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1" r:id="rId2"/>
    <p:sldId id="256" r:id="rId3"/>
    <p:sldId id="257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0E4B0-73C8-4035-88AB-7FD274ECEC0F}" type="datetimeFigureOut">
              <a:rPr lang="en-US" smtClean="0"/>
              <a:t>6/7/2013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D940A7-2EFF-4E93-AFD5-D1F0AD594B1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BA71B-9AD6-4E62-A741-9AF3A0BF902C}" type="datetimeFigureOut">
              <a:rPr lang="en-US" smtClean="0"/>
              <a:t>6/7/2013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2041A-784A-4B3E-B6A2-D8D8EDBC15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BA71B-9AD6-4E62-A741-9AF3A0BF902C}" type="datetimeFigureOut">
              <a:rPr lang="en-US" smtClean="0"/>
              <a:t>6/7/2013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2041A-784A-4B3E-B6A2-D8D8EDBC15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BA71B-9AD6-4E62-A741-9AF3A0BF902C}" type="datetimeFigureOut">
              <a:rPr lang="en-US" smtClean="0"/>
              <a:t>6/7/2013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2041A-784A-4B3E-B6A2-D8D8EDBC15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BA71B-9AD6-4E62-A741-9AF3A0BF902C}" type="datetimeFigureOut">
              <a:rPr lang="en-US" smtClean="0"/>
              <a:t>6/7/2013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2041A-784A-4B3E-B6A2-D8D8EDBC15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BA71B-9AD6-4E62-A741-9AF3A0BF902C}" type="datetimeFigureOut">
              <a:rPr lang="en-US" smtClean="0"/>
              <a:t>6/7/2013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2041A-784A-4B3E-B6A2-D8D8EDBC15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BA71B-9AD6-4E62-A741-9AF3A0BF902C}" type="datetimeFigureOut">
              <a:rPr lang="en-US" smtClean="0"/>
              <a:t>6/7/2013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2041A-784A-4B3E-B6A2-D8D8EDBC15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BA71B-9AD6-4E62-A741-9AF3A0BF902C}" type="datetimeFigureOut">
              <a:rPr lang="en-US" smtClean="0"/>
              <a:t>6/7/2013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2041A-784A-4B3E-B6A2-D8D8EDBC15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BA71B-9AD6-4E62-A741-9AF3A0BF902C}" type="datetimeFigureOut">
              <a:rPr lang="en-US" smtClean="0"/>
              <a:t>6/7/2013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2041A-784A-4B3E-B6A2-D8D8EDBC15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BA71B-9AD6-4E62-A741-9AF3A0BF902C}" type="datetimeFigureOut">
              <a:rPr lang="en-US" smtClean="0"/>
              <a:t>6/7/2013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2041A-784A-4B3E-B6A2-D8D8EDBC15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BA71B-9AD6-4E62-A741-9AF3A0BF902C}" type="datetimeFigureOut">
              <a:rPr lang="en-US" smtClean="0"/>
              <a:t>6/7/2013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2041A-784A-4B3E-B6A2-D8D8EDBC15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BA71B-9AD6-4E62-A741-9AF3A0BF902C}" type="datetimeFigureOut">
              <a:rPr lang="en-US" smtClean="0"/>
              <a:t>6/7/2013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2041A-784A-4B3E-B6A2-D8D8EDBC15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BA71B-9AD6-4E62-A741-9AF3A0BF902C}" type="datetimeFigureOut">
              <a:rPr lang="en-US" smtClean="0"/>
              <a:t>6/7/2013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42041A-784A-4B3E-B6A2-D8D8EDBC152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81000" y="2286000"/>
          <a:ext cx="8382001" cy="411480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313233"/>
                <a:gridCol w="424672"/>
                <a:gridCol w="424672"/>
                <a:gridCol w="424672"/>
                <a:gridCol w="424672"/>
                <a:gridCol w="424672"/>
                <a:gridCol w="424672"/>
                <a:gridCol w="424672"/>
                <a:gridCol w="424672"/>
                <a:gridCol w="424672"/>
                <a:gridCol w="424672"/>
                <a:gridCol w="424672"/>
                <a:gridCol w="424672"/>
                <a:gridCol w="424672"/>
                <a:gridCol w="424672"/>
                <a:gridCol w="424672"/>
                <a:gridCol w="424672"/>
                <a:gridCol w="424672"/>
                <a:gridCol w="424672"/>
                <a:gridCol w="424672"/>
              </a:tblGrid>
              <a:tr h="274320"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 gridSpan="18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dNTP</a:t>
                      </a: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concentration (</a:t>
                      </a:r>
                      <a:r>
                        <a:rPr lang="en-US" sz="1100" b="1" i="0" u="none" strike="noStrike" dirty="0" err="1" smtClean="0">
                          <a:solidFill>
                            <a:srgbClr val="000000"/>
                          </a:solidFill>
                          <a:latin typeface="Symbol" pitchFamily="18" charset="2"/>
                        </a:rPr>
                        <a:t>m</a:t>
                      </a:r>
                      <a:r>
                        <a:rPr lang="en-US" sz="11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M</a:t>
                      </a: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 err="1"/>
                        <a:t>Mins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/>
                        <a:t>2.00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/>
                        <a:t>20.00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/>
                        <a:t>100.00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/>
                        <a:t>200.00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/>
                        <a:t>1000.00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/>
                        <a:t>2000.00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Rep 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Rep 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Rep 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Rep 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Rep 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Rep 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Rep 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Rep 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Rep 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Rep 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Rep 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Rep 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Rep 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Rep 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Rep 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Rep 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Rep 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Rep 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</a:tr>
              <a:tr h="27432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10.00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10.00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10.42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10.45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14.45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15.51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15.36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16.14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17.28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15.79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15.87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18.17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17.20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10.98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14.38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13.72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13.00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13.25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14.03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</a:tr>
              <a:tr h="27432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8.50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11.59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12.08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12.03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14.31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14.12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14.04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17.33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16.07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16.12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15.82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17.12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17.49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12.47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12.93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14.03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12.47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12.77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13.19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</a:tr>
              <a:tr h="27432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6.50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9.38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9.38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10.73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12.57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13.99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13.87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13.57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14.88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15.31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13.26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15.93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14.11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11.44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11.83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12.73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10.92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12.02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12.43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</a:tr>
              <a:tr h="27432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5.00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10.05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10.86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11.17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12.48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12.45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12.79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13.41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12.58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13.33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12.75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14.02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14.57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10.38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11.45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11.72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10.76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10.92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11.03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</a:tr>
              <a:tr h="27432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3.50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8.18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10.04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9.38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11.65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13.49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13.58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12.84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13.53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13.34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10.61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14.43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13.78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10.98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11.76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11.74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11.17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12.11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12.64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</a:tr>
              <a:tr h="27432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2.00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7.36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8.50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8.45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10.35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10.45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10.18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10.27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10.20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11.17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9.76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11.73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12.02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9.98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10.64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11.11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10.21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9.82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10.02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</a:tr>
              <a:tr h="27432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10.13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10.71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10.06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11.99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13.41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13.43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12.70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12.83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12.60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11.01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12.95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13.33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11.61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12.41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12.83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9.76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11.72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12.63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</a:tr>
              <a:tr h="27432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0.83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8.32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10.24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10.27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10.64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10.70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10.89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9.90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9.20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10.94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10.23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9.67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11.67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10.50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11.02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11.00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10.38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10.53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10.54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</a:tr>
              <a:tr h="27432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0.66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8.37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9.99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11.16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11.84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12.65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14.18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12.44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12.69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12.31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10.50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12.75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13.12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11.34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12.31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13.19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11.48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12.89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12.46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</a:tr>
              <a:tr h="27432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0.50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9.15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10.69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10.96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10.71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11.28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11.30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10.38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11.03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11.24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10.26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11.43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11.94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10.94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11.00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9.87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10.36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10.52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11.14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</a:tr>
              <a:tr h="27432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/>
                        <a:t> +taq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9.39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8.93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8.77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10.24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12.16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11.78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9.94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11.53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10.86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10.39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11.56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11.25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10.60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11.54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12.27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11.18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12.20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11.92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</a:tr>
              <a:tr h="27432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/>
                        <a:t> -taq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7.39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9.34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9.65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10.53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10.68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11.47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9.47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9.01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9.22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9.35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10.58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10.26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10.72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10.68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11.69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12.43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10.91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11.69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16" marR="6616" marT="6616" marB="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42900" y="609600"/>
            <a:ext cx="8458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 smtClean="0"/>
              <a:t>To determine if the [</a:t>
            </a:r>
            <a:r>
              <a:rPr lang="en-US" sz="1200" dirty="0" err="1" smtClean="0"/>
              <a:t>dNTP</a:t>
            </a:r>
            <a:r>
              <a:rPr lang="en-US" sz="1200" dirty="0" smtClean="0"/>
              <a:t>] range </a:t>
            </a:r>
            <a:r>
              <a:rPr lang="en-US" sz="1200" dirty="0" err="1" smtClean="0"/>
              <a:t>finalised</a:t>
            </a:r>
            <a:r>
              <a:rPr lang="en-US" sz="1200" dirty="0" smtClean="0"/>
              <a:t> during discussion (2-2000</a:t>
            </a:r>
            <a:r>
              <a:rPr lang="en-US" sz="1200" dirty="0" smtClean="0">
                <a:latin typeface="Symbol" pitchFamily="18" charset="2"/>
              </a:rPr>
              <a:t>m</a:t>
            </a:r>
            <a:r>
              <a:rPr lang="en-US" sz="1200" dirty="0" smtClean="0"/>
              <a:t>M) will give meaningful data; a test run was performed  under following conditions:</a:t>
            </a:r>
          </a:p>
          <a:p>
            <a:pPr algn="just"/>
            <a:r>
              <a:rPr lang="en-US" sz="1200" dirty="0" smtClean="0"/>
              <a:t>Template </a:t>
            </a:r>
            <a:r>
              <a:rPr lang="en-US" sz="1200" dirty="0" err="1" smtClean="0"/>
              <a:t>conc</a:t>
            </a:r>
            <a:r>
              <a:rPr lang="en-US" sz="1200" dirty="0" smtClean="0"/>
              <a:t>: 200nM		</a:t>
            </a:r>
            <a:r>
              <a:rPr lang="en-US" sz="1200" dirty="0" err="1" smtClean="0"/>
              <a:t>Taq</a:t>
            </a:r>
            <a:r>
              <a:rPr lang="en-US" sz="1200" dirty="0" smtClean="0"/>
              <a:t> Polymerase concentration: 0.36nM</a:t>
            </a:r>
          </a:p>
          <a:p>
            <a:pPr algn="just"/>
            <a:r>
              <a:rPr lang="en-US" sz="1200" dirty="0" smtClean="0"/>
              <a:t>Assay temperature: 60</a:t>
            </a:r>
            <a:r>
              <a:rPr lang="en-US" sz="1200" baseline="30000" dirty="0" smtClean="0"/>
              <a:t>o</a:t>
            </a:r>
            <a:r>
              <a:rPr lang="en-US" sz="1200" dirty="0" smtClean="0"/>
              <a:t>C  		Equilibration: yes:30mins</a:t>
            </a:r>
            <a:r>
              <a:rPr lang="en-US" sz="1200" dirty="0" smtClean="0"/>
              <a:t>	</a:t>
            </a:r>
          </a:p>
          <a:p>
            <a:pPr algn="just"/>
            <a:r>
              <a:rPr lang="en-US" sz="1200" dirty="0" smtClean="0"/>
              <a:t>Time points: 0, 0.5, 0.66, 0.83, 1, 2, 3.5, 5, 6.5, 8.5, 10mins</a:t>
            </a:r>
          </a:p>
          <a:p>
            <a:pPr algn="just"/>
            <a:r>
              <a:rPr lang="en-US" sz="1200" dirty="0"/>
              <a:t> </a:t>
            </a:r>
            <a:r>
              <a:rPr lang="en-US" sz="1200" dirty="0" smtClean="0"/>
              <a:t>                      Only the 0min reactions had a simultaneous  - </a:t>
            </a:r>
            <a:r>
              <a:rPr lang="en-US" sz="1200" dirty="0" err="1" smtClean="0"/>
              <a:t>taq</a:t>
            </a:r>
            <a:r>
              <a:rPr lang="en-US" sz="1200" dirty="0" smtClean="0"/>
              <a:t> reaction.</a:t>
            </a:r>
          </a:p>
          <a:p>
            <a:pPr algn="just"/>
            <a:r>
              <a:rPr lang="en-US" sz="1200" dirty="0" smtClean="0"/>
              <a:t>All reactions prepared from the same master mix of annealed template-primer. 3 replicates of each time point.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71402"/>
            <a:ext cx="8229600" cy="11430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Comparison of </a:t>
            </a:r>
            <a:r>
              <a:rPr lang="en-US" sz="2000" dirty="0" err="1" smtClean="0"/>
              <a:t>Taq</a:t>
            </a:r>
            <a:r>
              <a:rPr lang="en-US" sz="2000" dirty="0" smtClean="0"/>
              <a:t> </a:t>
            </a:r>
            <a:r>
              <a:rPr lang="en-US" sz="2000" dirty="0" err="1" smtClean="0"/>
              <a:t>Pol</a:t>
            </a:r>
            <a:r>
              <a:rPr lang="en-US" sz="2000" dirty="0" smtClean="0"/>
              <a:t> Assay (60</a:t>
            </a:r>
            <a:r>
              <a:rPr lang="en-US" sz="2000" baseline="30000" dirty="0" smtClean="0"/>
              <a:t>o</a:t>
            </a:r>
            <a:r>
              <a:rPr lang="en-US" sz="2000" dirty="0" smtClean="0"/>
              <a:t>C) at </a:t>
            </a:r>
            <a:r>
              <a:rPr lang="en-US" sz="2000" dirty="0" err="1" smtClean="0"/>
              <a:t>dNTP</a:t>
            </a:r>
            <a:r>
              <a:rPr lang="en-US" sz="2000" dirty="0" smtClean="0"/>
              <a:t> </a:t>
            </a:r>
            <a:r>
              <a:rPr lang="en-US" sz="2000" dirty="0" err="1" smtClean="0"/>
              <a:t>conc</a:t>
            </a:r>
            <a:r>
              <a:rPr lang="en-US" sz="2000" dirty="0" smtClean="0"/>
              <a:t> 2-2000</a:t>
            </a:r>
            <a:r>
              <a:rPr lang="en-US" sz="2000" dirty="0" smtClean="0">
                <a:latin typeface="Symbol" pitchFamily="18" charset="2"/>
              </a:rPr>
              <a:t>m</a:t>
            </a:r>
            <a:r>
              <a:rPr lang="en-US" sz="2000" dirty="0" smtClean="0"/>
              <a:t>M:</a:t>
            </a:r>
            <a:br>
              <a:rPr lang="en-US" sz="2000" dirty="0" smtClean="0"/>
            </a:br>
            <a:r>
              <a:rPr lang="en-US" sz="1800" dirty="0" smtClean="0"/>
              <a:t>see following slides for individual plots;</a:t>
            </a:r>
            <a:br>
              <a:rPr lang="en-US" sz="1800" dirty="0" smtClean="0"/>
            </a:br>
            <a:r>
              <a:rPr lang="en-US" sz="1800" dirty="0" smtClean="0"/>
              <a:t>the table represents Prism data</a:t>
            </a:r>
            <a:endParaRPr lang="en-US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05973" y="1981201"/>
            <a:ext cx="4470083" cy="287750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945" y="1981201"/>
            <a:ext cx="4470083" cy="287750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33400" y="5181600"/>
          <a:ext cx="8229595" cy="1409700"/>
        </p:xfrm>
        <a:graphic>
          <a:graphicData uri="http://schemas.openxmlformats.org/drawingml/2006/table">
            <a:tbl>
              <a:tblPr/>
              <a:tblGrid>
                <a:gridCol w="748145"/>
                <a:gridCol w="748145"/>
                <a:gridCol w="748145"/>
                <a:gridCol w="748145"/>
                <a:gridCol w="748145"/>
                <a:gridCol w="748145"/>
                <a:gridCol w="748145"/>
                <a:gridCol w="748145"/>
                <a:gridCol w="748145"/>
                <a:gridCol w="748145"/>
                <a:gridCol w="748145"/>
              </a:tblGrid>
              <a:tr h="274320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uM</a:t>
                      </a:r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9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dNTP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845">
                <a:tc rowSpan="2" gridSpan="3"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</a:t>
                      </a:r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me points: 0, 0.5, 0.66, 0.83, 1, 2, 3.5, 5, 6.5, 8.5, </a:t>
                      </a:r>
                      <a:r>
                        <a:rPr lang="en-US" sz="9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10mins</a:t>
                      </a:r>
                    </a:p>
                    <a:p>
                      <a:pPr algn="r" fontAlgn="ctr"/>
                      <a:r>
                        <a:rPr lang="en-US" sz="9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Plot I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 square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0.5592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0.794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0.7617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845"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One-phase assn fit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Not converged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Ambiguous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Ambiguous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Ambiguous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Interrupted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Interrupted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845">
                <a:tc rowSpan="2" gridSpan="3"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Time points: 0, 2, 3.5, 5, 6.5, 8.5, </a:t>
                      </a:r>
                      <a:r>
                        <a:rPr lang="en-US" sz="9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10mins</a:t>
                      </a:r>
                    </a:p>
                    <a:p>
                      <a:pPr algn="r" fontAlgn="ctr"/>
                      <a:r>
                        <a:rPr lang="en-US" sz="9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Plot I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I   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 square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0.4699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0.7342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0.8724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0.7975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0.4212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845"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One-phase assn fit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Ambiguous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Ambiguous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Ambiguous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Interrupted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Ambiguous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886200" y="1981200"/>
            <a:ext cx="6655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Plot I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350044" y="1981200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Plot II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0850" y="654947"/>
            <a:ext cx="3895725" cy="3571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97425" y="597797"/>
            <a:ext cx="3895725" cy="36861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457200" y="4480560"/>
            <a:ext cx="8305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 smtClean="0"/>
              <a:t>The only  - </a:t>
            </a:r>
            <a:r>
              <a:rPr lang="en-US" sz="1200" dirty="0" err="1" smtClean="0"/>
              <a:t>taq</a:t>
            </a:r>
            <a:r>
              <a:rPr lang="en-US" sz="1200" dirty="0" smtClean="0"/>
              <a:t> control run along with the reactions in this test run was the 0min - </a:t>
            </a:r>
            <a:r>
              <a:rPr lang="en-US" sz="1200" dirty="0" err="1" smtClean="0"/>
              <a:t>taq</a:t>
            </a:r>
            <a:r>
              <a:rPr lang="en-US" sz="1200" dirty="0" smtClean="0"/>
              <a:t> </a:t>
            </a:r>
            <a:r>
              <a:rPr lang="en-US" sz="1200" dirty="0" err="1" smtClean="0"/>
              <a:t>rxn</a:t>
            </a:r>
            <a:r>
              <a:rPr lang="en-US" sz="1200" dirty="0" smtClean="0"/>
              <a:t>.</a:t>
            </a:r>
          </a:p>
          <a:p>
            <a:pPr algn="just"/>
            <a:r>
              <a:rPr lang="en-US" sz="1200" dirty="0" smtClean="0"/>
              <a:t>For 20, 100 and 200 </a:t>
            </a:r>
            <a:r>
              <a:rPr lang="en-US" sz="1200" dirty="0" err="1" smtClean="0">
                <a:latin typeface="Symbol" pitchFamily="18" charset="2"/>
              </a:rPr>
              <a:t>m</a:t>
            </a:r>
            <a:r>
              <a:rPr lang="en-US" sz="1200" dirty="0" err="1" smtClean="0"/>
              <a:t>M</a:t>
            </a:r>
            <a:r>
              <a:rPr lang="en-US" sz="1200" dirty="0" smtClean="0"/>
              <a:t> [</a:t>
            </a:r>
            <a:r>
              <a:rPr lang="en-US" sz="1200" dirty="0" err="1" smtClean="0"/>
              <a:t>dNTP</a:t>
            </a:r>
            <a:r>
              <a:rPr lang="en-US" sz="1200" dirty="0" smtClean="0"/>
              <a:t>] </a:t>
            </a:r>
            <a:r>
              <a:rPr lang="en-US" sz="1200" dirty="0" err="1" smtClean="0"/>
              <a:t>conc</a:t>
            </a:r>
            <a:r>
              <a:rPr lang="en-US" sz="1200" dirty="0" smtClean="0"/>
              <a:t>, the plots were constructed in Prism using all +</a:t>
            </a:r>
            <a:r>
              <a:rPr lang="en-US" sz="1200" dirty="0" err="1" smtClean="0"/>
              <a:t>taq</a:t>
            </a:r>
            <a:r>
              <a:rPr lang="en-US" sz="1200" dirty="0" smtClean="0"/>
              <a:t> RFUs with 0min +</a:t>
            </a:r>
            <a:r>
              <a:rPr lang="en-US" sz="1200" dirty="0" err="1" smtClean="0"/>
              <a:t>taq</a:t>
            </a:r>
            <a:r>
              <a:rPr lang="en-US" sz="1200" dirty="0" smtClean="0"/>
              <a:t> RFU (solid line green for 20</a:t>
            </a:r>
            <a:r>
              <a:rPr lang="en-US" sz="1200" dirty="0" smtClean="0">
                <a:latin typeface="Symbol" pitchFamily="18" charset="2"/>
              </a:rPr>
              <a:t>m</a:t>
            </a:r>
            <a:r>
              <a:rPr lang="en-US" sz="1200" dirty="0" smtClean="0"/>
              <a:t>M and brown for 100</a:t>
            </a:r>
            <a:r>
              <a:rPr lang="en-US" sz="1200" dirty="0" smtClean="0">
                <a:latin typeface="Symbol" pitchFamily="18" charset="2"/>
              </a:rPr>
              <a:t>m</a:t>
            </a:r>
            <a:r>
              <a:rPr lang="en-US" sz="1200" dirty="0" smtClean="0"/>
              <a:t>M in the plots above) and also with 0min –</a:t>
            </a:r>
            <a:r>
              <a:rPr lang="en-US" sz="1200" dirty="0" err="1" smtClean="0"/>
              <a:t>taq</a:t>
            </a:r>
            <a:r>
              <a:rPr lang="en-US" sz="1200" dirty="0" smtClean="0"/>
              <a:t> RFU (black dashed line in both plots). The comparison shows that there is no difference in the plots, thus the 0min +</a:t>
            </a:r>
            <a:r>
              <a:rPr lang="en-US" sz="1200" dirty="0" err="1" smtClean="0"/>
              <a:t>taq</a:t>
            </a:r>
            <a:r>
              <a:rPr lang="en-US" sz="1200" dirty="0" smtClean="0"/>
              <a:t> RFU may be used for calculations. See following table for comparison of R square values: </a:t>
            </a:r>
            <a:endParaRPr lang="en-US" sz="12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600199" y="5532120"/>
          <a:ext cx="6096002" cy="1069340"/>
        </p:xfrm>
        <a:graphic>
          <a:graphicData uri="http://schemas.openxmlformats.org/drawingml/2006/table">
            <a:tbl>
              <a:tblPr/>
              <a:tblGrid>
                <a:gridCol w="554182"/>
                <a:gridCol w="436419"/>
                <a:gridCol w="671945"/>
                <a:gridCol w="554182"/>
                <a:gridCol w="554182"/>
                <a:gridCol w="554182"/>
                <a:gridCol w="554182"/>
                <a:gridCol w="554182"/>
                <a:gridCol w="554182"/>
                <a:gridCol w="554182"/>
                <a:gridCol w="554182"/>
              </a:tblGrid>
              <a:tr h="274320">
                <a:tc gridSpan="11"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Rsquare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values comparison for plot construction using 0min +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taq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RFUs with 0min -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taq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RFUs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83210"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uM</a:t>
                      </a:r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05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dNTP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0min</a:t>
                      </a:r>
                      <a:r>
                        <a:rPr lang="en-US" sz="105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05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+</a:t>
                      </a:r>
                      <a:r>
                        <a:rPr lang="en-US" sz="105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taq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0.5592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0.794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0.761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83210"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0min -</a:t>
                      </a:r>
                      <a:r>
                        <a:rPr lang="en-US" sz="105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taq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0.5877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0.796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0.772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0075" y="1905000"/>
            <a:ext cx="3895725" cy="3810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4724400" y="1914828"/>
            <a:ext cx="38862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 smtClean="0"/>
              <a:t>The solid cyan line and the dashed black line represent plots made with 0min +</a:t>
            </a:r>
            <a:r>
              <a:rPr lang="en-US" sz="1200" dirty="0" err="1" smtClean="0"/>
              <a:t>taq</a:t>
            </a:r>
            <a:r>
              <a:rPr lang="en-US" sz="1200" dirty="0" smtClean="0"/>
              <a:t> RFU and 0min –</a:t>
            </a:r>
            <a:r>
              <a:rPr lang="en-US" sz="1200" dirty="0" err="1" smtClean="0"/>
              <a:t>taq</a:t>
            </a:r>
            <a:r>
              <a:rPr lang="en-US" sz="1200" dirty="0" smtClean="0"/>
              <a:t> RFU as explained in the previous slide. Again the 2 plots overlap. (Also see table for raw data).</a:t>
            </a:r>
          </a:p>
          <a:p>
            <a:pPr algn="just"/>
            <a:r>
              <a:rPr lang="en-US" sz="1200" dirty="0" smtClean="0"/>
              <a:t>The orange line represents the data from the previous </a:t>
            </a:r>
            <a:r>
              <a:rPr lang="en-US" sz="1200" dirty="0" err="1" smtClean="0"/>
              <a:t>expt</a:t>
            </a:r>
            <a:r>
              <a:rPr lang="en-US" sz="1200" dirty="0" smtClean="0"/>
              <a:t> when the same assay was repeated 3X to test reproducibility, although overall RFUs are lower, the initial rate calculated from both Prism fitted curves are similar (see table below):</a:t>
            </a:r>
          </a:p>
          <a:p>
            <a:pPr algn="just"/>
            <a:r>
              <a:rPr lang="en-US" sz="1200" dirty="0" smtClean="0"/>
              <a:t/>
            </a:r>
            <a:br>
              <a:rPr lang="en-US" sz="1200" dirty="0" smtClean="0"/>
            </a:br>
            <a:endParaRPr lang="en-US" sz="12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876800" y="4200828"/>
          <a:ext cx="3556000" cy="1303020"/>
        </p:xfrm>
        <a:graphic>
          <a:graphicData uri="http://schemas.openxmlformats.org/drawingml/2006/table">
            <a:tbl>
              <a:tblPr/>
              <a:tblGrid>
                <a:gridCol w="76200"/>
                <a:gridCol w="609600"/>
                <a:gridCol w="647700"/>
                <a:gridCol w="590550"/>
                <a:gridCol w="590550"/>
                <a:gridCol w="304800"/>
                <a:gridCol w="381000"/>
                <a:gridCol w="355600"/>
              </a:tblGrid>
              <a:tr h="457200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Comparison of 200uM [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dNTP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] assay with the previous (0519-20-21) 200uM [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dNTP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] assay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60613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52013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 square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0.7617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0.8358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Initial rate calc from fitted curve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4025" y="3752850"/>
            <a:ext cx="3895725" cy="30289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97425" y="3752850"/>
            <a:ext cx="3895725" cy="30289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4025" y="457200"/>
            <a:ext cx="3895725" cy="30289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4800600" y="609600"/>
            <a:ext cx="3886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 smtClean="0"/>
              <a:t>2uM is the lower extreme; 1000 and 2000uM are the higher extremes of [</a:t>
            </a:r>
            <a:r>
              <a:rPr lang="en-US" sz="1200" dirty="0" err="1" smtClean="0"/>
              <a:t>dNTP</a:t>
            </a:r>
            <a:r>
              <a:rPr lang="en-US" sz="1200" dirty="0" smtClean="0"/>
              <a:t>] considered in this test run. The prism software is unable to fit the 2uM [</a:t>
            </a:r>
            <a:r>
              <a:rPr lang="en-US" sz="1200" dirty="0" err="1" smtClean="0"/>
              <a:t>dNTP</a:t>
            </a:r>
            <a:r>
              <a:rPr lang="en-US" sz="1200" dirty="0" smtClean="0"/>
              <a:t>] data even without the early time points.</a:t>
            </a:r>
          </a:p>
          <a:p>
            <a:pPr algn="just"/>
            <a:r>
              <a:rPr lang="en-US" sz="1200" dirty="0" smtClean="0"/>
              <a:t>For 1000 and 2000uM [</a:t>
            </a:r>
            <a:r>
              <a:rPr lang="en-US" sz="1200" dirty="0" err="1" smtClean="0"/>
              <a:t>dNTP</a:t>
            </a:r>
            <a:r>
              <a:rPr lang="en-US" sz="1200" dirty="0" smtClean="0"/>
              <a:t>], the software draws a curve but  the fit is </a:t>
            </a:r>
            <a:r>
              <a:rPr lang="en-US" sz="1200" dirty="0" err="1" smtClean="0"/>
              <a:t>ambigious</a:t>
            </a:r>
            <a:r>
              <a:rPr lang="en-US" sz="1200" dirty="0" smtClean="0"/>
              <a:t> or interrupted and it is not able to assign an R square value (see Table on slide 1 for details).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765</Words>
  <Application>Microsoft Office PowerPoint</Application>
  <PresentationFormat>On-screen Show (4:3)</PresentationFormat>
  <Paragraphs>334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Comparison of Taq Pol Assay (60oC) at dNTP conc 2-2000mM: see following slides for individual plots; the table represents Prism data</vt:lpstr>
      <vt:lpstr>Slide 3</vt:lpstr>
      <vt:lpstr>Slide 4</vt:lpstr>
      <vt:lpstr>Slide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 </cp:lastModifiedBy>
  <cp:revision>7</cp:revision>
  <dcterms:created xsi:type="dcterms:W3CDTF">2013-06-07T18:57:30Z</dcterms:created>
  <dcterms:modified xsi:type="dcterms:W3CDTF">2013-06-07T19:55:25Z</dcterms:modified>
</cp:coreProperties>
</file>