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sldIdLst>
    <p:sldId id="256" r:id="rId2"/>
    <p:sldId id="272" r:id="rId3"/>
    <p:sldId id="257" r:id="rId4"/>
    <p:sldId id="347" r:id="rId5"/>
    <p:sldId id="348" r:id="rId6"/>
    <p:sldId id="349" r:id="rId7"/>
    <p:sldId id="351" r:id="rId8"/>
    <p:sldId id="367" r:id="rId9"/>
    <p:sldId id="379" r:id="rId10"/>
    <p:sldId id="325" r:id="rId11"/>
    <p:sldId id="326" r:id="rId12"/>
    <p:sldId id="327" r:id="rId13"/>
    <p:sldId id="276" r:id="rId14"/>
    <p:sldId id="369" r:id="rId15"/>
    <p:sldId id="345" r:id="rId16"/>
    <p:sldId id="354" r:id="rId17"/>
    <p:sldId id="328" r:id="rId18"/>
    <p:sldId id="331" r:id="rId19"/>
    <p:sldId id="343" r:id="rId20"/>
    <p:sldId id="332" r:id="rId21"/>
    <p:sldId id="330" r:id="rId22"/>
    <p:sldId id="378" r:id="rId23"/>
    <p:sldId id="286" r:id="rId24"/>
    <p:sldId id="333" r:id="rId25"/>
    <p:sldId id="263" r:id="rId26"/>
    <p:sldId id="334" r:id="rId27"/>
    <p:sldId id="370" r:id="rId28"/>
    <p:sldId id="260" r:id="rId29"/>
    <p:sldId id="375" r:id="rId30"/>
    <p:sldId id="371" r:id="rId31"/>
    <p:sldId id="335" r:id="rId32"/>
    <p:sldId id="264" r:id="rId33"/>
    <p:sldId id="356" r:id="rId34"/>
    <p:sldId id="265" r:id="rId35"/>
    <p:sldId id="358" r:id="rId36"/>
    <p:sldId id="359" r:id="rId37"/>
    <p:sldId id="377" r:id="rId38"/>
    <p:sldId id="337" r:id="rId39"/>
    <p:sldId id="296" r:id="rId40"/>
    <p:sldId id="342" r:id="rId41"/>
    <p:sldId id="372" r:id="rId42"/>
    <p:sldId id="373" r:id="rId43"/>
    <p:sldId id="374" r:id="rId44"/>
    <p:sldId id="361" r:id="rId45"/>
    <p:sldId id="376" r:id="rId46"/>
    <p:sldId id="344" r:id="rId47"/>
    <p:sldId id="269" r:id="rId48"/>
    <p:sldId id="321" r:id="rId49"/>
    <p:sldId id="385" r:id="rId50"/>
    <p:sldId id="270" r:id="rId51"/>
    <p:sldId id="281" r:id="rId52"/>
    <p:sldId id="380" r:id="rId53"/>
    <p:sldId id="382" r:id="rId54"/>
    <p:sldId id="381" r:id="rId55"/>
    <p:sldId id="383" r:id="rId56"/>
    <p:sldId id="38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42" autoAdjust="0"/>
  </p:normalViewPr>
  <p:slideViewPr>
    <p:cSldViewPr>
      <p:cViewPr varScale="1">
        <p:scale>
          <a:sx n="58" d="100"/>
          <a:sy n="58" d="100"/>
        </p:scale>
        <p:origin x="-163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C7D07D-BA88-47FC-B444-69C6BA4C5C0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418A510-5B84-4328-A2BE-A9BA38D2E48D}">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smtClean="0"/>
            <a:t>Systems Biology Approach</a:t>
          </a:r>
          <a:endParaRPr lang="en-US" dirty="0"/>
        </a:p>
      </dgm:t>
    </dgm:pt>
    <dgm:pt modelId="{8AAA36D7-A9BE-49FB-B636-9372080E8941}" type="parTrans" cxnId="{3E8B39A3-61D3-448C-B571-0517509F10EB}">
      <dgm:prSet/>
      <dgm:spPr/>
      <dgm:t>
        <a:bodyPr/>
        <a:lstStyle/>
        <a:p>
          <a:endParaRPr lang="en-US"/>
        </a:p>
      </dgm:t>
    </dgm:pt>
    <dgm:pt modelId="{F67C2D9A-8BDD-4170-8514-641B015BEF15}" type="sibTrans" cxnId="{3E8B39A3-61D3-448C-B571-0517509F10EB}">
      <dgm:prSet/>
      <dgm:spPr/>
      <dgm:t>
        <a:bodyPr/>
        <a:lstStyle/>
        <a:p>
          <a:endParaRPr lang="en-US"/>
        </a:p>
      </dgm:t>
    </dgm:pt>
    <dgm:pt modelId="{1BDC8E0E-7BAB-4D90-8D57-049171EF851A}">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smtClean="0"/>
            <a:t>First Principle </a:t>
          </a:r>
          <a:r>
            <a:rPr lang="en-US" dirty="0" smtClean="0"/>
            <a:t>Sequence Dependent Modeling </a:t>
          </a:r>
          <a:r>
            <a:rPr lang="en-US" dirty="0" smtClean="0"/>
            <a:t>of system</a:t>
          </a:r>
          <a:endParaRPr lang="en-US" dirty="0"/>
        </a:p>
      </dgm:t>
    </dgm:pt>
    <dgm:pt modelId="{CE9BC94E-9005-49D6-97A2-B01910B8E987}" type="parTrans" cxnId="{677BAEBE-F3F8-42E7-A1C1-3B745BEE3DC4}">
      <dgm:prSet/>
      <dgm:spPr/>
      <dgm:t>
        <a:bodyPr/>
        <a:lstStyle/>
        <a:p>
          <a:endParaRPr lang="en-US"/>
        </a:p>
      </dgm:t>
    </dgm:pt>
    <dgm:pt modelId="{2EE89DB9-4D93-4D93-902F-443B20CA3607}" type="sibTrans" cxnId="{677BAEBE-F3F8-42E7-A1C1-3B745BEE3DC4}">
      <dgm:prSet/>
      <dgm:spPr/>
      <dgm:t>
        <a:bodyPr/>
        <a:lstStyle/>
        <a:p>
          <a:endParaRPr lang="en-US"/>
        </a:p>
      </dgm:t>
    </dgm:pt>
    <dgm:pt modelId="{FB5D86A9-7E1F-4916-A41C-7F1CD4AC5AD9}">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smtClean="0"/>
            <a:t>Optimal Control</a:t>
          </a:r>
          <a:endParaRPr lang="en-US" dirty="0"/>
        </a:p>
      </dgm:t>
    </dgm:pt>
    <dgm:pt modelId="{DEF81F0D-DB57-40B0-9106-6E48E6615742}" type="parTrans" cxnId="{03FAE1A8-9525-43DF-8D02-73BAFD25EF6B}">
      <dgm:prSet/>
      <dgm:spPr/>
      <dgm:t>
        <a:bodyPr/>
        <a:lstStyle/>
        <a:p>
          <a:endParaRPr lang="en-US"/>
        </a:p>
      </dgm:t>
    </dgm:pt>
    <dgm:pt modelId="{85ADF615-B94F-419B-A005-E492017A3FB3}" type="sibTrans" cxnId="{03FAE1A8-9525-43DF-8D02-73BAFD25EF6B}">
      <dgm:prSet/>
      <dgm:spPr/>
      <dgm:t>
        <a:bodyPr/>
        <a:lstStyle/>
        <a:p>
          <a:endParaRPr lang="en-US"/>
        </a:p>
      </dgm:t>
    </dgm:pt>
    <dgm:pt modelId="{CE403095-E173-4333-B149-7126BF7F0EC1}" type="pres">
      <dgm:prSet presAssocID="{26C7D07D-BA88-47FC-B444-69C6BA4C5C0C}" presName="hierChild1" presStyleCnt="0">
        <dgm:presLayoutVars>
          <dgm:orgChart val="1"/>
          <dgm:chPref val="1"/>
          <dgm:dir/>
          <dgm:animOne val="branch"/>
          <dgm:animLvl val="lvl"/>
          <dgm:resizeHandles/>
        </dgm:presLayoutVars>
      </dgm:prSet>
      <dgm:spPr/>
      <dgm:t>
        <a:bodyPr/>
        <a:lstStyle/>
        <a:p>
          <a:endParaRPr lang="en-US"/>
        </a:p>
      </dgm:t>
    </dgm:pt>
    <dgm:pt modelId="{EB463CAC-DE07-4453-9951-C80D4E2A9420}" type="pres">
      <dgm:prSet presAssocID="{4418A510-5B84-4328-A2BE-A9BA38D2E48D}" presName="hierRoot1" presStyleCnt="0">
        <dgm:presLayoutVars>
          <dgm:hierBranch val="init"/>
        </dgm:presLayoutVars>
      </dgm:prSet>
      <dgm:spPr/>
    </dgm:pt>
    <dgm:pt modelId="{57F10ADA-3A04-4780-9CA4-9E107A663AAD}" type="pres">
      <dgm:prSet presAssocID="{4418A510-5B84-4328-A2BE-A9BA38D2E48D}" presName="rootComposite1" presStyleCnt="0"/>
      <dgm:spPr/>
    </dgm:pt>
    <dgm:pt modelId="{4CAF48FF-95B4-42BB-A613-2B6FF235E38E}" type="pres">
      <dgm:prSet presAssocID="{4418A510-5B84-4328-A2BE-A9BA38D2E48D}" presName="rootText1" presStyleLbl="node0" presStyleIdx="0" presStyleCnt="1">
        <dgm:presLayoutVars>
          <dgm:chPref val="3"/>
        </dgm:presLayoutVars>
      </dgm:prSet>
      <dgm:spPr/>
      <dgm:t>
        <a:bodyPr/>
        <a:lstStyle/>
        <a:p>
          <a:endParaRPr lang="en-US"/>
        </a:p>
      </dgm:t>
    </dgm:pt>
    <dgm:pt modelId="{7E7BD80B-1406-4749-88BD-B9B504594576}" type="pres">
      <dgm:prSet presAssocID="{4418A510-5B84-4328-A2BE-A9BA38D2E48D}" presName="rootConnector1" presStyleLbl="node1" presStyleIdx="0" presStyleCnt="0"/>
      <dgm:spPr/>
      <dgm:t>
        <a:bodyPr/>
        <a:lstStyle/>
        <a:p>
          <a:endParaRPr lang="en-US"/>
        </a:p>
      </dgm:t>
    </dgm:pt>
    <dgm:pt modelId="{EA3317CC-8446-4183-B322-B9B3FF4F99A1}" type="pres">
      <dgm:prSet presAssocID="{4418A510-5B84-4328-A2BE-A9BA38D2E48D}" presName="hierChild2" presStyleCnt="0"/>
      <dgm:spPr/>
    </dgm:pt>
    <dgm:pt modelId="{579BEC5D-E744-4CF8-B170-7B6CE8A40DA2}" type="pres">
      <dgm:prSet presAssocID="{CE9BC94E-9005-49D6-97A2-B01910B8E987}" presName="Name37" presStyleLbl="parChTrans1D2" presStyleIdx="0" presStyleCnt="2"/>
      <dgm:spPr/>
      <dgm:t>
        <a:bodyPr/>
        <a:lstStyle/>
        <a:p>
          <a:endParaRPr lang="en-US"/>
        </a:p>
      </dgm:t>
    </dgm:pt>
    <dgm:pt modelId="{54E0E112-B530-458E-9F40-40B48DCC5806}" type="pres">
      <dgm:prSet presAssocID="{1BDC8E0E-7BAB-4D90-8D57-049171EF851A}" presName="hierRoot2" presStyleCnt="0">
        <dgm:presLayoutVars>
          <dgm:hierBranch val="init"/>
        </dgm:presLayoutVars>
      </dgm:prSet>
      <dgm:spPr/>
    </dgm:pt>
    <dgm:pt modelId="{FE1E680A-A6A4-4681-B2E7-BD31CBADED7A}" type="pres">
      <dgm:prSet presAssocID="{1BDC8E0E-7BAB-4D90-8D57-049171EF851A}" presName="rootComposite" presStyleCnt="0"/>
      <dgm:spPr/>
    </dgm:pt>
    <dgm:pt modelId="{6F939226-C4E6-4374-8601-33237C7991E7}" type="pres">
      <dgm:prSet presAssocID="{1BDC8E0E-7BAB-4D90-8D57-049171EF851A}" presName="rootText" presStyleLbl="node2" presStyleIdx="0" presStyleCnt="2">
        <dgm:presLayoutVars>
          <dgm:chPref val="3"/>
        </dgm:presLayoutVars>
      </dgm:prSet>
      <dgm:spPr/>
      <dgm:t>
        <a:bodyPr/>
        <a:lstStyle/>
        <a:p>
          <a:endParaRPr lang="en-US"/>
        </a:p>
      </dgm:t>
    </dgm:pt>
    <dgm:pt modelId="{D4375510-63D1-4E56-A4FF-4ABB03C28F87}" type="pres">
      <dgm:prSet presAssocID="{1BDC8E0E-7BAB-4D90-8D57-049171EF851A}" presName="rootConnector" presStyleLbl="node2" presStyleIdx="0" presStyleCnt="2"/>
      <dgm:spPr/>
      <dgm:t>
        <a:bodyPr/>
        <a:lstStyle/>
        <a:p>
          <a:endParaRPr lang="en-US"/>
        </a:p>
      </dgm:t>
    </dgm:pt>
    <dgm:pt modelId="{3ADB73B5-98F1-4BAD-9592-C4F21CC909E6}" type="pres">
      <dgm:prSet presAssocID="{1BDC8E0E-7BAB-4D90-8D57-049171EF851A}" presName="hierChild4" presStyleCnt="0"/>
      <dgm:spPr/>
    </dgm:pt>
    <dgm:pt modelId="{4CAC5865-663F-4F77-B962-7C63672A3F64}" type="pres">
      <dgm:prSet presAssocID="{1BDC8E0E-7BAB-4D90-8D57-049171EF851A}" presName="hierChild5" presStyleCnt="0"/>
      <dgm:spPr/>
    </dgm:pt>
    <dgm:pt modelId="{646DAD43-CDC7-4004-8D43-56F05A334E45}" type="pres">
      <dgm:prSet presAssocID="{DEF81F0D-DB57-40B0-9106-6E48E6615742}" presName="Name37" presStyleLbl="parChTrans1D2" presStyleIdx="1" presStyleCnt="2"/>
      <dgm:spPr/>
      <dgm:t>
        <a:bodyPr/>
        <a:lstStyle/>
        <a:p>
          <a:endParaRPr lang="en-US"/>
        </a:p>
      </dgm:t>
    </dgm:pt>
    <dgm:pt modelId="{1044810C-8469-46ED-BC53-514FDD54C79D}" type="pres">
      <dgm:prSet presAssocID="{FB5D86A9-7E1F-4916-A41C-7F1CD4AC5AD9}" presName="hierRoot2" presStyleCnt="0">
        <dgm:presLayoutVars>
          <dgm:hierBranch val="init"/>
        </dgm:presLayoutVars>
      </dgm:prSet>
      <dgm:spPr/>
    </dgm:pt>
    <dgm:pt modelId="{61E972C3-DD5C-425E-B5FD-3BA1DB3CC4FB}" type="pres">
      <dgm:prSet presAssocID="{FB5D86A9-7E1F-4916-A41C-7F1CD4AC5AD9}" presName="rootComposite" presStyleCnt="0"/>
      <dgm:spPr/>
    </dgm:pt>
    <dgm:pt modelId="{10AA20BD-9813-4548-A86B-F158401FE968}" type="pres">
      <dgm:prSet presAssocID="{FB5D86A9-7E1F-4916-A41C-7F1CD4AC5AD9}" presName="rootText" presStyleLbl="node2" presStyleIdx="1" presStyleCnt="2">
        <dgm:presLayoutVars>
          <dgm:chPref val="3"/>
        </dgm:presLayoutVars>
      </dgm:prSet>
      <dgm:spPr/>
      <dgm:t>
        <a:bodyPr/>
        <a:lstStyle/>
        <a:p>
          <a:endParaRPr lang="en-US"/>
        </a:p>
      </dgm:t>
    </dgm:pt>
    <dgm:pt modelId="{2CCBDE4D-A861-440E-AFF6-476B64B2F486}" type="pres">
      <dgm:prSet presAssocID="{FB5D86A9-7E1F-4916-A41C-7F1CD4AC5AD9}" presName="rootConnector" presStyleLbl="node2" presStyleIdx="1" presStyleCnt="2"/>
      <dgm:spPr/>
      <dgm:t>
        <a:bodyPr/>
        <a:lstStyle/>
        <a:p>
          <a:endParaRPr lang="en-US"/>
        </a:p>
      </dgm:t>
    </dgm:pt>
    <dgm:pt modelId="{C6A1894D-E6C3-46DE-9BF7-9E6542A8568B}" type="pres">
      <dgm:prSet presAssocID="{FB5D86A9-7E1F-4916-A41C-7F1CD4AC5AD9}" presName="hierChild4" presStyleCnt="0"/>
      <dgm:spPr/>
    </dgm:pt>
    <dgm:pt modelId="{5CAD62DB-9C04-4769-9289-74B1AE0227F2}" type="pres">
      <dgm:prSet presAssocID="{FB5D86A9-7E1F-4916-A41C-7F1CD4AC5AD9}" presName="hierChild5" presStyleCnt="0"/>
      <dgm:spPr/>
    </dgm:pt>
    <dgm:pt modelId="{8845872C-2C5A-4C1F-AFD3-FBF87BD36D1D}" type="pres">
      <dgm:prSet presAssocID="{4418A510-5B84-4328-A2BE-A9BA38D2E48D}" presName="hierChild3" presStyleCnt="0"/>
      <dgm:spPr/>
    </dgm:pt>
  </dgm:ptLst>
  <dgm:cxnLst>
    <dgm:cxn modelId="{585851B2-87E2-45E0-A824-33C5B306BE79}" type="presOf" srcId="{26C7D07D-BA88-47FC-B444-69C6BA4C5C0C}" destId="{CE403095-E173-4333-B149-7126BF7F0EC1}" srcOrd="0" destOrd="0" presId="urn:microsoft.com/office/officeart/2005/8/layout/orgChart1"/>
    <dgm:cxn modelId="{F39246A7-7B17-45BA-B76F-6A8C274475B0}" type="presOf" srcId="{DEF81F0D-DB57-40B0-9106-6E48E6615742}" destId="{646DAD43-CDC7-4004-8D43-56F05A334E45}" srcOrd="0" destOrd="0" presId="urn:microsoft.com/office/officeart/2005/8/layout/orgChart1"/>
    <dgm:cxn modelId="{13ABA256-91DC-4D02-A716-3B31592AC2FC}" type="presOf" srcId="{4418A510-5B84-4328-A2BE-A9BA38D2E48D}" destId="{7E7BD80B-1406-4749-88BD-B9B504594576}" srcOrd="1" destOrd="0" presId="urn:microsoft.com/office/officeart/2005/8/layout/orgChart1"/>
    <dgm:cxn modelId="{3E8B39A3-61D3-448C-B571-0517509F10EB}" srcId="{26C7D07D-BA88-47FC-B444-69C6BA4C5C0C}" destId="{4418A510-5B84-4328-A2BE-A9BA38D2E48D}" srcOrd="0" destOrd="0" parTransId="{8AAA36D7-A9BE-49FB-B636-9372080E8941}" sibTransId="{F67C2D9A-8BDD-4170-8514-641B015BEF15}"/>
    <dgm:cxn modelId="{F9BC70AA-8024-4C57-97EE-DB3D62CCDB36}" type="presOf" srcId="{1BDC8E0E-7BAB-4D90-8D57-049171EF851A}" destId="{D4375510-63D1-4E56-A4FF-4ABB03C28F87}" srcOrd="1" destOrd="0" presId="urn:microsoft.com/office/officeart/2005/8/layout/orgChart1"/>
    <dgm:cxn modelId="{C2DA3360-B8B2-4736-8290-28AA6DF2872A}" type="presOf" srcId="{FB5D86A9-7E1F-4916-A41C-7F1CD4AC5AD9}" destId="{2CCBDE4D-A861-440E-AFF6-476B64B2F486}" srcOrd="1" destOrd="0" presId="urn:microsoft.com/office/officeart/2005/8/layout/orgChart1"/>
    <dgm:cxn modelId="{677BAEBE-F3F8-42E7-A1C1-3B745BEE3DC4}" srcId="{4418A510-5B84-4328-A2BE-A9BA38D2E48D}" destId="{1BDC8E0E-7BAB-4D90-8D57-049171EF851A}" srcOrd="0" destOrd="0" parTransId="{CE9BC94E-9005-49D6-97A2-B01910B8E987}" sibTransId="{2EE89DB9-4D93-4D93-902F-443B20CA3607}"/>
    <dgm:cxn modelId="{CCC3E1B5-6E71-4686-AAC2-FA1F090F5FD0}" type="presOf" srcId="{CE9BC94E-9005-49D6-97A2-B01910B8E987}" destId="{579BEC5D-E744-4CF8-B170-7B6CE8A40DA2}" srcOrd="0" destOrd="0" presId="urn:microsoft.com/office/officeart/2005/8/layout/orgChart1"/>
    <dgm:cxn modelId="{328EF1A8-6A29-4DCE-8325-D7A6869C3059}" type="presOf" srcId="{1BDC8E0E-7BAB-4D90-8D57-049171EF851A}" destId="{6F939226-C4E6-4374-8601-33237C7991E7}" srcOrd="0" destOrd="0" presId="urn:microsoft.com/office/officeart/2005/8/layout/orgChart1"/>
    <dgm:cxn modelId="{03FAE1A8-9525-43DF-8D02-73BAFD25EF6B}" srcId="{4418A510-5B84-4328-A2BE-A9BA38D2E48D}" destId="{FB5D86A9-7E1F-4916-A41C-7F1CD4AC5AD9}" srcOrd="1" destOrd="0" parTransId="{DEF81F0D-DB57-40B0-9106-6E48E6615742}" sibTransId="{85ADF615-B94F-419B-A005-E492017A3FB3}"/>
    <dgm:cxn modelId="{09A0784D-2D0E-4C4C-B47C-FA89ECBE946C}" type="presOf" srcId="{4418A510-5B84-4328-A2BE-A9BA38D2E48D}" destId="{4CAF48FF-95B4-42BB-A613-2B6FF235E38E}" srcOrd="0" destOrd="0" presId="urn:microsoft.com/office/officeart/2005/8/layout/orgChart1"/>
    <dgm:cxn modelId="{FC75A52A-44B0-4762-B58D-39B33953AD8F}" type="presOf" srcId="{FB5D86A9-7E1F-4916-A41C-7F1CD4AC5AD9}" destId="{10AA20BD-9813-4548-A86B-F158401FE968}" srcOrd="0" destOrd="0" presId="urn:microsoft.com/office/officeart/2005/8/layout/orgChart1"/>
    <dgm:cxn modelId="{856B69A0-7833-4619-829E-3AA0540FF993}" type="presParOf" srcId="{CE403095-E173-4333-B149-7126BF7F0EC1}" destId="{EB463CAC-DE07-4453-9951-C80D4E2A9420}" srcOrd="0" destOrd="0" presId="urn:microsoft.com/office/officeart/2005/8/layout/orgChart1"/>
    <dgm:cxn modelId="{E3EFF7D8-993A-4E44-AB30-46E11F618552}" type="presParOf" srcId="{EB463CAC-DE07-4453-9951-C80D4E2A9420}" destId="{57F10ADA-3A04-4780-9CA4-9E107A663AAD}" srcOrd="0" destOrd="0" presId="urn:microsoft.com/office/officeart/2005/8/layout/orgChart1"/>
    <dgm:cxn modelId="{32DFE497-0330-4E56-82D6-3128D94F03EC}" type="presParOf" srcId="{57F10ADA-3A04-4780-9CA4-9E107A663AAD}" destId="{4CAF48FF-95B4-42BB-A613-2B6FF235E38E}" srcOrd="0" destOrd="0" presId="urn:microsoft.com/office/officeart/2005/8/layout/orgChart1"/>
    <dgm:cxn modelId="{D3596442-EC8B-46DB-8AB6-9E5B4833113B}" type="presParOf" srcId="{57F10ADA-3A04-4780-9CA4-9E107A663AAD}" destId="{7E7BD80B-1406-4749-88BD-B9B504594576}" srcOrd="1" destOrd="0" presId="urn:microsoft.com/office/officeart/2005/8/layout/orgChart1"/>
    <dgm:cxn modelId="{8BE5FD65-DB97-4073-80EA-57FF0415D465}" type="presParOf" srcId="{EB463CAC-DE07-4453-9951-C80D4E2A9420}" destId="{EA3317CC-8446-4183-B322-B9B3FF4F99A1}" srcOrd="1" destOrd="0" presId="urn:microsoft.com/office/officeart/2005/8/layout/orgChart1"/>
    <dgm:cxn modelId="{8D4903B2-A511-46CC-BEFA-37353D04D1C8}" type="presParOf" srcId="{EA3317CC-8446-4183-B322-B9B3FF4F99A1}" destId="{579BEC5D-E744-4CF8-B170-7B6CE8A40DA2}" srcOrd="0" destOrd="0" presId="urn:microsoft.com/office/officeart/2005/8/layout/orgChart1"/>
    <dgm:cxn modelId="{3AFB9F8A-6CCB-4CF5-A376-3E32B5897B22}" type="presParOf" srcId="{EA3317CC-8446-4183-B322-B9B3FF4F99A1}" destId="{54E0E112-B530-458E-9F40-40B48DCC5806}" srcOrd="1" destOrd="0" presId="urn:microsoft.com/office/officeart/2005/8/layout/orgChart1"/>
    <dgm:cxn modelId="{98B7CFB7-9642-446E-A2A2-40B73FE52C5D}" type="presParOf" srcId="{54E0E112-B530-458E-9F40-40B48DCC5806}" destId="{FE1E680A-A6A4-4681-B2E7-BD31CBADED7A}" srcOrd="0" destOrd="0" presId="urn:microsoft.com/office/officeart/2005/8/layout/orgChart1"/>
    <dgm:cxn modelId="{787AF7B3-F887-47B5-AB3A-14CCEF969ADD}" type="presParOf" srcId="{FE1E680A-A6A4-4681-B2E7-BD31CBADED7A}" destId="{6F939226-C4E6-4374-8601-33237C7991E7}" srcOrd="0" destOrd="0" presId="urn:microsoft.com/office/officeart/2005/8/layout/orgChart1"/>
    <dgm:cxn modelId="{74D66392-9C19-49F1-8245-E3A23C81B8E2}" type="presParOf" srcId="{FE1E680A-A6A4-4681-B2E7-BD31CBADED7A}" destId="{D4375510-63D1-4E56-A4FF-4ABB03C28F87}" srcOrd="1" destOrd="0" presId="urn:microsoft.com/office/officeart/2005/8/layout/orgChart1"/>
    <dgm:cxn modelId="{B1C17264-904A-46CF-94EE-58F514486711}" type="presParOf" srcId="{54E0E112-B530-458E-9F40-40B48DCC5806}" destId="{3ADB73B5-98F1-4BAD-9592-C4F21CC909E6}" srcOrd="1" destOrd="0" presId="urn:microsoft.com/office/officeart/2005/8/layout/orgChart1"/>
    <dgm:cxn modelId="{5E67D201-4C0F-4189-9872-C57DF8EFFE69}" type="presParOf" srcId="{54E0E112-B530-458E-9F40-40B48DCC5806}" destId="{4CAC5865-663F-4F77-B962-7C63672A3F64}" srcOrd="2" destOrd="0" presId="urn:microsoft.com/office/officeart/2005/8/layout/orgChart1"/>
    <dgm:cxn modelId="{248F7A93-F04B-408D-B935-F2A70DF5B97A}" type="presParOf" srcId="{EA3317CC-8446-4183-B322-B9B3FF4F99A1}" destId="{646DAD43-CDC7-4004-8D43-56F05A334E45}" srcOrd="2" destOrd="0" presId="urn:microsoft.com/office/officeart/2005/8/layout/orgChart1"/>
    <dgm:cxn modelId="{C396E703-EABB-48FD-98DF-AA49BFB2DB85}" type="presParOf" srcId="{EA3317CC-8446-4183-B322-B9B3FF4F99A1}" destId="{1044810C-8469-46ED-BC53-514FDD54C79D}" srcOrd="3" destOrd="0" presId="urn:microsoft.com/office/officeart/2005/8/layout/orgChart1"/>
    <dgm:cxn modelId="{6BD44A21-96B5-4793-A988-59868BF7EB9A}" type="presParOf" srcId="{1044810C-8469-46ED-BC53-514FDD54C79D}" destId="{61E972C3-DD5C-425E-B5FD-3BA1DB3CC4FB}" srcOrd="0" destOrd="0" presId="urn:microsoft.com/office/officeart/2005/8/layout/orgChart1"/>
    <dgm:cxn modelId="{2F8D9B47-522D-40DC-A476-FD65E22D5816}" type="presParOf" srcId="{61E972C3-DD5C-425E-B5FD-3BA1DB3CC4FB}" destId="{10AA20BD-9813-4548-A86B-F158401FE968}" srcOrd="0" destOrd="0" presId="urn:microsoft.com/office/officeart/2005/8/layout/orgChart1"/>
    <dgm:cxn modelId="{230CB990-02AF-405A-B637-FA2B2C285626}" type="presParOf" srcId="{61E972C3-DD5C-425E-B5FD-3BA1DB3CC4FB}" destId="{2CCBDE4D-A861-440E-AFF6-476B64B2F486}" srcOrd="1" destOrd="0" presId="urn:microsoft.com/office/officeart/2005/8/layout/orgChart1"/>
    <dgm:cxn modelId="{A9EBCB22-D82E-4230-BD7B-556A8E920735}" type="presParOf" srcId="{1044810C-8469-46ED-BC53-514FDD54C79D}" destId="{C6A1894D-E6C3-46DE-9BF7-9E6542A8568B}" srcOrd="1" destOrd="0" presId="urn:microsoft.com/office/officeart/2005/8/layout/orgChart1"/>
    <dgm:cxn modelId="{C7492481-4C43-4410-8388-DB1D6C649EFC}" type="presParOf" srcId="{1044810C-8469-46ED-BC53-514FDD54C79D}" destId="{5CAD62DB-9C04-4769-9289-74B1AE0227F2}" srcOrd="2" destOrd="0" presId="urn:microsoft.com/office/officeart/2005/8/layout/orgChart1"/>
    <dgm:cxn modelId="{261F06B3-2006-453B-A0EE-1DB6A22AA23A}" type="presParOf" srcId="{EB463CAC-DE07-4453-9951-C80D4E2A9420}" destId="{8845872C-2C5A-4C1F-AFD3-FBF87BD36D1D}"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42EE87-5A6C-46FB-BFCD-8277ADC681C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43FB6583-6266-4543-80A4-071958FE6303}">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500" b="1" dirty="0" smtClean="0"/>
            <a:t>Sequence and Temperature Independent  PCR model</a:t>
          </a:r>
          <a:endParaRPr lang="en-US" sz="2500" b="1" dirty="0"/>
        </a:p>
      </dgm:t>
    </dgm:pt>
    <dgm:pt modelId="{C9135027-BD59-49D9-9541-B0597A823A96}" type="parTrans" cxnId="{F23B552D-EE4E-436B-AB21-57681214C754}">
      <dgm:prSet/>
      <dgm:spPr/>
      <dgm:t>
        <a:bodyPr/>
        <a:lstStyle/>
        <a:p>
          <a:endParaRPr lang="en-US"/>
        </a:p>
      </dgm:t>
    </dgm:pt>
    <dgm:pt modelId="{1FAEF8D1-1230-4778-99EA-2F8083F3BCE9}" type="sibTrans" cxnId="{F23B552D-EE4E-436B-AB21-57681214C754}">
      <dgm:prSet/>
      <dgm:spPr/>
      <dgm:t>
        <a:bodyPr/>
        <a:lstStyle/>
        <a:p>
          <a:endParaRPr lang="en-US"/>
        </a:p>
      </dgm:t>
    </dgm:pt>
    <dgm:pt modelId="{4ECD8256-31A4-4F80-9944-F0BB16273B6F}">
      <dgm:prSet phldrT="[Text]"/>
      <dgm:spPr/>
      <dgm:t>
        <a:bodyPr/>
        <a:lstStyle/>
        <a:p>
          <a:r>
            <a:rPr lang="en-US" dirty="0" smtClean="0">
              <a:solidFill>
                <a:srgbClr val="FF0000"/>
              </a:solidFill>
            </a:rPr>
            <a:t>Thermodynamically Inconsistent</a:t>
          </a:r>
          <a:endParaRPr lang="en-US" dirty="0">
            <a:solidFill>
              <a:srgbClr val="FF0000"/>
            </a:solidFill>
          </a:endParaRPr>
        </a:p>
      </dgm:t>
    </dgm:pt>
    <dgm:pt modelId="{5562E6AF-8519-4989-8253-755659E0720F}" type="parTrans" cxnId="{7B648CB1-2D65-4C7A-9786-C66BD33605E8}">
      <dgm:prSet/>
      <dgm:spPr/>
      <dgm:t>
        <a:bodyPr/>
        <a:lstStyle/>
        <a:p>
          <a:endParaRPr lang="en-US"/>
        </a:p>
      </dgm:t>
    </dgm:pt>
    <dgm:pt modelId="{326A9D7D-23D2-49F7-9F0F-CBA0D1666653}" type="sibTrans" cxnId="{7B648CB1-2D65-4C7A-9786-C66BD33605E8}">
      <dgm:prSet/>
      <dgm:spPr/>
      <dgm:t>
        <a:bodyPr/>
        <a:lstStyle/>
        <a:p>
          <a:endParaRPr lang="en-US"/>
        </a:p>
      </dgm:t>
    </dgm:pt>
    <dgm:pt modelId="{688C1296-E9F8-4B09-A798-CCC11CA7F962}">
      <dgm:prSet phldrT="[Text]"/>
      <dgm:spPr/>
      <dgm:t>
        <a:bodyPr/>
        <a:lstStyle/>
        <a:p>
          <a:r>
            <a:rPr lang="en-US" dirty="0" smtClean="0">
              <a:solidFill>
                <a:srgbClr val="FF0000"/>
              </a:solidFill>
            </a:rPr>
            <a:t>Optimization Framework can’t be developed</a:t>
          </a:r>
          <a:endParaRPr lang="en-US" dirty="0">
            <a:solidFill>
              <a:srgbClr val="FF0000"/>
            </a:solidFill>
          </a:endParaRPr>
        </a:p>
      </dgm:t>
    </dgm:pt>
    <dgm:pt modelId="{239B6635-70DA-4F84-83C7-897B23CC5709}" type="parTrans" cxnId="{BFE1BE1A-7A9E-46FB-8920-A0A972C0EF23}">
      <dgm:prSet/>
      <dgm:spPr/>
      <dgm:t>
        <a:bodyPr/>
        <a:lstStyle/>
        <a:p>
          <a:endParaRPr lang="en-US"/>
        </a:p>
      </dgm:t>
    </dgm:pt>
    <dgm:pt modelId="{5C47D90B-635C-44CC-9642-99612A5BE549}" type="sibTrans" cxnId="{BFE1BE1A-7A9E-46FB-8920-A0A972C0EF23}">
      <dgm:prSet/>
      <dgm:spPr/>
      <dgm:t>
        <a:bodyPr/>
        <a:lstStyle/>
        <a:p>
          <a:endParaRPr lang="en-US"/>
        </a:p>
      </dgm:t>
    </dgm:pt>
    <dgm:pt modelId="{F4D6D4FC-2735-4662-A9E6-2814C57EE056}" type="pres">
      <dgm:prSet presAssocID="{1742EE87-5A6C-46FB-BFCD-8277ADC681C3}" presName="diagram" presStyleCnt="0">
        <dgm:presLayoutVars>
          <dgm:chPref val="1"/>
          <dgm:dir/>
          <dgm:animOne val="branch"/>
          <dgm:animLvl val="lvl"/>
          <dgm:resizeHandles/>
        </dgm:presLayoutVars>
      </dgm:prSet>
      <dgm:spPr/>
      <dgm:t>
        <a:bodyPr/>
        <a:lstStyle/>
        <a:p>
          <a:endParaRPr lang="en-US"/>
        </a:p>
      </dgm:t>
    </dgm:pt>
    <dgm:pt modelId="{EA59CB94-B052-4A59-8054-9AAD9A274185}" type="pres">
      <dgm:prSet presAssocID="{43FB6583-6266-4543-80A4-071958FE6303}" presName="root" presStyleCnt="0"/>
      <dgm:spPr/>
    </dgm:pt>
    <dgm:pt modelId="{04343447-F433-46EB-9357-1D36E88A971E}" type="pres">
      <dgm:prSet presAssocID="{43FB6583-6266-4543-80A4-071958FE6303}" presName="rootComposite" presStyleCnt="0"/>
      <dgm:spPr/>
    </dgm:pt>
    <dgm:pt modelId="{76FA5997-34E9-4355-BD54-DE88B8005E41}" type="pres">
      <dgm:prSet presAssocID="{43FB6583-6266-4543-80A4-071958FE6303}" presName="rootText" presStyleLbl="node1" presStyleIdx="0" presStyleCnt="1" custScaleX="177231"/>
      <dgm:spPr/>
      <dgm:t>
        <a:bodyPr/>
        <a:lstStyle/>
        <a:p>
          <a:endParaRPr lang="en-US"/>
        </a:p>
      </dgm:t>
    </dgm:pt>
    <dgm:pt modelId="{ADFC7960-2411-41B8-A7F3-22B123413746}" type="pres">
      <dgm:prSet presAssocID="{43FB6583-6266-4543-80A4-071958FE6303}" presName="rootConnector" presStyleLbl="node1" presStyleIdx="0" presStyleCnt="1"/>
      <dgm:spPr/>
      <dgm:t>
        <a:bodyPr/>
        <a:lstStyle/>
        <a:p>
          <a:endParaRPr lang="en-US"/>
        </a:p>
      </dgm:t>
    </dgm:pt>
    <dgm:pt modelId="{CDFA9AF4-E42B-4271-B09B-F83BB7F26ECC}" type="pres">
      <dgm:prSet presAssocID="{43FB6583-6266-4543-80A4-071958FE6303}" presName="childShape" presStyleCnt="0"/>
      <dgm:spPr/>
    </dgm:pt>
    <dgm:pt modelId="{9797C581-9F30-4ACB-BF66-2A3C81A19286}" type="pres">
      <dgm:prSet presAssocID="{5562E6AF-8519-4989-8253-755659E0720F}" presName="Name13" presStyleLbl="parChTrans1D2" presStyleIdx="0" presStyleCnt="2"/>
      <dgm:spPr/>
      <dgm:t>
        <a:bodyPr/>
        <a:lstStyle/>
        <a:p>
          <a:endParaRPr lang="en-US"/>
        </a:p>
      </dgm:t>
    </dgm:pt>
    <dgm:pt modelId="{7A9394AA-9740-440B-BB80-AB4B44E68A13}" type="pres">
      <dgm:prSet presAssocID="{4ECD8256-31A4-4F80-9944-F0BB16273B6F}" presName="childText" presStyleLbl="bgAcc1" presStyleIdx="0" presStyleCnt="2" custScaleX="172411">
        <dgm:presLayoutVars>
          <dgm:bulletEnabled val="1"/>
        </dgm:presLayoutVars>
      </dgm:prSet>
      <dgm:spPr/>
      <dgm:t>
        <a:bodyPr/>
        <a:lstStyle/>
        <a:p>
          <a:endParaRPr lang="en-US"/>
        </a:p>
      </dgm:t>
    </dgm:pt>
    <dgm:pt modelId="{DA945C63-FB04-4E61-BEE0-A5C83D2EE957}" type="pres">
      <dgm:prSet presAssocID="{239B6635-70DA-4F84-83C7-897B23CC5709}" presName="Name13" presStyleLbl="parChTrans1D2" presStyleIdx="1" presStyleCnt="2"/>
      <dgm:spPr/>
      <dgm:t>
        <a:bodyPr/>
        <a:lstStyle/>
        <a:p>
          <a:endParaRPr lang="en-US"/>
        </a:p>
      </dgm:t>
    </dgm:pt>
    <dgm:pt modelId="{3CC0D326-0FFF-45D0-A265-DFB711E7BEDC}" type="pres">
      <dgm:prSet presAssocID="{688C1296-E9F8-4B09-A798-CCC11CA7F962}" presName="childText" presStyleLbl="bgAcc1" presStyleIdx="1" presStyleCnt="2" custScaleX="177231">
        <dgm:presLayoutVars>
          <dgm:bulletEnabled val="1"/>
        </dgm:presLayoutVars>
      </dgm:prSet>
      <dgm:spPr/>
      <dgm:t>
        <a:bodyPr/>
        <a:lstStyle/>
        <a:p>
          <a:endParaRPr lang="en-US"/>
        </a:p>
      </dgm:t>
    </dgm:pt>
  </dgm:ptLst>
  <dgm:cxnLst>
    <dgm:cxn modelId="{E04F2A0F-1E2E-48A4-B2BF-864FC73EB113}" type="presOf" srcId="{239B6635-70DA-4F84-83C7-897B23CC5709}" destId="{DA945C63-FB04-4E61-BEE0-A5C83D2EE957}" srcOrd="0" destOrd="0" presId="urn:microsoft.com/office/officeart/2005/8/layout/hierarchy3"/>
    <dgm:cxn modelId="{28A81371-E6E8-46D4-96C0-99EAA03717B7}" type="presOf" srcId="{688C1296-E9F8-4B09-A798-CCC11CA7F962}" destId="{3CC0D326-0FFF-45D0-A265-DFB711E7BEDC}" srcOrd="0" destOrd="0" presId="urn:microsoft.com/office/officeart/2005/8/layout/hierarchy3"/>
    <dgm:cxn modelId="{BFBD4BBC-3E8E-4E8B-AF64-04DD3C2DFBB6}" type="presOf" srcId="{43FB6583-6266-4543-80A4-071958FE6303}" destId="{76FA5997-34E9-4355-BD54-DE88B8005E41}" srcOrd="0" destOrd="0" presId="urn:microsoft.com/office/officeart/2005/8/layout/hierarchy3"/>
    <dgm:cxn modelId="{BFE1BE1A-7A9E-46FB-8920-A0A972C0EF23}" srcId="{43FB6583-6266-4543-80A4-071958FE6303}" destId="{688C1296-E9F8-4B09-A798-CCC11CA7F962}" srcOrd="1" destOrd="0" parTransId="{239B6635-70DA-4F84-83C7-897B23CC5709}" sibTransId="{5C47D90B-635C-44CC-9642-99612A5BE549}"/>
    <dgm:cxn modelId="{F23B552D-EE4E-436B-AB21-57681214C754}" srcId="{1742EE87-5A6C-46FB-BFCD-8277ADC681C3}" destId="{43FB6583-6266-4543-80A4-071958FE6303}" srcOrd="0" destOrd="0" parTransId="{C9135027-BD59-49D9-9541-B0597A823A96}" sibTransId="{1FAEF8D1-1230-4778-99EA-2F8083F3BCE9}"/>
    <dgm:cxn modelId="{A30A13F4-CDAF-46A0-8555-53BBD916B2AD}" type="presOf" srcId="{1742EE87-5A6C-46FB-BFCD-8277ADC681C3}" destId="{F4D6D4FC-2735-4662-A9E6-2814C57EE056}" srcOrd="0" destOrd="0" presId="urn:microsoft.com/office/officeart/2005/8/layout/hierarchy3"/>
    <dgm:cxn modelId="{595C57AF-44F2-4FB2-94A9-3BFE83669999}" type="presOf" srcId="{5562E6AF-8519-4989-8253-755659E0720F}" destId="{9797C581-9F30-4ACB-BF66-2A3C81A19286}" srcOrd="0" destOrd="0" presId="urn:microsoft.com/office/officeart/2005/8/layout/hierarchy3"/>
    <dgm:cxn modelId="{B629EFDC-B100-431D-AAD9-20D57AD16CC5}" type="presOf" srcId="{4ECD8256-31A4-4F80-9944-F0BB16273B6F}" destId="{7A9394AA-9740-440B-BB80-AB4B44E68A13}" srcOrd="0" destOrd="0" presId="urn:microsoft.com/office/officeart/2005/8/layout/hierarchy3"/>
    <dgm:cxn modelId="{58D80F6C-FBD9-4206-9ACD-EFEB26B6D8B6}" type="presOf" srcId="{43FB6583-6266-4543-80A4-071958FE6303}" destId="{ADFC7960-2411-41B8-A7F3-22B123413746}" srcOrd="1" destOrd="0" presId="urn:microsoft.com/office/officeart/2005/8/layout/hierarchy3"/>
    <dgm:cxn modelId="{7B648CB1-2D65-4C7A-9786-C66BD33605E8}" srcId="{43FB6583-6266-4543-80A4-071958FE6303}" destId="{4ECD8256-31A4-4F80-9944-F0BB16273B6F}" srcOrd="0" destOrd="0" parTransId="{5562E6AF-8519-4989-8253-755659E0720F}" sibTransId="{326A9D7D-23D2-49F7-9F0F-CBA0D1666653}"/>
    <dgm:cxn modelId="{309B88D5-A3DA-4458-B842-3975F813E0A2}" type="presParOf" srcId="{F4D6D4FC-2735-4662-A9E6-2814C57EE056}" destId="{EA59CB94-B052-4A59-8054-9AAD9A274185}" srcOrd="0" destOrd="0" presId="urn:microsoft.com/office/officeart/2005/8/layout/hierarchy3"/>
    <dgm:cxn modelId="{D08B2009-12C4-47EB-91E5-2738A93865FB}" type="presParOf" srcId="{EA59CB94-B052-4A59-8054-9AAD9A274185}" destId="{04343447-F433-46EB-9357-1D36E88A971E}" srcOrd="0" destOrd="0" presId="urn:microsoft.com/office/officeart/2005/8/layout/hierarchy3"/>
    <dgm:cxn modelId="{6900AF2E-9012-45B0-9863-DBBBD7C1950A}" type="presParOf" srcId="{04343447-F433-46EB-9357-1D36E88A971E}" destId="{76FA5997-34E9-4355-BD54-DE88B8005E41}" srcOrd="0" destOrd="0" presId="urn:microsoft.com/office/officeart/2005/8/layout/hierarchy3"/>
    <dgm:cxn modelId="{4870AA48-726A-4199-87FA-02A6DCD1FCC8}" type="presParOf" srcId="{04343447-F433-46EB-9357-1D36E88A971E}" destId="{ADFC7960-2411-41B8-A7F3-22B123413746}" srcOrd="1" destOrd="0" presId="urn:microsoft.com/office/officeart/2005/8/layout/hierarchy3"/>
    <dgm:cxn modelId="{1EC646B6-D36D-4A55-BAFB-B4D112B0D390}" type="presParOf" srcId="{EA59CB94-B052-4A59-8054-9AAD9A274185}" destId="{CDFA9AF4-E42B-4271-B09B-F83BB7F26ECC}" srcOrd="1" destOrd="0" presId="urn:microsoft.com/office/officeart/2005/8/layout/hierarchy3"/>
    <dgm:cxn modelId="{D39F682E-95F8-4F86-A9FA-86B45614C376}" type="presParOf" srcId="{CDFA9AF4-E42B-4271-B09B-F83BB7F26ECC}" destId="{9797C581-9F30-4ACB-BF66-2A3C81A19286}" srcOrd="0" destOrd="0" presId="urn:microsoft.com/office/officeart/2005/8/layout/hierarchy3"/>
    <dgm:cxn modelId="{B38FD64A-1A12-44AD-B774-C1F987A75599}" type="presParOf" srcId="{CDFA9AF4-E42B-4271-B09B-F83BB7F26ECC}" destId="{7A9394AA-9740-440B-BB80-AB4B44E68A13}" srcOrd="1" destOrd="0" presId="urn:microsoft.com/office/officeart/2005/8/layout/hierarchy3"/>
    <dgm:cxn modelId="{698E9CA5-7F42-4FBF-8D23-35A45E08EE85}" type="presParOf" srcId="{CDFA9AF4-E42B-4271-B09B-F83BB7F26ECC}" destId="{DA945C63-FB04-4E61-BEE0-A5C83D2EE957}" srcOrd="2" destOrd="0" presId="urn:microsoft.com/office/officeart/2005/8/layout/hierarchy3"/>
    <dgm:cxn modelId="{38CDFD7E-26B0-424A-AA08-19D80E97E20B}" type="presParOf" srcId="{CDFA9AF4-E42B-4271-B09B-F83BB7F26ECC}" destId="{3CC0D326-0FFF-45D0-A265-DFB711E7BEDC}"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0387EB-26AE-4393-B4DE-A8593DD2D3A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B0E8487-10CF-4EBD-9EC1-D822EB9E73F7}">
      <dgm:prSet phldrT="[Text]">
        <dgm:style>
          <a:lnRef idx="2">
            <a:schemeClr val="accent3"/>
          </a:lnRef>
          <a:fillRef idx="1">
            <a:schemeClr val="lt1"/>
          </a:fillRef>
          <a:effectRef idx="0">
            <a:schemeClr val="accent3"/>
          </a:effectRef>
          <a:fontRef idx="minor">
            <a:schemeClr val="dk1"/>
          </a:fontRef>
        </dgm:style>
      </dgm:prSet>
      <dgm:spPr>
        <a:ln w="38100"/>
      </dgm:spPr>
      <dgm:t>
        <a:bodyPr/>
        <a:lstStyle/>
        <a:p>
          <a:r>
            <a:rPr lang="en-US" dirty="0" smtClean="0"/>
            <a:t>PCR Model</a:t>
          </a:r>
          <a:endParaRPr lang="en-US" dirty="0"/>
        </a:p>
      </dgm:t>
    </dgm:pt>
    <dgm:pt modelId="{AB5BBE29-6829-488E-913F-DA88A48A5B3A}" type="parTrans" cxnId="{3D159271-3E36-4510-8F62-8CE5209601DC}">
      <dgm:prSet/>
      <dgm:spPr/>
      <dgm:t>
        <a:bodyPr/>
        <a:lstStyle/>
        <a:p>
          <a:endParaRPr lang="en-US"/>
        </a:p>
      </dgm:t>
    </dgm:pt>
    <dgm:pt modelId="{D998EB84-F8F3-41F7-981D-5B4D88258E80}" type="sibTrans" cxnId="{3D159271-3E36-4510-8F62-8CE5209601DC}">
      <dgm:prSet/>
      <dgm:spPr/>
      <dgm:t>
        <a:bodyPr/>
        <a:lstStyle/>
        <a:p>
          <a:endParaRPr lang="en-US"/>
        </a:p>
      </dgm:t>
    </dgm:pt>
    <dgm:pt modelId="{E565F529-9946-4630-BBA8-428A0B30FE22}">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smtClean="0"/>
            <a:t>Melting</a:t>
          </a:r>
          <a:endParaRPr lang="en-US" dirty="0"/>
        </a:p>
      </dgm:t>
    </dgm:pt>
    <dgm:pt modelId="{EB302EA9-3F93-487E-B5A7-ED1E483BA489}" type="parTrans" cxnId="{BD71530A-8538-4841-B318-FD4FA8474F1B}">
      <dgm:prSet/>
      <dgm:spPr/>
      <dgm:t>
        <a:bodyPr/>
        <a:lstStyle/>
        <a:p>
          <a:endParaRPr lang="en-US"/>
        </a:p>
      </dgm:t>
    </dgm:pt>
    <dgm:pt modelId="{057229D7-A846-4384-843E-38E33BE9E528}" type="sibTrans" cxnId="{BD71530A-8538-4841-B318-FD4FA8474F1B}">
      <dgm:prSet/>
      <dgm:spPr/>
      <dgm:t>
        <a:bodyPr/>
        <a:lstStyle/>
        <a:p>
          <a:endParaRPr lang="en-US"/>
        </a:p>
      </dgm:t>
    </dgm:pt>
    <dgm:pt modelId="{BC709809-F3A0-47D6-9272-4DD9B68CDFD3}">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smtClean="0"/>
            <a:t>Annealing</a:t>
          </a:r>
          <a:endParaRPr lang="en-US" dirty="0"/>
        </a:p>
      </dgm:t>
    </dgm:pt>
    <dgm:pt modelId="{4A62E1D1-ECEB-4C3C-BD27-1139CFCE810A}" type="parTrans" cxnId="{6B02BB26-76F6-4523-8856-78DC8DB85AD1}">
      <dgm:prSet/>
      <dgm:spPr/>
      <dgm:t>
        <a:bodyPr/>
        <a:lstStyle/>
        <a:p>
          <a:endParaRPr lang="en-US"/>
        </a:p>
      </dgm:t>
    </dgm:pt>
    <dgm:pt modelId="{EFE543D9-4F09-4EFE-8A2C-34ABD790A8E6}" type="sibTrans" cxnId="{6B02BB26-76F6-4523-8856-78DC8DB85AD1}">
      <dgm:prSet/>
      <dgm:spPr/>
      <dgm:t>
        <a:bodyPr/>
        <a:lstStyle/>
        <a:p>
          <a:endParaRPr lang="en-US"/>
        </a:p>
      </dgm:t>
    </dgm:pt>
    <dgm:pt modelId="{7F123F80-C69C-473E-B504-742415A88764}">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smtClean="0"/>
            <a:t>Enzyme Binding and Extension</a:t>
          </a:r>
          <a:endParaRPr lang="en-US" dirty="0"/>
        </a:p>
      </dgm:t>
    </dgm:pt>
    <dgm:pt modelId="{21956167-1F45-4B37-9693-49E185D81DE5}" type="parTrans" cxnId="{2E350B49-B4CF-4AFA-8A1D-0FC1CDF87CFD}">
      <dgm:prSet/>
      <dgm:spPr/>
      <dgm:t>
        <a:bodyPr/>
        <a:lstStyle/>
        <a:p>
          <a:endParaRPr lang="en-US"/>
        </a:p>
      </dgm:t>
    </dgm:pt>
    <dgm:pt modelId="{58607E42-890C-4A64-B60F-25F8A2112B8E}" type="sibTrans" cxnId="{2E350B49-B4CF-4AFA-8A1D-0FC1CDF87CFD}">
      <dgm:prSet/>
      <dgm:spPr/>
      <dgm:t>
        <a:bodyPr/>
        <a:lstStyle/>
        <a:p>
          <a:endParaRPr lang="en-US"/>
        </a:p>
      </dgm:t>
    </dgm:pt>
    <dgm:pt modelId="{79CDC802-0038-4439-9903-0BB7AEE590B5}">
      <dgm:prSet phldrT="[Text]">
        <dgm:style>
          <a:lnRef idx="2">
            <a:schemeClr val="accent3"/>
          </a:lnRef>
          <a:fillRef idx="1">
            <a:schemeClr val="lt1"/>
          </a:fillRef>
          <a:effectRef idx="0">
            <a:schemeClr val="accent3"/>
          </a:effectRef>
          <a:fontRef idx="minor">
            <a:schemeClr val="dk1"/>
          </a:fontRef>
        </dgm:style>
      </dgm:prSet>
      <dgm:spPr/>
      <dgm:t>
        <a:bodyPr/>
        <a:lstStyle/>
        <a:p>
          <a:endParaRPr lang="en-US" dirty="0"/>
        </a:p>
      </dgm:t>
    </dgm:pt>
    <dgm:pt modelId="{0A4537A9-F134-4466-B289-B219D7D584FE}" type="parTrans" cxnId="{1C2B3950-85A6-479C-82C1-C33D837879DA}">
      <dgm:prSet/>
      <dgm:spPr/>
      <dgm:t>
        <a:bodyPr/>
        <a:lstStyle/>
        <a:p>
          <a:endParaRPr lang="en-US"/>
        </a:p>
      </dgm:t>
    </dgm:pt>
    <dgm:pt modelId="{4E6E09B0-299C-4E81-95D7-627DA691FAEF}" type="sibTrans" cxnId="{1C2B3950-85A6-479C-82C1-C33D837879DA}">
      <dgm:prSet/>
      <dgm:spPr/>
      <dgm:t>
        <a:bodyPr/>
        <a:lstStyle/>
        <a:p>
          <a:endParaRPr lang="en-US"/>
        </a:p>
      </dgm:t>
    </dgm:pt>
    <dgm:pt modelId="{BBCB3D12-091A-4BAD-9DF7-FC8AF04828BA}">
      <dgm:prSet phldrT="[Text]">
        <dgm:style>
          <a:lnRef idx="2">
            <a:schemeClr val="accent3"/>
          </a:lnRef>
          <a:fillRef idx="1">
            <a:schemeClr val="lt1"/>
          </a:fillRef>
          <a:effectRef idx="0">
            <a:schemeClr val="accent3"/>
          </a:effectRef>
          <a:fontRef idx="minor">
            <a:schemeClr val="dk1"/>
          </a:fontRef>
        </dgm:style>
      </dgm:prSet>
      <dgm:spPr/>
      <dgm:t>
        <a:bodyPr/>
        <a:lstStyle/>
        <a:p>
          <a:endParaRPr lang="en-US" dirty="0"/>
        </a:p>
      </dgm:t>
    </dgm:pt>
    <dgm:pt modelId="{91BD5989-8BD2-4735-B3EC-7B2E343792D4}" type="parTrans" cxnId="{0579A46D-2DD1-4F3B-B285-D3A3508FD6DA}">
      <dgm:prSet/>
      <dgm:spPr/>
      <dgm:t>
        <a:bodyPr/>
        <a:lstStyle/>
        <a:p>
          <a:endParaRPr lang="en-US"/>
        </a:p>
      </dgm:t>
    </dgm:pt>
    <dgm:pt modelId="{2C3A4D1D-54DE-4120-97CA-FF36ACE32E49}" type="sibTrans" cxnId="{0579A46D-2DD1-4F3B-B285-D3A3508FD6DA}">
      <dgm:prSet/>
      <dgm:spPr/>
      <dgm:t>
        <a:bodyPr/>
        <a:lstStyle/>
        <a:p>
          <a:endParaRPr lang="en-US"/>
        </a:p>
      </dgm:t>
    </dgm:pt>
    <dgm:pt modelId="{85B2A181-1945-45BE-9EF6-6CA1B8635E81}">
      <dgm:prSet phldrT="[Text]">
        <dgm:style>
          <a:lnRef idx="2">
            <a:schemeClr val="accent3"/>
          </a:lnRef>
          <a:fillRef idx="1">
            <a:schemeClr val="lt1"/>
          </a:fillRef>
          <a:effectRef idx="0">
            <a:schemeClr val="accent3"/>
          </a:effectRef>
          <a:fontRef idx="minor">
            <a:schemeClr val="dk1"/>
          </a:fontRef>
        </dgm:style>
      </dgm:prSet>
      <dgm:spPr/>
      <dgm:t>
        <a:bodyPr/>
        <a:lstStyle/>
        <a:p>
          <a:endParaRPr lang="en-US" dirty="0"/>
        </a:p>
      </dgm:t>
    </dgm:pt>
    <dgm:pt modelId="{8BB38BD9-CEFA-407A-8184-5A7814D3A530}" type="parTrans" cxnId="{D9F1153B-83C7-4D2E-AB45-9FEA26DD8538}">
      <dgm:prSet/>
      <dgm:spPr/>
      <dgm:t>
        <a:bodyPr/>
        <a:lstStyle/>
        <a:p>
          <a:endParaRPr lang="en-US"/>
        </a:p>
      </dgm:t>
    </dgm:pt>
    <dgm:pt modelId="{982137A9-8CA5-4986-9492-D18162D0CB7D}" type="sibTrans" cxnId="{D9F1153B-83C7-4D2E-AB45-9FEA26DD8538}">
      <dgm:prSet/>
      <dgm:spPr/>
      <dgm:t>
        <a:bodyPr/>
        <a:lstStyle/>
        <a:p>
          <a:endParaRPr lang="en-US"/>
        </a:p>
      </dgm:t>
    </dgm:pt>
    <dgm:pt modelId="{0360903D-3826-4CB1-A8E2-E04A91A48694}" type="pres">
      <dgm:prSet presAssocID="{2C0387EB-26AE-4393-B4DE-A8593DD2D3A8}" presName="hierChild1" presStyleCnt="0">
        <dgm:presLayoutVars>
          <dgm:orgChart val="1"/>
          <dgm:chPref val="1"/>
          <dgm:dir/>
          <dgm:animOne val="branch"/>
          <dgm:animLvl val="lvl"/>
          <dgm:resizeHandles/>
        </dgm:presLayoutVars>
      </dgm:prSet>
      <dgm:spPr/>
      <dgm:t>
        <a:bodyPr/>
        <a:lstStyle/>
        <a:p>
          <a:endParaRPr lang="en-US"/>
        </a:p>
      </dgm:t>
    </dgm:pt>
    <dgm:pt modelId="{5F1E5383-2731-4A22-8FC1-067315E9D243}" type="pres">
      <dgm:prSet presAssocID="{3B0E8487-10CF-4EBD-9EC1-D822EB9E73F7}" presName="hierRoot1" presStyleCnt="0">
        <dgm:presLayoutVars>
          <dgm:hierBranch val="init"/>
        </dgm:presLayoutVars>
      </dgm:prSet>
      <dgm:spPr/>
    </dgm:pt>
    <dgm:pt modelId="{648261C9-31D4-4D09-8662-E978CBF2CB04}" type="pres">
      <dgm:prSet presAssocID="{3B0E8487-10CF-4EBD-9EC1-D822EB9E73F7}" presName="rootComposite1" presStyleCnt="0"/>
      <dgm:spPr/>
    </dgm:pt>
    <dgm:pt modelId="{0984B3E4-9976-4B04-96B9-014D1D9DAE06}" type="pres">
      <dgm:prSet presAssocID="{3B0E8487-10CF-4EBD-9EC1-D822EB9E73F7}" presName="rootText1" presStyleLbl="node0" presStyleIdx="0" presStyleCnt="1">
        <dgm:presLayoutVars>
          <dgm:chPref val="3"/>
        </dgm:presLayoutVars>
      </dgm:prSet>
      <dgm:spPr/>
      <dgm:t>
        <a:bodyPr/>
        <a:lstStyle/>
        <a:p>
          <a:endParaRPr lang="en-US"/>
        </a:p>
      </dgm:t>
    </dgm:pt>
    <dgm:pt modelId="{69AF7B15-AD7C-4BEB-80D5-7E2EE495CFDB}" type="pres">
      <dgm:prSet presAssocID="{3B0E8487-10CF-4EBD-9EC1-D822EB9E73F7}" presName="rootConnector1" presStyleLbl="node1" presStyleIdx="0" presStyleCnt="0"/>
      <dgm:spPr/>
      <dgm:t>
        <a:bodyPr/>
        <a:lstStyle/>
        <a:p>
          <a:endParaRPr lang="en-US"/>
        </a:p>
      </dgm:t>
    </dgm:pt>
    <dgm:pt modelId="{7E991B28-26FB-4F37-B6E0-46E9C1C1AC31}" type="pres">
      <dgm:prSet presAssocID="{3B0E8487-10CF-4EBD-9EC1-D822EB9E73F7}" presName="hierChild2" presStyleCnt="0"/>
      <dgm:spPr/>
    </dgm:pt>
    <dgm:pt modelId="{F57420FB-5063-467F-829A-B48F6615C6B1}" type="pres">
      <dgm:prSet presAssocID="{EB302EA9-3F93-487E-B5A7-ED1E483BA489}" presName="Name37" presStyleLbl="parChTrans1D2" presStyleIdx="0" presStyleCnt="3"/>
      <dgm:spPr/>
      <dgm:t>
        <a:bodyPr/>
        <a:lstStyle/>
        <a:p>
          <a:endParaRPr lang="en-US"/>
        </a:p>
      </dgm:t>
    </dgm:pt>
    <dgm:pt modelId="{0ED63351-DD1A-425E-A3D5-4CA07411376D}" type="pres">
      <dgm:prSet presAssocID="{E565F529-9946-4630-BBA8-428A0B30FE22}" presName="hierRoot2" presStyleCnt="0">
        <dgm:presLayoutVars>
          <dgm:hierBranch val="init"/>
        </dgm:presLayoutVars>
      </dgm:prSet>
      <dgm:spPr/>
    </dgm:pt>
    <dgm:pt modelId="{379362BF-AF7B-4C71-836D-9C596940440D}" type="pres">
      <dgm:prSet presAssocID="{E565F529-9946-4630-BBA8-428A0B30FE22}" presName="rootComposite" presStyleCnt="0"/>
      <dgm:spPr/>
    </dgm:pt>
    <dgm:pt modelId="{25281D83-8F8A-4D16-912C-48D66B392169}" type="pres">
      <dgm:prSet presAssocID="{E565F529-9946-4630-BBA8-428A0B30FE22}" presName="rootText" presStyleLbl="node2" presStyleIdx="0" presStyleCnt="3">
        <dgm:presLayoutVars>
          <dgm:chPref val="3"/>
        </dgm:presLayoutVars>
      </dgm:prSet>
      <dgm:spPr/>
      <dgm:t>
        <a:bodyPr/>
        <a:lstStyle/>
        <a:p>
          <a:endParaRPr lang="en-US"/>
        </a:p>
      </dgm:t>
    </dgm:pt>
    <dgm:pt modelId="{7FE18999-40EC-421E-A365-057A1B1A4555}" type="pres">
      <dgm:prSet presAssocID="{E565F529-9946-4630-BBA8-428A0B30FE22}" presName="rootConnector" presStyleLbl="node2" presStyleIdx="0" presStyleCnt="3"/>
      <dgm:spPr/>
      <dgm:t>
        <a:bodyPr/>
        <a:lstStyle/>
        <a:p>
          <a:endParaRPr lang="en-US"/>
        </a:p>
      </dgm:t>
    </dgm:pt>
    <dgm:pt modelId="{5ADCEE14-9E1C-49CA-93B8-E2219BE1B687}" type="pres">
      <dgm:prSet presAssocID="{E565F529-9946-4630-BBA8-428A0B30FE22}" presName="hierChild4" presStyleCnt="0"/>
      <dgm:spPr/>
    </dgm:pt>
    <dgm:pt modelId="{B50D71F4-7CC9-456E-A430-E228DE602078}" type="pres">
      <dgm:prSet presAssocID="{0A4537A9-F134-4466-B289-B219D7D584FE}" presName="Name37" presStyleLbl="parChTrans1D3" presStyleIdx="0" presStyleCnt="3"/>
      <dgm:spPr/>
      <dgm:t>
        <a:bodyPr/>
        <a:lstStyle/>
        <a:p>
          <a:endParaRPr lang="en-US"/>
        </a:p>
      </dgm:t>
    </dgm:pt>
    <dgm:pt modelId="{B60EB326-F04F-4527-9086-C636CE94F3AA}" type="pres">
      <dgm:prSet presAssocID="{79CDC802-0038-4439-9903-0BB7AEE590B5}" presName="hierRoot2" presStyleCnt="0">
        <dgm:presLayoutVars>
          <dgm:hierBranch val="init"/>
        </dgm:presLayoutVars>
      </dgm:prSet>
      <dgm:spPr/>
    </dgm:pt>
    <dgm:pt modelId="{EEF159EB-3E7D-457A-AB5E-6D7614E1CC03}" type="pres">
      <dgm:prSet presAssocID="{79CDC802-0038-4439-9903-0BB7AEE590B5}" presName="rootComposite" presStyleCnt="0"/>
      <dgm:spPr/>
    </dgm:pt>
    <dgm:pt modelId="{D93E2EEF-C870-423C-BA73-D54CCF7418DF}" type="pres">
      <dgm:prSet presAssocID="{79CDC802-0038-4439-9903-0BB7AEE590B5}" presName="rootText" presStyleLbl="node3" presStyleIdx="0" presStyleCnt="3">
        <dgm:presLayoutVars>
          <dgm:chPref val="3"/>
        </dgm:presLayoutVars>
      </dgm:prSet>
      <dgm:spPr/>
      <dgm:t>
        <a:bodyPr/>
        <a:lstStyle/>
        <a:p>
          <a:endParaRPr lang="en-US"/>
        </a:p>
      </dgm:t>
    </dgm:pt>
    <dgm:pt modelId="{227AE43D-3E97-479F-97A0-CF63E4CF1B8A}" type="pres">
      <dgm:prSet presAssocID="{79CDC802-0038-4439-9903-0BB7AEE590B5}" presName="rootConnector" presStyleLbl="node3" presStyleIdx="0" presStyleCnt="3"/>
      <dgm:spPr/>
      <dgm:t>
        <a:bodyPr/>
        <a:lstStyle/>
        <a:p>
          <a:endParaRPr lang="en-US"/>
        </a:p>
      </dgm:t>
    </dgm:pt>
    <dgm:pt modelId="{5535C714-D8C6-47C0-B7F2-867DD69DB6D8}" type="pres">
      <dgm:prSet presAssocID="{79CDC802-0038-4439-9903-0BB7AEE590B5}" presName="hierChild4" presStyleCnt="0"/>
      <dgm:spPr/>
    </dgm:pt>
    <dgm:pt modelId="{45C2B5AE-BA06-4E7F-8761-31915C677B99}" type="pres">
      <dgm:prSet presAssocID="{79CDC802-0038-4439-9903-0BB7AEE590B5}" presName="hierChild5" presStyleCnt="0"/>
      <dgm:spPr/>
    </dgm:pt>
    <dgm:pt modelId="{04AA7834-329D-4BD6-9E85-114D41665874}" type="pres">
      <dgm:prSet presAssocID="{E565F529-9946-4630-BBA8-428A0B30FE22}" presName="hierChild5" presStyleCnt="0"/>
      <dgm:spPr/>
    </dgm:pt>
    <dgm:pt modelId="{F0C718FB-517B-4C51-A8E0-8886F81A0C9D}" type="pres">
      <dgm:prSet presAssocID="{4A62E1D1-ECEB-4C3C-BD27-1139CFCE810A}" presName="Name37" presStyleLbl="parChTrans1D2" presStyleIdx="1" presStyleCnt="3"/>
      <dgm:spPr/>
      <dgm:t>
        <a:bodyPr/>
        <a:lstStyle/>
        <a:p>
          <a:endParaRPr lang="en-US"/>
        </a:p>
      </dgm:t>
    </dgm:pt>
    <dgm:pt modelId="{84543DB2-F2E3-4F22-BD53-2E547F8252B4}" type="pres">
      <dgm:prSet presAssocID="{BC709809-F3A0-47D6-9272-4DD9B68CDFD3}" presName="hierRoot2" presStyleCnt="0">
        <dgm:presLayoutVars>
          <dgm:hierBranch val="init"/>
        </dgm:presLayoutVars>
      </dgm:prSet>
      <dgm:spPr/>
    </dgm:pt>
    <dgm:pt modelId="{A591DF4A-F366-44E9-8961-BB50F127FCC8}" type="pres">
      <dgm:prSet presAssocID="{BC709809-F3A0-47D6-9272-4DD9B68CDFD3}" presName="rootComposite" presStyleCnt="0"/>
      <dgm:spPr/>
    </dgm:pt>
    <dgm:pt modelId="{8A254198-DB57-4C8A-9139-B68272686555}" type="pres">
      <dgm:prSet presAssocID="{BC709809-F3A0-47D6-9272-4DD9B68CDFD3}" presName="rootText" presStyleLbl="node2" presStyleIdx="1" presStyleCnt="3">
        <dgm:presLayoutVars>
          <dgm:chPref val="3"/>
        </dgm:presLayoutVars>
      </dgm:prSet>
      <dgm:spPr/>
      <dgm:t>
        <a:bodyPr/>
        <a:lstStyle/>
        <a:p>
          <a:endParaRPr lang="en-US"/>
        </a:p>
      </dgm:t>
    </dgm:pt>
    <dgm:pt modelId="{5BCBC6B6-FC7F-4B88-994B-E7F03140EC78}" type="pres">
      <dgm:prSet presAssocID="{BC709809-F3A0-47D6-9272-4DD9B68CDFD3}" presName="rootConnector" presStyleLbl="node2" presStyleIdx="1" presStyleCnt="3"/>
      <dgm:spPr/>
      <dgm:t>
        <a:bodyPr/>
        <a:lstStyle/>
        <a:p>
          <a:endParaRPr lang="en-US"/>
        </a:p>
      </dgm:t>
    </dgm:pt>
    <dgm:pt modelId="{CD0B101F-2251-4B29-856D-53722E0C8F41}" type="pres">
      <dgm:prSet presAssocID="{BC709809-F3A0-47D6-9272-4DD9B68CDFD3}" presName="hierChild4" presStyleCnt="0"/>
      <dgm:spPr/>
    </dgm:pt>
    <dgm:pt modelId="{256B2F5C-B81C-4526-AE15-03F2BA762D4F}" type="pres">
      <dgm:prSet presAssocID="{91BD5989-8BD2-4735-B3EC-7B2E343792D4}" presName="Name37" presStyleLbl="parChTrans1D3" presStyleIdx="1" presStyleCnt="3"/>
      <dgm:spPr/>
      <dgm:t>
        <a:bodyPr/>
        <a:lstStyle/>
        <a:p>
          <a:endParaRPr lang="en-US"/>
        </a:p>
      </dgm:t>
    </dgm:pt>
    <dgm:pt modelId="{F18380A8-7F11-48FF-A65F-CF30CC0BA7F9}" type="pres">
      <dgm:prSet presAssocID="{BBCB3D12-091A-4BAD-9DF7-FC8AF04828BA}" presName="hierRoot2" presStyleCnt="0">
        <dgm:presLayoutVars>
          <dgm:hierBranch val="init"/>
        </dgm:presLayoutVars>
      </dgm:prSet>
      <dgm:spPr/>
    </dgm:pt>
    <dgm:pt modelId="{80CEF109-357C-4196-9927-41557DA9AE77}" type="pres">
      <dgm:prSet presAssocID="{BBCB3D12-091A-4BAD-9DF7-FC8AF04828BA}" presName="rootComposite" presStyleCnt="0"/>
      <dgm:spPr/>
    </dgm:pt>
    <dgm:pt modelId="{F28EE0C2-8D3C-4D2C-ACA5-512C35648E09}" type="pres">
      <dgm:prSet presAssocID="{BBCB3D12-091A-4BAD-9DF7-FC8AF04828BA}" presName="rootText" presStyleLbl="node3" presStyleIdx="1" presStyleCnt="3">
        <dgm:presLayoutVars>
          <dgm:chPref val="3"/>
        </dgm:presLayoutVars>
      </dgm:prSet>
      <dgm:spPr/>
      <dgm:t>
        <a:bodyPr/>
        <a:lstStyle/>
        <a:p>
          <a:endParaRPr lang="en-US"/>
        </a:p>
      </dgm:t>
    </dgm:pt>
    <dgm:pt modelId="{4A984D39-FD01-4208-80D7-C8C24DCD37DE}" type="pres">
      <dgm:prSet presAssocID="{BBCB3D12-091A-4BAD-9DF7-FC8AF04828BA}" presName="rootConnector" presStyleLbl="node3" presStyleIdx="1" presStyleCnt="3"/>
      <dgm:spPr/>
      <dgm:t>
        <a:bodyPr/>
        <a:lstStyle/>
        <a:p>
          <a:endParaRPr lang="en-US"/>
        </a:p>
      </dgm:t>
    </dgm:pt>
    <dgm:pt modelId="{6B6FEC11-D7E1-421D-9A71-2693010665B6}" type="pres">
      <dgm:prSet presAssocID="{BBCB3D12-091A-4BAD-9DF7-FC8AF04828BA}" presName="hierChild4" presStyleCnt="0"/>
      <dgm:spPr/>
    </dgm:pt>
    <dgm:pt modelId="{A18986A3-07BA-4A09-B919-0C5B4DF7C067}" type="pres">
      <dgm:prSet presAssocID="{BBCB3D12-091A-4BAD-9DF7-FC8AF04828BA}" presName="hierChild5" presStyleCnt="0"/>
      <dgm:spPr/>
    </dgm:pt>
    <dgm:pt modelId="{83B09AFE-4169-422A-ADA6-04FBB5D6A074}" type="pres">
      <dgm:prSet presAssocID="{BC709809-F3A0-47D6-9272-4DD9B68CDFD3}" presName="hierChild5" presStyleCnt="0"/>
      <dgm:spPr/>
    </dgm:pt>
    <dgm:pt modelId="{01B19056-AFFC-45A1-A8FE-72A163B78C74}" type="pres">
      <dgm:prSet presAssocID="{21956167-1F45-4B37-9693-49E185D81DE5}" presName="Name37" presStyleLbl="parChTrans1D2" presStyleIdx="2" presStyleCnt="3"/>
      <dgm:spPr/>
      <dgm:t>
        <a:bodyPr/>
        <a:lstStyle/>
        <a:p>
          <a:endParaRPr lang="en-US"/>
        </a:p>
      </dgm:t>
    </dgm:pt>
    <dgm:pt modelId="{078E1084-8F05-40AC-BAC9-12B20D361BBA}" type="pres">
      <dgm:prSet presAssocID="{7F123F80-C69C-473E-B504-742415A88764}" presName="hierRoot2" presStyleCnt="0">
        <dgm:presLayoutVars>
          <dgm:hierBranch val="init"/>
        </dgm:presLayoutVars>
      </dgm:prSet>
      <dgm:spPr/>
    </dgm:pt>
    <dgm:pt modelId="{CEA42774-0A65-4B27-A802-E03760A03010}" type="pres">
      <dgm:prSet presAssocID="{7F123F80-C69C-473E-B504-742415A88764}" presName="rootComposite" presStyleCnt="0"/>
      <dgm:spPr/>
    </dgm:pt>
    <dgm:pt modelId="{5613E47D-2AC6-4A16-9DEA-26972E2D42E6}" type="pres">
      <dgm:prSet presAssocID="{7F123F80-C69C-473E-B504-742415A88764}" presName="rootText" presStyleLbl="node2" presStyleIdx="2" presStyleCnt="3">
        <dgm:presLayoutVars>
          <dgm:chPref val="3"/>
        </dgm:presLayoutVars>
      </dgm:prSet>
      <dgm:spPr/>
      <dgm:t>
        <a:bodyPr/>
        <a:lstStyle/>
        <a:p>
          <a:endParaRPr lang="en-US"/>
        </a:p>
      </dgm:t>
    </dgm:pt>
    <dgm:pt modelId="{05EE8C71-B3AC-48E7-B659-6B5E7F2073DB}" type="pres">
      <dgm:prSet presAssocID="{7F123F80-C69C-473E-B504-742415A88764}" presName="rootConnector" presStyleLbl="node2" presStyleIdx="2" presStyleCnt="3"/>
      <dgm:spPr/>
      <dgm:t>
        <a:bodyPr/>
        <a:lstStyle/>
        <a:p>
          <a:endParaRPr lang="en-US"/>
        </a:p>
      </dgm:t>
    </dgm:pt>
    <dgm:pt modelId="{8A0EED2F-7A68-4CC1-B7E5-82FEA7A3E6A0}" type="pres">
      <dgm:prSet presAssocID="{7F123F80-C69C-473E-B504-742415A88764}" presName="hierChild4" presStyleCnt="0"/>
      <dgm:spPr/>
    </dgm:pt>
    <dgm:pt modelId="{8366ADAB-8161-4FD9-BEC7-E3DC1C8CD1B9}" type="pres">
      <dgm:prSet presAssocID="{8BB38BD9-CEFA-407A-8184-5A7814D3A530}" presName="Name37" presStyleLbl="parChTrans1D3" presStyleIdx="2" presStyleCnt="3"/>
      <dgm:spPr/>
      <dgm:t>
        <a:bodyPr/>
        <a:lstStyle/>
        <a:p>
          <a:endParaRPr lang="en-US"/>
        </a:p>
      </dgm:t>
    </dgm:pt>
    <dgm:pt modelId="{B24B5743-33F4-4CBB-9C9C-7778D51580A6}" type="pres">
      <dgm:prSet presAssocID="{85B2A181-1945-45BE-9EF6-6CA1B8635E81}" presName="hierRoot2" presStyleCnt="0">
        <dgm:presLayoutVars>
          <dgm:hierBranch val="init"/>
        </dgm:presLayoutVars>
      </dgm:prSet>
      <dgm:spPr/>
    </dgm:pt>
    <dgm:pt modelId="{2268C84F-E343-4E5B-BD4E-04C45A6BCA5E}" type="pres">
      <dgm:prSet presAssocID="{85B2A181-1945-45BE-9EF6-6CA1B8635E81}" presName="rootComposite" presStyleCnt="0"/>
      <dgm:spPr/>
    </dgm:pt>
    <dgm:pt modelId="{63435603-E725-4311-BB63-B7DFDCD43B77}" type="pres">
      <dgm:prSet presAssocID="{85B2A181-1945-45BE-9EF6-6CA1B8635E81}" presName="rootText" presStyleLbl="node3" presStyleIdx="2" presStyleCnt="3">
        <dgm:presLayoutVars>
          <dgm:chPref val="3"/>
        </dgm:presLayoutVars>
      </dgm:prSet>
      <dgm:spPr/>
      <dgm:t>
        <a:bodyPr/>
        <a:lstStyle/>
        <a:p>
          <a:endParaRPr lang="en-US"/>
        </a:p>
      </dgm:t>
    </dgm:pt>
    <dgm:pt modelId="{E59B30C7-CDA3-473B-93AE-6BE81175B198}" type="pres">
      <dgm:prSet presAssocID="{85B2A181-1945-45BE-9EF6-6CA1B8635E81}" presName="rootConnector" presStyleLbl="node3" presStyleIdx="2" presStyleCnt="3"/>
      <dgm:spPr/>
      <dgm:t>
        <a:bodyPr/>
        <a:lstStyle/>
        <a:p>
          <a:endParaRPr lang="en-US"/>
        </a:p>
      </dgm:t>
    </dgm:pt>
    <dgm:pt modelId="{EA20E18D-D350-4CA3-BDFD-445EDEDEC818}" type="pres">
      <dgm:prSet presAssocID="{85B2A181-1945-45BE-9EF6-6CA1B8635E81}" presName="hierChild4" presStyleCnt="0"/>
      <dgm:spPr/>
    </dgm:pt>
    <dgm:pt modelId="{9A0F868D-C574-4B5D-BECA-7538AF1BCD1B}" type="pres">
      <dgm:prSet presAssocID="{85B2A181-1945-45BE-9EF6-6CA1B8635E81}" presName="hierChild5" presStyleCnt="0"/>
      <dgm:spPr/>
    </dgm:pt>
    <dgm:pt modelId="{CB7C438B-D242-4470-B84B-4C5189F33A06}" type="pres">
      <dgm:prSet presAssocID="{7F123F80-C69C-473E-B504-742415A88764}" presName="hierChild5" presStyleCnt="0"/>
      <dgm:spPr/>
    </dgm:pt>
    <dgm:pt modelId="{2B417FC5-FE95-44E6-A39B-A2FB965DBB4A}" type="pres">
      <dgm:prSet presAssocID="{3B0E8487-10CF-4EBD-9EC1-D822EB9E73F7}" presName="hierChild3" presStyleCnt="0"/>
      <dgm:spPr/>
    </dgm:pt>
  </dgm:ptLst>
  <dgm:cxnLst>
    <dgm:cxn modelId="{0F2418BC-7E27-477F-8CCB-2A5CD7A8F4EA}" type="presOf" srcId="{21956167-1F45-4B37-9693-49E185D81DE5}" destId="{01B19056-AFFC-45A1-A8FE-72A163B78C74}" srcOrd="0" destOrd="0" presId="urn:microsoft.com/office/officeart/2005/8/layout/orgChart1"/>
    <dgm:cxn modelId="{C904A587-3269-418E-8628-97439DDB177E}" type="presOf" srcId="{BC709809-F3A0-47D6-9272-4DD9B68CDFD3}" destId="{8A254198-DB57-4C8A-9139-B68272686555}" srcOrd="0" destOrd="0" presId="urn:microsoft.com/office/officeart/2005/8/layout/orgChart1"/>
    <dgm:cxn modelId="{98D0CFD9-BF86-455A-86D7-05915744F911}" type="presOf" srcId="{E565F529-9946-4630-BBA8-428A0B30FE22}" destId="{25281D83-8F8A-4D16-912C-48D66B392169}" srcOrd="0" destOrd="0" presId="urn:microsoft.com/office/officeart/2005/8/layout/orgChart1"/>
    <dgm:cxn modelId="{F63BA257-C57B-4996-9B09-F654955BFDD8}" type="presOf" srcId="{79CDC802-0038-4439-9903-0BB7AEE590B5}" destId="{D93E2EEF-C870-423C-BA73-D54CCF7418DF}" srcOrd="0" destOrd="0" presId="urn:microsoft.com/office/officeart/2005/8/layout/orgChart1"/>
    <dgm:cxn modelId="{C0788BBA-2250-4E65-A4DF-DD246D7A8459}" type="presOf" srcId="{0A4537A9-F134-4466-B289-B219D7D584FE}" destId="{B50D71F4-7CC9-456E-A430-E228DE602078}" srcOrd="0" destOrd="0" presId="urn:microsoft.com/office/officeart/2005/8/layout/orgChart1"/>
    <dgm:cxn modelId="{1E5ABA23-6108-4CEA-BC93-A70B56E0DEC8}" type="presOf" srcId="{EB302EA9-3F93-487E-B5A7-ED1E483BA489}" destId="{F57420FB-5063-467F-829A-B48F6615C6B1}" srcOrd="0" destOrd="0" presId="urn:microsoft.com/office/officeart/2005/8/layout/orgChart1"/>
    <dgm:cxn modelId="{3FFDDEDE-4EE2-4272-97BE-346A9495A57D}" type="presOf" srcId="{85B2A181-1945-45BE-9EF6-6CA1B8635E81}" destId="{E59B30C7-CDA3-473B-93AE-6BE81175B198}" srcOrd="1" destOrd="0" presId="urn:microsoft.com/office/officeart/2005/8/layout/orgChart1"/>
    <dgm:cxn modelId="{1C2B3950-85A6-479C-82C1-C33D837879DA}" srcId="{E565F529-9946-4630-BBA8-428A0B30FE22}" destId="{79CDC802-0038-4439-9903-0BB7AEE590B5}" srcOrd="0" destOrd="0" parTransId="{0A4537A9-F134-4466-B289-B219D7D584FE}" sibTransId="{4E6E09B0-299C-4E81-95D7-627DA691FAEF}"/>
    <dgm:cxn modelId="{ED0F7845-A48C-4301-A784-806E2CC3F3D9}" type="presOf" srcId="{3B0E8487-10CF-4EBD-9EC1-D822EB9E73F7}" destId="{69AF7B15-AD7C-4BEB-80D5-7E2EE495CFDB}" srcOrd="1" destOrd="0" presId="urn:microsoft.com/office/officeart/2005/8/layout/orgChart1"/>
    <dgm:cxn modelId="{06A55B77-52AB-46EA-A10F-D42C8CE0A5A9}" type="presOf" srcId="{8BB38BD9-CEFA-407A-8184-5A7814D3A530}" destId="{8366ADAB-8161-4FD9-BEC7-E3DC1C8CD1B9}" srcOrd="0" destOrd="0" presId="urn:microsoft.com/office/officeart/2005/8/layout/orgChart1"/>
    <dgm:cxn modelId="{EA572924-C6BF-4C77-8862-6C7C4CE8B32E}" type="presOf" srcId="{2C0387EB-26AE-4393-B4DE-A8593DD2D3A8}" destId="{0360903D-3826-4CB1-A8E2-E04A91A48694}" srcOrd="0" destOrd="0" presId="urn:microsoft.com/office/officeart/2005/8/layout/orgChart1"/>
    <dgm:cxn modelId="{200D0661-8E11-4103-A961-BD9893E3F0F4}" type="presOf" srcId="{BBCB3D12-091A-4BAD-9DF7-FC8AF04828BA}" destId="{F28EE0C2-8D3C-4D2C-ACA5-512C35648E09}" srcOrd="0" destOrd="0" presId="urn:microsoft.com/office/officeart/2005/8/layout/orgChart1"/>
    <dgm:cxn modelId="{B2C453BC-CDAD-4302-9FB4-2793CA0D7536}" type="presOf" srcId="{91BD5989-8BD2-4735-B3EC-7B2E343792D4}" destId="{256B2F5C-B81C-4526-AE15-03F2BA762D4F}" srcOrd="0" destOrd="0" presId="urn:microsoft.com/office/officeart/2005/8/layout/orgChart1"/>
    <dgm:cxn modelId="{778AF100-F56A-4D21-B838-835D7995ECF8}" type="presOf" srcId="{7F123F80-C69C-473E-B504-742415A88764}" destId="{5613E47D-2AC6-4A16-9DEA-26972E2D42E6}" srcOrd="0" destOrd="0" presId="urn:microsoft.com/office/officeart/2005/8/layout/orgChart1"/>
    <dgm:cxn modelId="{F584C60B-DCC0-4C36-BB10-6EAF80288F16}" type="presOf" srcId="{3B0E8487-10CF-4EBD-9EC1-D822EB9E73F7}" destId="{0984B3E4-9976-4B04-96B9-014D1D9DAE06}" srcOrd="0" destOrd="0" presId="urn:microsoft.com/office/officeart/2005/8/layout/orgChart1"/>
    <dgm:cxn modelId="{2E350B49-B4CF-4AFA-8A1D-0FC1CDF87CFD}" srcId="{3B0E8487-10CF-4EBD-9EC1-D822EB9E73F7}" destId="{7F123F80-C69C-473E-B504-742415A88764}" srcOrd="2" destOrd="0" parTransId="{21956167-1F45-4B37-9693-49E185D81DE5}" sibTransId="{58607E42-890C-4A64-B60F-25F8A2112B8E}"/>
    <dgm:cxn modelId="{D9F1153B-83C7-4D2E-AB45-9FEA26DD8538}" srcId="{7F123F80-C69C-473E-B504-742415A88764}" destId="{85B2A181-1945-45BE-9EF6-6CA1B8635E81}" srcOrd="0" destOrd="0" parTransId="{8BB38BD9-CEFA-407A-8184-5A7814D3A530}" sibTransId="{982137A9-8CA5-4986-9492-D18162D0CB7D}"/>
    <dgm:cxn modelId="{6B02BB26-76F6-4523-8856-78DC8DB85AD1}" srcId="{3B0E8487-10CF-4EBD-9EC1-D822EB9E73F7}" destId="{BC709809-F3A0-47D6-9272-4DD9B68CDFD3}" srcOrd="1" destOrd="0" parTransId="{4A62E1D1-ECEB-4C3C-BD27-1139CFCE810A}" sibTransId="{EFE543D9-4F09-4EFE-8A2C-34ABD790A8E6}"/>
    <dgm:cxn modelId="{3D159271-3E36-4510-8F62-8CE5209601DC}" srcId="{2C0387EB-26AE-4393-B4DE-A8593DD2D3A8}" destId="{3B0E8487-10CF-4EBD-9EC1-D822EB9E73F7}" srcOrd="0" destOrd="0" parTransId="{AB5BBE29-6829-488E-913F-DA88A48A5B3A}" sibTransId="{D998EB84-F8F3-41F7-981D-5B4D88258E80}"/>
    <dgm:cxn modelId="{73E1785B-364B-4E14-BB64-69985FFA2D16}" type="presOf" srcId="{79CDC802-0038-4439-9903-0BB7AEE590B5}" destId="{227AE43D-3E97-479F-97A0-CF63E4CF1B8A}" srcOrd="1" destOrd="0" presId="urn:microsoft.com/office/officeart/2005/8/layout/orgChart1"/>
    <dgm:cxn modelId="{A8CFCC30-3285-468E-B8BF-BEE235CB6401}" type="presOf" srcId="{E565F529-9946-4630-BBA8-428A0B30FE22}" destId="{7FE18999-40EC-421E-A365-057A1B1A4555}" srcOrd="1" destOrd="0" presId="urn:microsoft.com/office/officeart/2005/8/layout/orgChart1"/>
    <dgm:cxn modelId="{280CCD8C-2392-411B-9520-0B88BFAC514E}" type="presOf" srcId="{4A62E1D1-ECEB-4C3C-BD27-1139CFCE810A}" destId="{F0C718FB-517B-4C51-A8E0-8886F81A0C9D}" srcOrd="0" destOrd="0" presId="urn:microsoft.com/office/officeart/2005/8/layout/orgChart1"/>
    <dgm:cxn modelId="{7E10658C-1A0A-4E54-9616-5E526388EB3C}" type="presOf" srcId="{BBCB3D12-091A-4BAD-9DF7-FC8AF04828BA}" destId="{4A984D39-FD01-4208-80D7-C8C24DCD37DE}" srcOrd="1" destOrd="0" presId="urn:microsoft.com/office/officeart/2005/8/layout/orgChart1"/>
    <dgm:cxn modelId="{0579A46D-2DD1-4F3B-B285-D3A3508FD6DA}" srcId="{BC709809-F3A0-47D6-9272-4DD9B68CDFD3}" destId="{BBCB3D12-091A-4BAD-9DF7-FC8AF04828BA}" srcOrd="0" destOrd="0" parTransId="{91BD5989-8BD2-4735-B3EC-7B2E343792D4}" sibTransId="{2C3A4D1D-54DE-4120-97CA-FF36ACE32E49}"/>
    <dgm:cxn modelId="{BBFDC17B-027F-44FC-9F60-D3466F2C2B8F}" type="presOf" srcId="{7F123F80-C69C-473E-B504-742415A88764}" destId="{05EE8C71-B3AC-48E7-B659-6B5E7F2073DB}" srcOrd="1" destOrd="0" presId="urn:microsoft.com/office/officeart/2005/8/layout/orgChart1"/>
    <dgm:cxn modelId="{BD71530A-8538-4841-B318-FD4FA8474F1B}" srcId="{3B0E8487-10CF-4EBD-9EC1-D822EB9E73F7}" destId="{E565F529-9946-4630-BBA8-428A0B30FE22}" srcOrd="0" destOrd="0" parTransId="{EB302EA9-3F93-487E-B5A7-ED1E483BA489}" sibTransId="{057229D7-A846-4384-843E-38E33BE9E528}"/>
    <dgm:cxn modelId="{8050DFC2-C210-4BF0-8AE6-2F4C5D3FF565}" type="presOf" srcId="{85B2A181-1945-45BE-9EF6-6CA1B8635E81}" destId="{63435603-E725-4311-BB63-B7DFDCD43B77}" srcOrd="0" destOrd="0" presId="urn:microsoft.com/office/officeart/2005/8/layout/orgChart1"/>
    <dgm:cxn modelId="{DA6FE82F-628C-4E7B-8E11-E995F22437A3}" type="presOf" srcId="{BC709809-F3A0-47D6-9272-4DD9B68CDFD3}" destId="{5BCBC6B6-FC7F-4B88-994B-E7F03140EC78}" srcOrd="1" destOrd="0" presId="urn:microsoft.com/office/officeart/2005/8/layout/orgChart1"/>
    <dgm:cxn modelId="{9A0FE3F3-AAFA-4620-9664-861A4523BA31}" type="presParOf" srcId="{0360903D-3826-4CB1-A8E2-E04A91A48694}" destId="{5F1E5383-2731-4A22-8FC1-067315E9D243}" srcOrd="0" destOrd="0" presId="urn:microsoft.com/office/officeart/2005/8/layout/orgChart1"/>
    <dgm:cxn modelId="{73DF2EC0-97F4-4FBE-BF30-5A6CE9E46100}" type="presParOf" srcId="{5F1E5383-2731-4A22-8FC1-067315E9D243}" destId="{648261C9-31D4-4D09-8662-E978CBF2CB04}" srcOrd="0" destOrd="0" presId="urn:microsoft.com/office/officeart/2005/8/layout/orgChart1"/>
    <dgm:cxn modelId="{1CD44C73-0681-4B6F-A79C-EEFB520B13EF}" type="presParOf" srcId="{648261C9-31D4-4D09-8662-E978CBF2CB04}" destId="{0984B3E4-9976-4B04-96B9-014D1D9DAE06}" srcOrd="0" destOrd="0" presId="urn:microsoft.com/office/officeart/2005/8/layout/orgChart1"/>
    <dgm:cxn modelId="{4FE98491-A12C-4493-9486-6C1B88D9EF90}" type="presParOf" srcId="{648261C9-31D4-4D09-8662-E978CBF2CB04}" destId="{69AF7B15-AD7C-4BEB-80D5-7E2EE495CFDB}" srcOrd="1" destOrd="0" presId="urn:microsoft.com/office/officeart/2005/8/layout/orgChart1"/>
    <dgm:cxn modelId="{096F4A2A-2333-4355-BE66-64C5541E007F}" type="presParOf" srcId="{5F1E5383-2731-4A22-8FC1-067315E9D243}" destId="{7E991B28-26FB-4F37-B6E0-46E9C1C1AC31}" srcOrd="1" destOrd="0" presId="urn:microsoft.com/office/officeart/2005/8/layout/orgChart1"/>
    <dgm:cxn modelId="{9EAE7C1D-D666-4B17-935E-171BDC594B77}" type="presParOf" srcId="{7E991B28-26FB-4F37-B6E0-46E9C1C1AC31}" destId="{F57420FB-5063-467F-829A-B48F6615C6B1}" srcOrd="0" destOrd="0" presId="urn:microsoft.com/office/officeart/2005/8/layout/orgChart1"/>
    <dgm:cxn modelId="{D90AD4E3-ECAE-49EF-AFB1-8C766F679973}" type="presParOf" srcId="{7E991B28-26FB-4F37-B6E0-46E9C1C1AC31}" destId="{0ED63351-DD1A-425E-A3D5-4CA07411376D}" srcOrd="1" destOrd="0" presId="urn:microsoft.com/office/officeart/2005/8/layout/orgChart1"/>
    <dgm:cxn modelId="{BF3E0D3B-EFB3-4A38-87FF-6666A1F16637}" type="presParOf" srcId="{0ED63351-DD1A-425E-A3D5-4CA07411376D}" destId="{379362BF-AF7B-4C71-836D-9C596940440D}" srcOrd="0" destOrd="0" presId="urn:microsoft.com/office/officeart/2005/8/layout/orgChart1"/>
    <dgm:cxn modelId="{1D943A33-807F-4B3E-B1C9-C134B325F9F5}" type="presParOf" srcId="{379362BF-AF7B-4C71-836D-9C596940440D}" destId="{25281D83-8F8A-4D16-912C-48D66B392169}" srcOrd="0" destOrd="0" presId="urn:microsoft.com/office/officeart/2005/8/layout/orgChart1"/>
    <dgm:cxn modelId="{B11E0092-BC5C-4863-B9A9-486381B652FF}" type="presParOf" srcId="{379362BF-AF7B-4C71-836D-9C596940440D}" destId="{7FE18999-40EC-421E-A365-057A1B1A4555}" srcOrd="1" destOrd="0" presId="urn:microsoft.com/office/officeart/2005/8/layout/orgChart1"/>
    <dgm:cxn modelId="{FF9936CE-9C1C-4C73-B104-EE75970D0628}" type="presParOf" srcId="{0ED63351-DD1A-425E-A3D5-4CA07411376D}" destId="{5ADCEE14-9E1C-49CA-93B8-E2219BE1B687}" srcOrd="1" destOrd="0" presId="urn:microsoft.com/office/officeart/2005/8/layout/orgChart1"/>
    <dgm:cxn modelId="{03613B2E-A7D4-49AB-98CB-1C393AE01D1E}" type="presParOf" srcId="{5ADCEE14-9E1C-49CA-93B8-E2219BE1B687}" destId="{B50D71F4-7CC9-456E-A430-E228DE602078}" srcOrd="0" destOrd="0" presId="urn:microsoft.com/office/officeart/2005/8/layout/orgChart1"/>
    <dgm:cxn modelId="{85B843E0-E605-49CE-9A44-749B357314FD}" type="presParOf" srcId="{5ADCEE14-9E1C-49CA-93B8-E2219BE1B687}" destId="{B60EB326-F04F-4527-9086-C636CE94F3AA}" srcOrd="1" destOrd="0" presId="urn:microsoft.com/office/officeart/2005/8/layout/orgChart1"/>
    <dgm:cxn modelId="{5EF8200A-F577-40E5-A51C-02D0F11B93F4}" type="presParOf" srcId="{B60EB326-F04F-4527-9086-C636CE94F3AA}" destId="{EEF159EB-3E7D-457A-AB5E-6D7614E1CC03}" srcOrd="0" destOrd="0" presId="urn:microsoft.com/office/officeart/2005/8/layout/orgChart1"/>
    <dgm:cxn modelId="{55D79310-58DA-492B-9FC3-FCF4947E3E4D}" type="presParOf" srcId="{EEF159EB-3E7D-457A-AB5E-6D7614E1CC03}" destId="{D93E2EEF-C870-423C-BA73-D54CCF7418DF}" srcOrd="0" destOrd="0" presId="urn:microsoft.com/office/officeart/2005/8/layout/orgChart1"/>
    <dgm:cxn modelId="{B1605BF2-9288-4AE3-8B40-B7E422B28AE9}" type="presParOf" srcId="{EEF159EB-3E7D-457A-AB5E-6D7614E1CC03}" destId="{227AE43D-3E97-479F-97A0-CF63E4CF1B8A}" srcOrd="1" destOrd="0" presId="urn:microsoft.com/office/officeart/2005/8/layout/orgChart1"/>
    <dgm:cxn modelId="{4C0DCDD0-4506-43F8-BCF7-76747EC863F0}" type="presParOf" srcId="{B60EB326-F04F-4527-9086-C636CE94F3AA}" destId="{5535C714-D8C6-47C0-B7F2-867DD69DB6D8}" srcOrd="1" destOrd="0" presId="urn:microsoft.com/office/officeart/2005/8/layout/orgChart1"/>
    <dgm:cxn modelId="{831EB1ED-6F82-48D7-AFB5-4529BE354EFD}" type="presParOf" srcId="{B60EB326-F04F-4527-9086-C636CE94F3AA}" destId="{45C2B5AE-BA06-4E7F-8761-31915C677B99}" srcOrd="2" destOrd="0" presId="urn:microsoft.com/office/officeart/2005/8/layout/orgChart1"/>
    <dgm:cxn modelId="{7A8A4825-783B-4DA6-8EED-315FF7348724}" type="presParOf" srcId="{0ED63351-DD1A-425E-A3D5-4CA07411376D}" destId="{04AA7834-329D-4BD6-9E85-114D41665874}" srcOrd="2" destOrd="0" presId="urn:microsoft.com/office/officeart/2005/8/layout/orgChart1"/>
    <dgm:cxn modelId="{32FF2E1D-0A9C-4637-933A-3981C87AC2A0}" type="presParOf" srcId="{7E991B28-26FB-4F37-B6E0-46E9C1C1AC31}" destId="{F0C718FB-517B-4C51-A8E0-8886F81A0C9D}" srcOrd="2" destOrd="0" presId="urn:microsoft.com/office/officeart/2005/8/layout/orgChart1"/>
    <dgm:cxn modelId="{22824493-02E4-4B28-A727-1F921F5D97B3}" type="presParOf" srcId="{7E991B28-26FB-4F37-B6E0-46E9C1C1AC31}" destId="{84543DB2-F2E3-4F22-BD53-2E547F8252B4}" srcOrd="3" destOrd="0" presId="urn:microsoft.com/office/officeart/2005/8/layout/orgChart1"/>
    <dgm:cxn modelId="{08FD4242-B7EE-4BF8-B816-D30332F321C0}" type="presParOf" srcId="{84543DB2-F2E3-4F22-BD53-2E547F8252B4}" destId="{A591DF4A-F366-44E9-8961-BB50F127FCC8}" srcOrd="0" destOrd="0" presId="urn:microsoft.com/office/officeart/2005/8/layout/orgChart1"/>
    <dgm:cxn modelId="{55D63251-5023-40A4-A56E-B32428445A08}" type="presParOf" srcId="{A591DF4A-F366-44E9-8961-BB50F127FCC8}" destId="{8A254198-DB57-4C8A-9139-B68272686555}" srcOrd="0" destOrd="0" presId="urn:microsoft.com/office/officeart/2005/8/layout/orgChart1"/>
    <dgm:cxn modelId="{2D9F182B-0137-410B-A8BF-B3C4A1F2F0E9}" type="presParOf" srcId="{A591DF4A-F366-44E9-8961-BB50F127FCC8}" destId="{5BCBC6B6-FC7F-4B88-994B-E7F03140EC78}" srcOrd="1" destOrd="0" presId="urn:microsoft.com/office/officeart/2005/8/layout/orgChart1"/>
    <dgm:cxn modelId="{A7255BBE-763B-4D51-8546-B3043D99254B}" type="presParOf" srcId="{84543DB2-F2E3-4F22-BD53-2E547F8252B4}" destId="{CD0B101F-2251-4B29-856D-53722E0C8F41}" srcOrd="1" destOrd="0" presId="urn:microsoft.com/office/officeart/2005/8/layout/orgChart1"/>
    <dgm:cxn modelId="{F062F939-1912-4CA3-95BA-9073867260F4}" type="presParOf" srcId="{CD0B101F-2251-4B29-856D-53722E0C8F41}" destId="{256B2F5C-B81C-4526-AE15-03F2BA762D4F}" srcOrd="0" destOrd="0" presId="urn:microsoft.com/office/officeart/2005/8/layout/orgChart1"/>
    <dgm:cxn modelId="{6423C348-3FC9-4FEA-9AE3-B2E68938A325}" type="presParOf" srcId="{CD0B101F-2251-4B29-856D-53722E0C8F41}" destId="{F18380A8-7F11-48FF-A65F-CF30CC0BA7F9}" srcOrd="1" destOrd="0" presId="urn:microsoft.com/office/officeart/2005/8/layout/orgChart1"/>
    <dgm:cxn modelId="{26778464-D2EA-47CA-A3D3-0C9DFF4922C4}" type="presParOf" srcId="{F18380A8-7F11-48FF-A65F-CF30CC0BA7F9}" destId="{80CEF109-357C-4196-9927-41557DA9AE77}" srcOrd="0" destOrd="0" presId="urn:microsoft.com/office/officeart/2005/8/layout/orgChart1"/>
    <dgm:cxn modelId="{E2BE9255-31F0-41E3-AC4E-DF8F76C8D510}" type="presParOf" srcId="{80CEF109-357C-4196-9927-41557DA9AE77}" destId="{F28EE0C2-8D3C-4D2C-ACA5-512C35648E09}" srcOrd="0" destOrd="0" presId="urn:microsoft.com/office/officeart/2005/8/layout/orgChart1"/>
    <dgm:cxn modelId="{04FDC55E-6E83-46F3-B21F-31B3FD94C9FE}" type="presParOf" srcId="{80CEF109-357C-4196-9927-41557DA9AE77}" destId="{4A984D39-FD01-4208-80D7-C8C24DCD37DE}" srcOrd="1" destOrd="0" presId="urn:microsoft.com/office/officeart/2005/8/layout/orgChart1"/>
    <dgm:cxn modelId="{DAF30847-ED27-4AFB-B490-E88FF1BCF36A}" type="presParOf" srcId="{F18380A8-7F11-48FF-A65F-CF30CC0BA7F9}" destId="{6B6FEC11-D7E1-421D-9A71-2693010665B6}" srcOrd="1" destOrd="0" presId="urn:microsoft.com/office/officeart/2005/8/layout/orgChart1"/>
    <dgm:cxn modelId="{B668FCB0-1FF7-459B-96C5-B53DC623C624}" type="presParOf" srcId="{F18380A8-7F11-48FF-A65F-CF30CC0BA7F9}" destId="{A18986A3-07BA-4A09-B919-0C5B4DF7C067}" srcOrd="2" destOrd="0" presId="urn:microsoft.com/office/officeart/2005/8/layout/orgChart1"/>
    <dgm:cxn modelId="{B635C85A-6EA4-479F-8DC0-7B07D1658097}" type="presParOf" srcId="{84543DB2-F2E3-4F22-BD53-2E547F8252B4}" destId="{83B09AFE-4169-422A-ADA6-04FBB5D6A074}" srcOrd="2" destOrd="0" presId="urn:microsoft.com/office/officeart/2005/8/layout/orgChart1"/>
    <dgm:cxn modelId="{C610EF79-798B-49F1-AEF2-A65E35EB0FB7}" type="presParOf" srcId="{7E991B28-26FB-4F37-B6E0-46E9C1C1AC31}" destId="{01B19056-AFFC-45A1-A8FE-72A163B78C74}" srcOrd="4" destOrd="0" presId="urn:microsoft.com/office/officeart/2005/8/layout/orgChart1"/>
    <dgm:cxn modelId="{C8E346E3-3C38-4F6E-8205-9C9F0E4AA87B}" type="presParOf" srcId="{7E991B28-26FB-4F37-B6E0-46E9C1C1AC31}" destId="{078E1084-8F05-40AC-BAC9-12B20D361BBA}" srcOrd="5" destOrd="0" presId="urn:microsoft.com/office/officeart/2005/8/layout/orgChart1"/>
    <dgm:cxn modelId="{D6B6DF42-8B68-4A3C-8DF5-601225A8CD73}" type="presParOf" srcId="{078E1084-8F05-40AC-BAC9-12B20D361BBA}" destId="{CEA42774-0A65-4B27-A802-E03760A03010}" srcOrd="0" destOrd="0" presId="urn:microsoft.com/office/officeart/2005/8/layout/orgChart1"/>
    <dgm:cxn modelId="{7CBFE8FF-D901-42C6-AB68-B2D33458D41A}" type="presParOf" srcId="{CEA42774-0A65-4B27-A802-E03760A03010}" destId="{5613E47D-2AC6-4A16-9DEA-26972E2D42E6}" srcOrd="0" destOrd="0" presId="urn:microsoft.com/office/officeart/2005/8/layout/orgChart1"/>
    <dgm:cxn modelId="{B56C481C-F8C6-44D7-880B-B9BC7A390841}" type="presParOf" srcId="{CEA42774-0A65-4B27-A802-E03760A03010}" destId="{05EE8C71-B3AC-48E7-B659-6B5E7F2073DB}" srcOrd="1" destOrd="0" presId="urn:microsoft.com/office/officeart/2005/8/layout/orgChart1"/>
    <dgm:cxn modelId="{EB75FF24-17A8-409C-B125-4317226360EC}" type="presParOf" srcId="{078E1084-8F05-40AC-BAC9-12B20D361BBA}" destId="{8A0EED2F-7A68-4CC1-B7E5-82FEA7A3E6A0}" srcOrd="1" destOrd="0" presId="urn:microsoft.com/office/officeart/2005/8/layout/orgChart1"/>
    <dgm:cxn modelId="{3708FE7F-A2A4-40F8-ACCB-DFC6F6C05AEA}" type="presParOf" srcId="{8A0EED2F-7A68-4CC1-B7E5-82FEA7A3E6A0}" destId="{8366ADAB-8161-4FD9-BEC7-E3DC1C8CD1B9}" srcOrd="0" destOrd="0" presId="urn:microsoft.com/office/officeart/2005/8/layout/orgChart1"/>
    <dgm:cxn modelId="{93EC67BA-AB01-44B2-9C63-1D45BBEA7E12}" type="presParOf" srcId="{8A0EED2F-7A68-4CC1-B7E5-82FEA7A3E6A0}" destId="{B24B5743-33F4-4CBB-9C9C-7778D51580A6}" srcOrd="1" destOrd="0" presId="urn:microsoft.com/office/officeart/2005/8/layout/orgChart1"/>
    <dgm:cxn modelId="{3EB246FA-B833-44E1-9FDA-736071ED1E5E}" type="presParOf" srcId="{B24B5743-33F4-4CBB-9C9C-7778D51580A6}" destId="{2268C84F-E343-4E5B-BD4E-04C45A6BCA5E}" srcOrd="0" destOrd="0" presId="urn:microsoft.com/office/officeart/2005/8/layout/orgChart1"/>
    <dgm:cxn modelId="{95F5CC8D-796C-4B44-B78D-629A7D0107E7}" type="presParOf" srcId="{2268C84F-E343-4E5B-BD4E-04C45A6BCA5E}" destId="{63435603-E725-4311-BB63-B7DFDCD43B77}" srcOrd="0" destOrd="0" presId="urn:microsoft.com/office/officeart/2005/8/layout/orgChart1"/>
    <dgm:cxn modelId="{D058A3A9-AF87-4999-AD6A-196507E822AE}" type="presParOf" srcId="{2268C84F-E343-4E5B-BD4E-04C45A6BCA5E}" destId="{E59B30C7-CDA3-473B-93AE-6BE81175B198}" srcOrd="1" destOrd="0" presId="urn:microsoft.com/office/officeart/2005/8/layout/orgChart1"/>
    <dgm:cxn modelId="{F92548D5-8297-40C6-9CC7-313377F35589}" type="presParOf" srcId="{B24B5743-33F4-4CBB-9C9C-7778D51580A6}" destId="{EA20E18D-D350-4CA3-BDFD-445EDEDEC818}" srcOrd="1" destOrd="0" presId="urn:microsoft.com/office/officeart/2005/8/layout/orgChart1"/>
    <dgm:cxn modelId="{FDAFF381-28C2-4F74-A301-EAB4CAF5DDA1}" type="presParOf" srcId="{B24B5743-33F4-4CBB-9C9C-7778D51580A6}" destId="{9A0F868D-C574-4B5D-BECA-7538AF1BCD1B}" srcOrd="2" destOrd="0" presId="urn:microsoft.com/office/officeart/2005/8/layout/orgChart1"/>
    <dgm:cxn modelId="{BCAF9AB6-D4C5-4FD9-B093-4F2048CCABA4}" type="presParOf" srcId="{078E1084-8F05-40AC-BAC9-12B20D361BBA}" destId="{CB7C438B-D242-4470-B84B-4C5189F33A06}" srcOrd="2" destOrd="0" presId="urn:microsoft.com/office/officeart/2005/8/layout/orgChart1"/>
    <dgm:cxn modelId="{2AB90039-34E0-4906-B982-F92B616941B4}" type="presParOf" srcId="{5F1E5383-2731-4A22-8FC1-067315E9D243}" destId="{2B417FC5-FE95-44E6-A39B-A2FB965DBB4A}" srcOrd="2" destOrd="0" presId="urn:microsoft.com/office/officeart/2005/8/layout/orgChar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6DAD43-CDC7-4004-8D43-56F05A334E45}">
      <dsp:nvSpPr>
        <dsp:cNvPr id="0" name=""/>
        <dsp:cNvSpPr/>
      </dsp:nvSpPr>
      <dsp:spPr>
        <a:xfrm>
          <a:off x="3543300" y="1448768"/>
          <a:ext cx="1750650" cy="607663"/>
        </a:xfrm>
        <a:custGeom>
          <a:avLst/>
          <a:gdLst/>
          <a:ahLst/>
          <a:cxnLst/>
          <a:rect l="0" t="0" r="0" b="0"/>
          <a:pathLst>
            <a:path>
              <a:moveTo>
                <a:pt x="0" y="0"/>
              </a:moveTo>
              <a:lnTo>
                <a:pt x="0" y="303831"/>
              </a:lnTo>
              <a:lnTo>
                <a:pt x="1750650" y="303831"/>
              </a:lnTo>
              <a:lnTo>
                <a:pt x="1750650" y="6076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9BEC5D-E744-4CF8-B170-7B6CE8A40DA2}">
      <dsp:nvSpPr>
        <dsp:cNvPr id="0" name=""/>
        <dsp:cNvSpPr/>
      </dsp:nvSpPr>
      <dsp:spPr>
        <a:xfrm>
          <a:off x="1792649" y="1448768"/>
          <a:ext cx="1750650" cy="607663"/>
        </a:xfrm>
        <a:custGeom>
          <a:avLst/>
          <a:gdLst/>
          <a:ahLst/>
          <a:cxnLst/>
          <a:rect l="0" t="0" r="0" b="0"/>
          <a:pathLst>
            <a:path>
              <a:moveTo>
                <a:pt x="1750650" y="0"/>
              </a:moveTo>
              <a:lnTo>
                <a:pt x="1750650" y="303831"/>
              </a:lnTo>
              <a:lnTo>
                <a:pt x="0" y="303831"/>
              </a:lnTo>
              <a:lnTo>
                <a:pt x="0" y="6076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AF48FF-95B4-42BB-A613-2B6FF235E38E}">
      <dsp:nvSpPr>
        <dsp:cNvPr id="0" name=""/>
        <dsp:cNvSpPr/>
      </dsp:nvSpPr>
      <dsp:spPr>
        <a:xfrm>
          <a:off x="2096481" y="1949"/>
          <a:ext cx="2893637" cy="1446818"/>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Systems Biology Approach</a:t>
          </a:r>
          <a:endParaRPr lang="en-US" sz="2500" kern="1200" dirty="0"/>
        </a:p>
      </dsp:txBody>
      <dsp:txXfrm>
        <a:off x="2096481" y="1949"/>
        <a:ext cx="2893637" cy="1446818"/>
      </dsp:txXfrm>
    </dsp:sp>
    <dsp:sp modelId="{6F939226-C4E6-4374-8601-33237C7991E7}">
      <dsp:nvSpPr>
        <dsp:cNvPr id="0" name=""/>
        <dsp:cNvSpPr/>
      </dsp:nvSpPr>
      <dsp:spPr>
        <a:xfrm>
          <a:off x="345830" y="2056431"/>
          <a:ext cx="2893637" cy="1446818"/>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First Principle </a:t>
          </a:r>
          <a:r>
            <a:rPr lang="en-US" sz="2500" kern="1200" dirty="0" smtClean="0"/>
            <a:t>Sequence Dependent Modeling </a:t>
          </a:r>
          <a:r>
            <a:rPr lang="en-US" sz="2500" kern="1200" dirty="0" smtClean="0"/>
            <a:t>of system</a:t>
          </a:r>
          <a:endParaRPr lang="en-US" sz="2500" kern="1200" dirty="0"/>
        </a:p>
      </dsp:txBody>
      <dsp:txXfrm>
        <a:off x="345830" y="2056431"/>
        <a:ext cx="2893637" cy="1446818"/>
      </dsp:txXfrm>
    </dsp:sp>
    <dsp:sp modelId="{10AA20BD-9813-4548-A86B-F158401FE968}">
      <dsp:nvSpPr>
        <dsp:cNvPr id="0" name=""/>
        <dsp:cNvSpPr/>
      </dsp:nvSpPr>
      <dsp:spPr>
        <a:xfrm>
          <a:off x="3847131" y="2056431"/>
          <a:ext cx="2893637" cy="1446818"/>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Optimal Control</a:t>
          </a:r>
          <a:endParaRPr lang="en-US" sz="2500" kern="1200" dirty="0"/>
        </a:p>
      </dsp:txBody>
      <dsp:txXfrm>
        <a:off x="3847131" y="2056431"/>
        <a:ext cx="2893637" cy="144681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FA5997-34E9-4355-BD54-DE88B8005E41}">
      <dsp:nvSpPr>
        <dsp:cNvPr id="0" name=""/>
        <dsp:cNvSpPr/>
      </dsp:nvSpPr>
      <dsp:spPr>
        <a:xfrm>
          <a:off x="990597" y="496"/>
          <a:ext cx="4114805" cy="1160859"/>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b="1" kern="1200" dirty="0" smtClean="0"/>
            <a:t>Sequence and Temperature Independent  PCR model</a:t>
          </a:r>
          <a:endParaRPr lang="en-US" sz="2500" b="1" kern="1200" dirty="0"/>
        </a:p>
      </dsp:txBody>
      <dsp:txXfrm>
        <a:off x="990597" y="496"/>
        <a:ext cx="4114805" cy="1160859"/>
      </dsp:txXfrm>
    </dsp:sp>
    <dsp:sp modelId="{9797C581-9F30-4ACB-BF66-2A3C81A19286}">
      <dsp:nvSpPr>
        <dsp:cNvPr id="0" name=""/>
        <dsp:cNvSpPr/>
      </dsp:nvSpPr>
      <dsp:spPr>
        <a:xfrm>
          <a:off x="1402077" y="1161355"/>
          <a:ext cx="411480" cy="870644"/>
        </a:xfrm>
        <a:custGeom>
          <a:avLst/>
          <a:gdLst/>
          <a:ahLst/>
          <a:cxnLst/>
          <a:rect l="0" t="0" r="0" b="0"/>
          <a:pathLst>
            <a:path>
              <a:moveTo>
                <a:pt x="0" y="0"/>
              </a:moveTo>
              <a:lnTo>
                <a:pt x="0" y="870644"/>
              </a:lnTo>
              <a:lnTo>
                <a:pt x="411480" y="8706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9394AA-9740-440B-BB80-AB4B44E68A13}">
      <dsp:nvSpPr>
        <dsp:cNvPr id="0" name=""/>
        <dsp:cNvSpPr/>
      </dsp:nvSpPr>
      <dsp:spPr>
        <a:xfrm>
          <a:off x="1813558" y="1451570"/>
          <a:ext cx="3202318" cy="11608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0000"/>
              </a:solidFill>
            </a:rPr>
            <a:t>Thermodynamically Inconsistent</a:t>
          </a:r>
          <a:endParaRPr lang="en-US" sz="2400" kern="1200" dirty="0">
            <a:solidFill>
              <a:srgbClr val="FF0000"/>
            </a:solidFill>
          </a:endParaRPr>
        </a:p>
      </dsp:txBody>
      <dsp:txXfrm>
        <a:off x="1813558" y="1451570"/>
        <a:ext cx="3202318" cy="1160859"/>
      </dsp:txXfrm>
    </dsp:sp>
    <dsp:sp modelId="{DA945C63-FB04-4E61-BEE0-A5C83D2EE957}">
      <dsp:nvSpPr>
        <dsp:cNvPr id="0" name=""/>
        <dsp:cNvSpPr/>
      </dsp:nvSpPr>
      <dsp:spPr>
        <a:xfrm>
          <a:off x="1402077" y="1161355"/>
          <a:ext cx="411480" cy="2321718"/>
        </a:xfrm>
        <a:custGeom>
          <a:avLst/>
          <a:gdLst/>
          <a:ahLst/>
          <a:cxnLst/>
          <a:rect l="0" t="0" r="0" b="0"/>
          <a:pathLst>
            <a:path>
              <a:moveTo>
                <a:pt x="0" y="0"/>
              </a:moveTo>
              <a:lnTo>
                <a:pt x="0" y="2321718"/>
              </a:lnTo>
              <a:lnTo>
                <a:pt x="411480" y="23217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C0D326-0FFF-45D0-A265-DFB711E7BEDC}">
      <dsp:nvSpPr>
        <dsp:cNvPr id="0" name=""/>
        <dsp:cNvSpPr/>
      </dsp:nvSpPr>
      <dsp:spPr>
        <a:xfrm>
          <a:off x="1813558" y="2902644"/>
          <a:ext cx="3291844" cy="11608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0000"/>
              </a:solidFill>
            </a:rPr>
            <a:t>Optimization Framework can’t be developed</a:t>
          </a:r>
          <a:endParaRPr lang="en-US" sz="2400" kern="1200" dirty="0">
            <a:solidFill>
              <a:srgbClr val="FF0000"/>
            </a:solidFill>
          </a:endParaRPr>
        </a:p>
      </dsp:txBody>
      <dsp:txXfrm>
        <a:off x="1813558" y="2902644"/>
        <a:ext cx="3291844" cy="116085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66ADAB-8161-4FD9-BEC7-E3DC1C8CD1B9}">
      <dsp:nvSpPr>
        <dsp:cNvPr id="0" name=""/>
        <dsp:cNvSpPr/>
      </dsp:nvSpPr>
      <dsp:spPr>
        <a:xfrm>
          <a:off x="3452387" y="1904358"/>
          <a:ext cx="205354" cy="629755"/>
        </a:xfrm>
        <a:custGeom>
          <a:avLst/>
          <a:gdLst/>
          <a:ahLst/>
          <a:cxnLst/>
          <a:rect l="0" t="0" r="0" b="0"/>
          <a:pathLst>
            <a:path>
              <a:moveTo>
                <a:pt x="0" y="0"/>
              </a:moveTo>
              <a:lnTo>
                <a:pt x="0" y="629755"/>
              </a:lnTo>
              <a:lnTo>
                <a:pt x="205354" y="6297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B19056-AFFC-45A1-A8FE-72A163B78C74}">
      <dsp:nvSpPr>
        <dsp:cNvPr id="0" name=""/>
        <dsp:cNvSpPr/>
      </dsp:nvSpPr>
      <dsp:spPr>
        <a:xfrm>
          <a:off x="2343470" y="932344"/>
          <a:ext cx="1656529" cy="287496"/>
        </a:xfrm>
        <a:custGeom>
          <a:avLst/>
          <a:gdLst/>
          <a:ahLst/>
          <a:cxnLst/>
          <a:rect l="0" t="0" r="0" b="0"/>
          <a:pathLst>
            <a:path>
              <a:moveTo>
                <a:pt x="0" y="0"/>
              </a:moveTo>
              <a:lnTo>
                <a:pt x="0" y="143748"/>
              </a:lnTo>
              <a:lnTo>
                <a:pt x="1656529" y="143748"/>
              </a:lnTo>
              <a:lnTo>
                <a:pt x="1656529" y="287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6B2F5C-B81C-4526-AE15-03F2BA762D4F}">
      <dsp:nvSpPr>
        <dsp:cNvPr id="0" name=""/>
        <dsp:cNvSpPr/>
      </dsp:nvSpPr>
      <dsp:spPr>
        <a:xfrm>
          <a:off x="1795857" y="1904358"/>
          <a:ext cx="205354" cy="629755"/>
        </a:xfrm>
        <a:custGeom>
          <a:avLst/>
          <a:gdLst/>
          <a:ahLst/>
          <a:cxnLst/>
          <a:rect l="0" t="0" r="0" b="0"/>
          <a:pathLst>
            <a:path>
              <a:moveTo>
                <a:pt x="0" y="0"/>
              </a:moveTo>
              <a:lnTo>
                <a:pt x="0" y="629755"/>
              </a:lnTo>
              <a:lnTo>
                <a:pt x="205354" y="6297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C718FB-517B-4C51-A8E0-8886F81A0C9D}">
      <dsp:nvSpPr>
        <dsp:cNvPr id="0" name=""/>
        <dsp:cNvSpPr/>
      </dsp:nvSpPr>
      <dsp:spPr>
        <a:xfrm>
          <a:off x="2297750" y="932344"/>
          <a:ext cx="91440" cy="287496"/>
        </a:xfrm>
        <a:custGeom>
          <a:avLst/>
          <a:gdLst/>
          <a:ahLst/>
          <a:cxnLst/>
          <a:rect l="0" t="0" r="0" b="0"/>
          <a:pathLst>
            <a:path>
              <a:moveTo>
                <a:pt x="45720" y="0"/>
              </a:moveTo>
              <a:lnTo>
                <a:pt x="45720" y="287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0D71F4-7CC9-456E-A430-E228DE602078}">
      <dsp:nvSpPr>
        <dsp:cNvPr id="0" name=""/>
        <dsp:cNvSpPr/>
      </dsp:nvSpPr>
      <dsp:spPr>
        <a:xfrm>
          <a:off x="139328" y="1904358"/>
          <a:ext cx="205354" cy="629755"/>
        </a:xfrm>
        <a:custGeom>
          <a:avLst/>
          <a:gdLst/>
          <a:ahLst/>
          <a:cxnLst/>
          <a:rect l="0" t="0" r="0" b="0"/>
          <a:pathLst>
            <a:path>
              <a:moveTo>
                <a:pt x="0" y="0"/>
              </a:moveTo>
              <a:lnTo>
                <a:pt x="0" y="629755"/>
              </a:lnTo>
              <a:lnTo>
                <a:pt x="205354" y="6297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7420FB-5063-467F-829A-B48F6615C6B1}">
      <dsp:nvSpPr>
        <dsp:cNvPr id="0" name=""/>
        <dsp:cNvSpPr/>
      </dsp:nvSpPr>
      <dsp:spPr>
        <a:xfrm>
          <a:off x="686941" y="932344"/>
          <a:ext cx="1656529" cy="287496"/>
        </a:xfrm>
        <a:custGeom>
          <a:avLst/>
          <a:gdLst/>
          <a:ahLst/>
          <a:cxnLst/>
          <a:rect l="0" t="0" r="0" b="0"/>
          <a:pathLst>
            <a:path>
              <a:moveTo>
                <a:pt x="1656529" y="0"/>
              </a:moveTo>
              <a:lnTo>
                <a:pt x="1656529" y="143748"/>
              </a:lnTo>
              <a:lnTo>
                <a:pt x="0" y="143748"/>
              </a:lnTo>
              <a:lnTo>
                <a:pt x="0" y="287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84B3E4-9976-4B04-96B9-014D1D9DAE06}">
      <dsp:nvSpPr>
        <dsp:cNvPr id="0" name=""/>
        <dsp:cNvSpPr/>
      </dsp:nvSpPr>
      <dsp:spPr>
        <a:xfrm>
          <a:off x="1658954" y="247828"/>
          <a:ext cx="1369032" cy="684516"/>
        </a:xfrm>
        <a:prstGeom prst="rect">
          <a:avLst/>
        </a:prstGeom>
        <a:solidFill>
          <a:schemeClr val="lt1"/>
        </a:solidFill>
        <a:ln w="381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PCR Model</a:t>
          </a:r>
          <a:endParaRPr lang="en-US" sz="1600" kern="1200" dirty="0"/>
        </a:p>
      </dsp:txBody>
      <dsp:txXfrm>
        <a:off x="1658954" y="247828"/>
        <a:ext cx="1369032" cy="684516"/>
      </dsp:txXfrm>
    </dsp:sp>
    <dsp:sp modelId="{25281D83-8F8A-4D16-912C-48D66B392169}">
      <dsp:nvSpPr>
        <dsp:cNvPr id="0" name=""/>
        <dsp:cNvSpPr/>
      </dsp:nvSpPr>
      <dsp:spPr>
        <a:xfrm>
          <a:off x="2424" y="1219841"/>
          <a:ext cx="1369032" cy="684516"/>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Melting</a:t>
          </a:r>
          <a:endParaRPr lang="en-US" sz="1600" kern="1200" dirty="0"/>
        </a:p>
      </dsp:txBody>
      <dsp:txXfrm>
        <a:off x="2424" y="1219841"/>
        <a:ext cx="1369032" cy="684516"/>
      </dsp:txXfrm>
    </dsp:sp>
    <dsp:sp modelId="{D93E2EEF-C870-423C-BA73-D54CCF7418DF}">
      <dsp:nvSpPr>
        <dsp:cNvPr id="0" name=""/>
        <dsp:cNvSpPr/>
      </dsp:nvSpPr>
      <dsp:spPr>
        <a:xfrm>
          <a:off x="344683" y="2191855"/>
          <a:ext cx="1369032" cy="684516"/>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p>
      </dsp:txBody>
      <dsp:txXfrm>
        <a:off x="344683" y="2191855"/>
        <a:ext cx="1369032" cy="684516"/>
      </dsp:txXfrm>
    </dsp:sp>
    <dsp:sp modelId="{8A254198-DB57-4C8A-9139-B68272686555}">
      <dsp:nvSpPr>
        <dsp:cNvPr id="0" name=""/>
        <dsp:cNvSpPr/>
      </dsp:nvSpPr>
      <dsp:spPr>
        <a:xfrm>
          <a:off x="1658954" y="1219841"/>
          <a:ext cx="1369032" cy="684516"/>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Annealing</a:t>
          </a:r>
          <a:endParaRPr lang="en-US" sz="1600" kern="1200" dirty="0"/>
        </a:p>
      </dsp:txBody>
      <dsp:txXfrm>
        <a:off x="1658954" y="1219841"/>
        <a:ext cx="1369032" cy="684516"/>
      </dsp:txXfrm>
    </dsp:sp>
    <dsp:sp modelId="{F28EE0C2-8D3C-4D2C-ACA5-512C35648E09}">
      <dsp:nvSpPr>
        <dsp:cNvPr id="0" name=""/>
        <dsp:cNvSpPr/>
      </dsp:nvSpPr>
      <dsp:spPr>
        <a:xfrm>
          <a:off x="2001212" y="2191855"/>
          <a:ext cx="1369032" cy="684516"/>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p>
      </dsp:txBody>
      <dsp:txXfrm>
        <a:off x="2001212" y="2191855"/>
        <a:ext cx="1369032" cy="684516"/>
      </dsp:txXfrm>
    </dsp:sp>
    <dsp:sp modelId="{5613E47D-2AC6-4A16-9DEA-26972E2D42E6}">
      <dsp:nvSpPr>
        <dsp:cNvPr id="0" name=""/>
        <dsp:cNvSpPr/>
      </dsp:nvSpPr>
      <dsp:spPr>
        <a:xfrm>
          <a:off x="3315484" y="1219841"/>
          <a:ext cx="1369032" cy="684516"/>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Enzyme Binding and Extension</a:t>
          </a:r>
          <a:endParaRPr lang="en-US" sz="1600" kern="1200" dirty="0"/>
        </a:p>
      </dsp:txBody>
      <dsp:txXfrm>
        <a:off x="3315484" y="1219841"/>
        <a:ext cx="1369032" cy="684516"/>
      </dsp:txXfrm>
    </dsp:sp>
    <dsp:sp modelId="{63435603-E725-4311-BB63-B7DFDCD43B77}">
      <dsp:nvSpPr>
        <dsp:cNvPr id="0" name=""/>
        <dsp:cNvSpPr/>
      </dsp:nvSpPr>
      <dsp:spPr>
        <a:xfrm>
          <a:off x="3657742" y="2191855"/>
          <a:ext cx="1369032" cy="684516"/>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p>
      </dsp:txBody>
      <dsp:txXfrm>
        <a:off x="3657742" y="2191855"/>
        <a:ext cx="1369032" cy="68451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45.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44.wmf"/><Relationship Id="rId5" Type="http://schemas.openxmlformats.org/officeDocument/2006/relationships/image" Target="../media/image9.wmf"/><Relationship Id="rId4" Type="http://schemas.openxmlformats.org/officeDocument/2006/relationships/image" Target="../media/image4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44DB49-C80A-4874-9E11-8AAA8A523A6B}" type="datetimeFigureOut">
              <a:rPr lang="en-US" smtClean="0"/>
              <a:pPr/>
              <a:t>4/23/2014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F7A37E-FF14-49BE-A73C-4753901C226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Polymerase</a:t>
            </a:r>
            <a:r>
              <a:rPr lang="en-US" baseline="0" dirty="0" smtClean="0"/>
              <a:t> Chain Reaction is a DNA amplification Reaction. It was invented by </a:t>
            </a:r>
            <a:r>
              <a:rPr lang="en-US" baseline="0" dirty="0" err="1" smtClean="0"/>
              <a:t>Kary</a:t>
            </a:r>
            <a:r>
              <a:rPr lang="en-US" baseline="0" dirty="0" smtClean="0"/>
              <a:t> Mullis in 1987 and he won the Nobel prize for this. After getting rejected from Nature Journal, this work got published in Science which eventually got cited around 16,000 times so far in last 25 years.</a:t>
            </a:r>
          </a:p>
          <a:p>
            <a:endParaRPr lang="en-US" baseline="0" dirty="0" smtClean="0"/>
          </a:p>
          <a:p>
            <a:r>
              <a:rPr lang="en-US" baseline="0" dirty="0" smtClean="0"/>
              <a:t>Thermal Cycler is a device which is used to conduct PCR reactions. This reaction is a work horse of every modern biochemistry and molecular biology labs for various research Application. Few main applications includes: Diagnosis, Genome sequencing, Personalized medicine and Evolutionary studies.</a:t>
            </a:r>
          </a:p>
          <a:p>
            <a:endParaRPr lang="en-US" baseline="0" dirty="0" smtClean="0"/>
          </a:p>
          <a:p>
            <a:r>
              <a:rPr lang="en-US" baseline="0" dirty="0" smtClean="0"/>
              <a:t>Though it is very important, it suffers to amplify specific genes, in particular, genes that has more GC content.</a:t>
            </a:r>
            <a:endParaRPr lang="en-US"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annealing Reaction</a:t>
            </a:r>
            <a:r>
              <a:rPr lang="en-US" baseline="0" dirty="0" smtClean="0"/>
              <a:t> is –</a:t>
            </a:r>
          </a:p>
          <a:p>
            <a:endParaRPr lang="en-US" baseline="0" dirty="0" smtClean="0"/>
          </a:p>
          <a:p>
            <a:r>
              <a:rPr lang="en-US" baseline="0" dirty="0" smtClean="0"/>
              <a:t>Equilibrium relationship for this reaction is written as</a:t>
            </a:r>
          </a:p>
          <a:p>
            <a:endParaRPr lang="en-US" baseline="0" dirty="0" smtClean="0"/>
          </a:p>
          <a:p>
            <a:r>
              <a:rPr lang="en-US" baseline="0" dirty="0" smtClean="0"/>
              <a:t>Gibbs free energy is estimated using well established Nearest Neighbor method – This is sequence dependent model that estimates the Gibbs free energy.</a:t>
            </a:r>
          </a:p>
          <a:p>
            <a:endParaRPr lang="en-US" baseline="0" dirty="0" smtClean="0"/>
          </a:p>
          <a:p>
            <a:r>
              <a:rPr lang="en-US" baseline="0" dirty="0" smtClean="0"/>
              <a:t>We have only one relationship for the forward and reverse rate constant.</a:t>
            </a:r>
          </a:p>
          <a:p>
            <a:endParaRPr lang="en-US" baseline="0" dirty="0" smtClean="0"/>
          </a:p>
          <a:p>
            <a:r>
              <a:rPr lang="en-US" baseline="0" dirty="0" smtClean="0"/>
              <a:t>Second relationship can be obtained from the relaxation time. Relaxation is similar to the time constant in Process control. Perturb the equilibrium and measure the time that is taken for the system to reach the equilibrium.</a:t>
            </a:r>
          </a:p>
          <a:p>
            <a:endParaRPr lang="en-US" baseline="0" dirty="0" smtClean="0"/>
          </a:p>
          <a:p>
            <a:r>
              <a:rPr lang="en-US" baseline="0" dirty="0" smtClean="0"/>
              <a:t>Solve both equations to obtain the forward and reverse reaction constant.</a:t>
            </a:r>
          </a:p>
          <a:p>
            <a:endParaRPr lang="en-US" baseline="0" dirty="0" smtClean="0"/>
          </a:p>
          <a:p>
            <a:r>
              <a:rPr lang="en-US" baseline="0" dirty="0" smtClean="0"/>
              <a:t>Experimentally relation time can be estimated! We can’t do this for every DNA sequence. A theoretical method is required!!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annealing Reaction</a:t>
            </a:r>
            <a:r>
              <a:rPr lang="en-US" baseline="0" dirty="0" smtClean="0"/>
              <a:t> is –</a:t>
            </a:r>
          </a:p>
          <a:p>
            <a:endParaRPr lang="en-US" baseline="0" dirty="0" smtClean="0"/>
          </a:p>
          <a:p>
            <a:r>
              <a:rPr lang="en-US" baseline="0" dirty="0" smtClean="0"/>
              <a:t>Equilibrium relationship for this reaction is written as</a:t>
            </a:r>
          </a:p>
          <a:p>
            <a:endParaRPr lang="en-US" baseline="0" dirty="0" smtClean="0"/>
          </a:p>
          <a:p>
            <a:r>
              <a:rPr lang="en-US" baseline="0" dirty="0" smtClean="0"/>
              <a:t>Gibbs free energy is estimated using well established Nearest Neighbor method – This is sequence dependent model that estimates the Gibbs free energy.</a:t>
            </a:r>
          </a:p>
          <a:p>
            <a:endParaRPr lang="en-US" baseline="0" dirty="0" smtClean="0"/>
          </a:p>
          <a:p>
            <a:r>
              <a:rPr lang="en-US" baseline="0" dirty="0" smtClean="0"/>
              <a:t>We have only one relationship for the forward and reverse rate constant.</a:t>
            </a:r>
          </a:p>
          <a:p>
            <a:endParaRPr lang="en-US" baseline="0" dirty="0" smtClean="0"/>
          </a:p>
          <a:p>
            <a:r>
              <a:rPr lang="en-US" baseline="0" dirty="0" smtClean="0"/>
              <a:t>Second relationship can be obtained from the relaxation time. Relaxation is similar to the time constant in Process control. Perturb the equilibrium and measure the time that is taken for the system to reach the equilibrium.</a:t>
            </a:r>
          </a:p>
          <a:p>
            <a:endParaRPr lang="en-US" baseline="0" dirty="0" smtClean="0"/>
          </a:p>
          <a:p>
            <a:r>
              <a:rPr lang="en-US" baseline="0" dirty="0" smtClean="0"/>
              <a:t>Solve both equations to obtain the forward and reverse reaction constant.</a:t>
            </a:r>
          </a:p>
          <a:p>
            <a:endParaRPr lang="en-US" baseline="0" dirty="0" smtClean="0"/>
          </a:p>
          <a:p>
            <a:r>
              <a:rPr lang="en-US" baseline="0" dirty="0" smtClean="0"/>
              <a:t>Experimentally relation time can be estimated! We can’t do this for every DNA sequence. A theoretical method is required!!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propose a</a:t>
            </a:r>
            <a:r>
              <a:rPr lang="en-US" baseline="0" dirty="0" smtClean="0"/>
              <a:t> theoretical method to estimate the relaxation time from the reaction mechanism of annealing reaction.</a:t>
            </a:r>
          </a:p>
          <a:p>
            <a:endParaRPr lang="en-US" baseline="0" dirty="0" smtClean="0"/>
          </a:p>
          <a:p>
            <a:r>
              <a:rPr lang="en-US" baseline="0" dirty="0" smtClean="0"/>
              <a:t>Each step of the above mechanism represent the formation of a single (hybridization) bond. </a:t>
            </a:r>
          </a:p>
          <a:p>
            <a:endParaRPr lang="en-US" baseline="0" dirty="0" smtClean="0"/>
          </a:p>
          <a:p>
            <a:r>
              <a:rPr lang="en-US" baseline="0" dirty="0" smtClean="0"/>
              <a:t>The parameter sigma accounts for the resistance for the formation of the first bond. The ratio of the forward and reverse rate constant is called as stability constant and it can be estimated using the NN. Each bond will have a separate stability constant.</a:t>
            </a:r>
          </a:p>
          <a:p>
            <a:endParaRPr lang="en-US" baseline="0" dirty="0" smtClean="0"/>
          </a:p>
          <a:p>
            <a:r>
              <a:rPr lang="en-US" baseline="0" dirty="0" smtClean="0"/>
              <a:t>The forward rate constant is assumed to be a constant (This is an assumption based on the work </a:t>
            </a:r>
            <a:r>
              <a:rPr lang="en-US" baseline="0" dirty="0" err="1" smtClean="0"/>
              <a:t>Wetmur</a:t>
            </a:r>
            <a:r>
              <a:rPr lang="en-US" baseline="0" dirty="0" smtClean="0"/>
              <a:t> and Craig) – This need to be experimentally validated.</a:t>
            </a:r>
          </a:p>
          <a:p>
            <a:endParaRPr lang="en-US" baseline="0" dirty="0" smtClean="0"/>
          </a:p>
          <a:p>
            <a:r>
              <a:rPr lang="en-US" baseline="0" dirty="0" smtClean="0"/>
              <a:t>Reverse state constant can be determined from the stability constant.</a:t>
            </a:r>
            <a:endParaRPr lang="en-US"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Exact Model – Form a state space matrix</a:t>
            </a:r>
          </a:p>
          <a:p>
            <a:endParaRPr lang="en-US" dirty="0" smtClean="0"/>
          </a:p>
          <a:p>
            <a:r>
              <a:rPr lang="en-US" dirty="0" smtClean="0"/>
              <a:t>Eigenvalue</a:t>
            </a:r>
            <a:r>
              <a:rPr lang="en-US" baseline="0" dirty="0" smtClean="0"/>
              <a:t> of the matrix A will give the several time constant – The negative reciprocal of the maximum </a:t>
            </a:r>
            <a:r>
              <a:rPr lang="en-US" baseline="0" dirty="0" err="1" smtClean="0"/>
              <a:t>eigenvalue</a:t>
            </a:r>
            <a:r>
              <a:rPr lang="en-US" baseline="0" dirty="0" smtClean="0"/>
              <a:t> is the dominating time constant or the relaxation time. </a:t>
            </a:r>
            <a:endParaRPr lang="en-US"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Exact Model – Form a state space matrix</a:t>
            </a:r>
          </a:p>
          <a:p>
            <a:endParaRPr lang="en-US" dirty="0" smtClean="0"/>
          </a:p>
          <a:p>
            <a:r>
              <a:rPr lang="en-US" dirty="0" smtClean="0"/>
              <a:t>Eigenvalue</a:t>
            </a:r>
            <a:r>
              <a:rPr lang="en-US" baseline="0" dirty="0" smtClean="0"/>
              <a:t> of the matrix A will give the several time constant – The negative reciprocal of the maximum </a:t>
            </a:r>
            <a:r>
              <a:rPr lang="en-US" baseline="0" dirty="0" err="1" smtClean="0"/>
              <a:t>eigenvalue</a:t>
            </a:r>
            <a:r>
              <a:rPr lang="en-US" baseline="0" dirty="0" smtClean="0"/>
              <a:t> is the dominating time constant or the relaxation time. </a:t>
            </a:r>
            <a:endParaRPr lang="en-US"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a:t>
            </a:r>
            <a:r>
              <a:rPr lang="en-US" baseline="0" dirty="0" smtClean="0"/>
              <a:t> compares the rate constants that are estimated experimentally and theoretically. It can be see that, there is only minor difference between the rate parameters that are obtained experimentally and theoretically.</a:t>
            </a:r>
          </a:p>
          <a:p>
            <a:endParaRPr lang="en-US" baseline="0" dirty="0" smtClean="0"/>
          </a:p>
          <a:p>
            <a:r>
              <a:rPr lang="en-US" baseline="0" dirty="0" smtClean="0"/>
              <a:t>This figure shows the evolution of SP molecules that was obtained using the experimentally estimated and theoretically estimated rate constants. </a:t>
            </a:r>
          </a:p>
          <a:p>
            <a:endParaRPr lang="en-US" baseline="0" dirty="0" smtClean="0"/>
          </a:p>
          <a:p>
            <a:r>
              <a:rPr lang="en-US" baseline="0" dirty="0" smtClean="0"/>
              <a:t>Thus, our theoretical model predicts the rate parameters properly.</a:t>
            </a:r>
            <a:endParaRPr lang="en-US"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Enzyme</a:t>
            </a:r>
            <a:r>
              <a:rPr lang="en-US" baseline="0" dirty="0" smtClean="0"/>
              <a:t> binding reaction is represented as—</a:t>
            </a:r>
          </a:p>
          <a:p>
            <a:endParaRPr lang="en-US" baseline="0" dirty="0" smtClean="0"/>
          </a:p>
          <a:p>
            <a:r>
              <a:rPr lang="en-US" baseline="0" dirty="0" smtClean="0"/>
              <a:t>Equilibrium thermodynamics is well established by </a:t>
            </a:r>
            <a:r>
              <a:rPr lang="en-US" baseline="0" dirty="0" err="1" smtClean="0"/>
              <a:t>Datta</a:t>
            </a:r>
            <a:r>
              <a:rPr lang="en-US" baseline="0" dirty="0" smtClean="0"/>
              <a:t> and Licata at various temperature.</a:t>
            </a:r>
          </a:p>
          <a:p>
            <a:endParaRPr lang="en-US" baseline="0" dirty="0" smtClean="0"/>
          </a:p>
          <a:p>
            <a:r>
              <a:rPr lang="en-US" baseline="0" dirty="0" smtClean="0"/>
              <a:t>We need one more relationship.</a:t>
            </a:r>
          </a:p>
          <a:p>
            <a:endParaRPr lang="en-US" baseline="0" dirty="0" smtClean="0"/>
          </a:p>
          <a:p>
            <a:r>
              <a:rPr lang="en-US" baseline="0" dirty="0" smtClean="0"/>
              <a:t>Can be obtained from the relaxation time and the value is available for a same family of the enzyme at 20 deg C. We assume the same value for all other temperature. Relaxation time does not vary much with respect to temperature (Same order of </a:t>
            </a:r>
            <a:r>
              <a:rPr lang="en-US" baseline="0" dirty="0" err="1" smtClean="0"/>
              <a:t>magitude</a:t>
            </a:r>
            <a:r>
              <a:rPr lang="en-US" baseline="0" dirty="0" smtClean="0"/>
              <a:t>).</a:t>
            </a:r>
          </a:p>
          <a:p>
            <a:endParaRPr lang="en-US" baseline="0" dirty="0" smtClean="0"/>
          </a:p>
          <a:p>
            <a:r>
              <a:rPr lang="en-US" baseline="0" dirty="0" smtClean="0"/>
              <a:t>Hence, found the rate constants at various temperatures (Need to validate this assumption experimentally).</a:t>
            </a:r>
          </a:p>
          <a:p>
            <a:endParaRPr lang="en-US" baseline="0" dirty="0" smtClean="0"/>
          </a:p>
        </p:txBody>
      </p:sp>
      <p:sp>
        <p:nvSpPr>
          <p:cNvPr id="4" name="Slide Number Placeholder 3"/>
          <p:cNvSpPr>
            <a:spLocks noGrp="1"/>
          </p:cNvSpPr>
          <p:nvPr>
            <p:ph type="sldNum" sz="quarter" idx="10"/>
          </p:nvPr>
        </p:nvSpPr>
        <p:spPr/>
        <p:txBody>
          <a:bodyPr/>
          <a:lstStyle/>
          <a:p>
            <a:fld id="{4AF7A37E-FF14-49BE-A73C-4753901C2267}"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Extension</a:t>
            </a:r>
            <a:r>
              <a:rPr lang="en-US" baseline="0" dirty="0" smtClean="0"/>
              <a:t> reaction of single nucleotide insertion is represented by----</a:t>
            </a:r>
          </a:p>
          <a:p>
            <a:endParaRPr lang="en-US" baseline="0" dirty="0" smtClean="0"/>
          </a:p>
          <a:p>
            <a:r>
              <a:rPr lang="en-US" baseline="0" dirty="0" smtClean="0"/>
              <a:t>The rate equation can be derived ----</a:t>
            </a:r>
          </a:p>
          <a:p>
            <a:endParaRPr lang="en-US" baseline="0" dirty="0" smtClean="0"/>
          </a:p>
          <a:p>
            <a:r>
              <a:rPr lang="en-US" baseline="0" dirty="0" err="1" smtClean="0"/>
              <a:t>Innis</a:t>
            </a:r>
            <a:r>
              <a:rPr lang="en-US" baseline="0" dirty="0" smtClean="0"/>
              <a:t> et al determined the number of nucleotide added per enzyme molecule per second at various temperature.</a:t>
            </a:r>
          </a:p>
          <a:p>
            <a:endParaRPr lang="en-US" baseline="0" dirty="0" smtClean="0"/>
          </a:p>
          <a:p>
            <a:r>
              <a:rPr lang="en-US" baseline="0" dirty="0" smtClean="0"/>
              <a:t>Using this data, we determined </a:t>
            </a:r>
            <a:r>
              <a:rPr lang="en-US" baseline="0" dirty="0" err="1" smtClean="0"/>
              <a:t>kcat</a:t>
            </a:r>
            <a:r>
              <a:rPr lang="en-US" baseline="0" dirty="0" smtClean="0"/>
              <a:t>/</a:t>
            </a:r>
            <a:r>
              <a:rPr lang="en-US" baseline="0" dirty="0" err="1" smtClean="0"/>
              <a:t>Kn</a:t>
            </a:r>
            <a:r>
              <a:rPr lang="en-US" baseline="0" dirty="0" smtClean="0"/>
              <a:t> value at several temperatures and plotted the Arrhenius plot and the data agrees the Arrhenius plot properly.</a:t>
            </a:r>
            <a:endParaRPr lang="en-US"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Extension</a:t>
            </a:r>
            <a:r>
              <a:rPr lang="en-US" baseline="0" dirty="0" smtClean="0"/>
              <a:t> reaction of single nucleotide insertion is represented by----</a:t>
            </a:r>
          </a:p>
          <a:p>
            <a:endParaRPr lang="en-US" baseline="0" dirty="0" smtClean="0"/>
          </a:p>
          <a:p>
            <a:r>
              <a:rPr lang="en-US" baseline="0" dirty="0" smtClean="0"/>
              <a:t>The rate equation can be derived ----</a:t>
            </a:r>
          </a:p>
          <a:p>
            <a:endParaRPr lang="en-US" baseline="0" dirty="0" smtClean="0"/>
          </a:p>
          <a:p>
            <a:r>
              <a:rPr lang="en-US" baseline="0" dirty="0" err="1" smtClean="0"/>
              <a:t>Innis</a:t>
            </a:r>
            <a:r>
              <a:rPr lang="en-US" baseline="0" dirty="0" smtClean="0"/>
              <a:t> et al determined the number of nucleotide added per enzyme molecule per second at various temperature.</a:t>
            </a:r>
          </a:p>
          <a:p>
            <a:endParaRPr lang="en-US" baseline="0" dirty="0" smtClean="0"/>
          </a:p>
          <a:p>
            <a:r>
              <a:rPr lang="en-US" baseline="0" dirty="0" smtClean="0"/>
              <a:t>Using this data, we determined </a:t>
            </a:r>
            <a:r>
              <a:rPr lang="en-US" baseline="0" dirty="0" err="1" smtClean="0"/>
              <a:t>kcat</a:t>
            </a:r>
            <a:r>
              <a:rPr lang="en-US" baseline="0" dirty="0" smtClean="0"/>
              <a:t>/</a:t>
            </a:r>
            <a:r>
              <a:rPr lang="en-US" baseline="0" dirty="0" err="1" smtClean="0"/>
              <a:t>Kn</a:t>
            </a:r>
            <a:r>
              <a:rPr lang="en-US" baseline="0" dirty="0" smtClean="0"/>
              <a:t> value at several temperatures and plotted the Arrhenius plot and the data agrees the Arrhenius plot properly.</a:t>
            </a:r>
            <a:endParaRPr lang="en-US"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PCR is</a:t>
            </a:r>
            <a:r>
              <a:rPr lang="en-US" baseline="0" dirty="0" smtClean="0"/>
              <a:t> a cyclic process and each cycle consists of 3 steps.</a:t>
            </a:r>
          </a:p>
          <a:p>
            <a:endParaRPr lang="en-US" baseline="0" dirty="0" smtClean="0"/>
          </a:p>
          <a:p>
            <a:r>
              <a:rPr lang="en-US" baseline="0" dirty="0" smtClean="0"/>
              <a:t>1</a:t>
            </a:r>
            <a:r>
              <a:rPr lang="en-US" baseline="30000" dirty="0" smtClean="0"/>
              <a:t>st</a:t>
            </a:r>
            <a:r>
              <a:rPr lang="en-US" baseline="0" dirty="0" smtClean="0"/>
              <a:t> Step is called as a melting step in which double stranded DNA is separated in to two single strand DNA. This step occurs relatively at a higher temperature (mostly at 90 deg C). A chemical reaction for this step is written as –</a:t>
            </a:r>
          </a:p>
          <a:p>
            <a:endParaRPr lang="en-US" baseline="0" dirty="0" smtClean="0"/>
          </a:p>
          <a:p>
            <a:r>
              <a:rPr lang="en-US" baseline="0" dirty="0" smtClean="0"/>
              <a:t>2</a:t>
            </a:r>
            <a:r>
              <a:rPr lang="en-US" baseline="30000" dirty="0" smtClean="0"/>
              <a:t>nd</a:t>
            </a:r>
            <a:r>
              <a:rPr lang="en-US" baseline="0" dirty="0" smtClean="0"/>
              <a:t> Step is called as a Annealing step in which a small single strand primer molecule hybridized on a specific spot on a single strand molecule at relative lower temperature. Primer molecules are designed in such a way that it can hybridize on the single strand molecule. There are two types of primer molecules for two single strands and their hybridization reaction is represented as. Note that single strands can also hybridize each other at lower temperature as per this reaction but the primer concentration is kept in excess so that primer annealing dominates the single strands annealing – Towards the end of the PCR this is not the case.</a:t>
            </a:r>
          </a:p>
          <a:p>
            <a:endParaRPr lang="en-US" baseline="0" dirty="0" smtClean="0"/>
          </a:p>
          <a:p>
            <a:r>
              <a:rPr lang="en-US" baseline="0" dirty="0" smtClean="0"/>
              <a:t>3</a:t>
            </a:r>
            <a:r>
              <a:rPr lang="en-US" baseline="30000" dirty="0" smtClean="0"/>
              <a:t>rd</a:t>
            </a:r>
            <a:r>
              <a:rPr lang="en-US" baseline="0" dirty="0" smtClean="0"/>
              <a:t> Step is enzymatic extension of the partially completed Single stranded primer duplex to convert it in to a complete double strand DNA. An enzyme called </a:t>
            </a:r>
            <a:r>
              <a:rPr lang="en-US" baseline="0" dirty="0" err="1" smtClean="0"/>
              <a:t>Taq</a:t>
            </a:r>
            <a:r>
              <a:rPr lang="en-US" baseline="0" dirty="0" smtClean="0"/>
              <a:t> polymerase which is even active at 72 deg C, binds on the SP molecule and add the </a:t>
            </a:r>
            <a:r>
              <a:rPr lang="en-US" baseline="0" dirty="0" err="1" smtClean="0"/>
              <a:t>nuclo</a:t>
            </a:r>
            <a:r>
              <a:rPr lang="en-US" baseline="0" dirty="0" smtClean="0"/>
              <a:t>-bases on it to convert in to  a DNA. The </a:t>
            </a:r>
            <a:r>
              <a:rPr lang="en-US" baseline="0" dirty="0" err="1" smtClean="0"/>
              <a:t>Michalis</a:t>
            </a:r>
            <a:r>
              <a:rPr lang="en-US" baseline="0" dirty="0" smtClean="0"/>
              <a:t> </a:t>
            </a:r>
            <a:r>
              <a:rPr lang="en-US" baseline="0" dirty="0" err="1" smtClean="0"/>
              <a:t>Menton</a:t>
            </a:r>
            <a:r>
              <a:rPr lang="en-US" baseline="0" dirty="0" smtClean="0"/>
              <a:t> based Reaction is given as:</a:t>
            </a:r>
          </a:p>
          <a:p>
            <a:endParaRPr lang="en-US" baseline="0" dirty="0" smtClean="0"/>
          </a:p>
          <a:p>
            <a:r>
              <a:rPr lang="en-US" baseline="0" dirty="0" smtClean="0"/>
              <a:t>As we can see here at the end of three steps we got 2 DNAs from 1 DNA and now we will repeat for n cycles and after n cycles we will get 2^n. n is typically 25 to 30. Thus using PCR we get million copies of DNA from 1 DNA. </a:t>
            </a:r>
          </a:p>
          <a:p>
            <a:endParaRPr lang="en-US" baseline="0" dirty="0" smtClean="0"/>
          </a:p>
          <a:p>
            <a:r>
              <a:rPr lang="en-US" baseline="0" dirty="0" smtClean="0"/>
              <a:t>The temperature </a:t>
            </a:r>
            <a:r>
              <a:rPr lang="en-US" baseline="0" dirty="0" err="1" smtClean="0"/>
              <a:t>vs</a:t>
            </a:r>
            <a:r>
              <a:rPr lang="en-US" baseline="0" dirty="0" smtClean="0"/>
              <a:t> time profile that is typically followed for this reaction is indicated by blue line. This may or may not optimal. We look for a </a:t>
            </a:r>
            <a:r>
              <a:rPr lang="en-US" baseline="0" dirty="0" err="1" smtClean="0"/>
              <a:t>tempeature</a:t>
            </a:r>
            <a:r>
              <a:rPr lang="en-US" baseline="0" dirty="0" smtClean="0"/>
              <a:t> profile which optimizes the DNA concentration. Possibly something like which is indicated in brown line.</a:t>
            </a:r>
          </a:p>
        </p:txBody>
      </p:sp>
      <p:sp>
        <p:nvSpPr>
          <p:cNvPr id="4" name="Slide Number Placeholder 3"/>
          <p:cNvSpPr>
            <a:spLocks noGrp="1"/>
          </p:cNvSpPr>
          <p:nvPr>
            <p:ph type="sldNum" sz="quarter" idx="10"/>
          </p:nvPr>
        </p:nvSpPr>
        <p:spPr/>
        <p:txBody>
          <a:bodyPr/>
          <a:lstStyle/>
          <a:p>
            <a:fld id="{4AF7A37E-FF14-49BE-A73C-4753901C2267}"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PCR is</a:t>
            </a:r>
            <a:r>
              <a:rPr lang="en-US" baseline="0" dirty="0" smtClean="0"/>
              <a:t> a cyclic process and each cycle consists of 3 steps.</a:t>
            </a:r>
          </a:p>
          <a:p>
            <a:endParaRPr lang="en-US" baseline="0" dirty="0" smtClean="0"/>
          </a:p>
          <a:p>
            <a:r>
              <a:rPr lang="en-US" baseline="0" dirty="0" smtClean="0"/>
              <a:t>1</a:t>
            </a:r>
            <a:r>
              <a:rPr lang="en-US" baseline="30000" dirty="0" smtClean="0"/>
              <a:t>st</a:t>
            </a:r>
            <a:r>
              <a:rPr lang="en-US" baseline="0" dirty="0" smtClean="0"/>
              <a:t> Step is called as a melting step in which double stranded DNA is separated in to two single strand DNA. This step occurs relatively at a higher temperature (mostly at 90 deg C). A chemical reaction for this step is written as –</a:t>
            </a:r>
          </a:p>
          <a:p>
            <a:endParaRPr lang="en-US" baseline="0" dirty="0" smtClean="0"/>
          </a:p>
          <a:p>
            <a:r>
              <a:rPr lang="en-US" baseline="0" dirty="0" smtClean="0"/>
              <a:t>2</a:t>
            </a:r>
            <a:r>
              <a:rPr lang="en-US" baseline="30000" dirty="0" smtClean="0"/>
              <a:t>nd</a:t>
            </a:r>
            <a:r>
              <a:rPr lang="en-US" baseline="0" dirty="0" smtClean="0"/>
              <a:t> Step is called as a Annealing step in which a small single strand primer molecule hybridized on a specific spot on a single strand molecule at relative lower temperature. Primer molecules are designed in such a way that it can hybridize on the single strand molecule. There are two types of primer molecules for two single strands and their hybridization reaction is represented as. Note that single strands can also hybridize each other at lower temperature as per this reaction but the primer concentration is kept in excess so that primer annealing dominates the single strands annealing – Towards the end of the PCR this is not the case.</a:t>
            </a:r>
          </a:p>
          <a:p>
            <a:endParaRPr lang="en-US" baseline="0" dirty="0" smtClean="0"/>
          </a:p>
          <a:p>
            <a:r>
              <a:rPr lang="en-US" baseline="0" dirty="0" smtClean="0"/>
              <a:t>3</a:t>
            </a:r>
            <a:r>
              <a:rPr lang="en-US" baseline="30000" dirty="0" smtClean="0"/>
              <a:t>rd</a:t>
            </a:r>
            <a:r>
              <a:rPr lang="en-US" baseline="0" dirty="0" smtClean="0"/>
              <a:t> Step is enzymatic extension of the partially completed Single stranded primer duplex to convert it in to a complete double strand DNA. An enzyme called </a:t>
            </a:r>
            <a:r>
              <a:rPr lang="en-US" baseline="0" dirty="0" err="1" smtClean="0"/>
              <a:t>Taq</a:t>
            </a:r>
            <a:r>
              <a:rPr lang="en-US" baseline="0" dirty="0" smtClean="0"/>
              <a:t> polymerase which is even active at 72 deg C, binds on the SP molecule and add the </a:t>
            </a:r>
            <a:r>
              <a:rPr lang="en-US" baseline="0" dirty="0" err="1" smtClean="0"/>
              <a:t>nuclo</a:t>
            </a:r>
            <a:r>
              <a:rPr lang="en-US" baseline="0" dirty="0" smtClean="0"/>
              <a:t>-bases on it to convert in to  a DNA. The </a:t>
            </a:r>
            <a:r>
              <a:rPr lang="en-US" baseline="0" dirty="0" err="1" smtClean="0"/>
              <a:t>Michalis</a:t>
            </a:r>
            <a:r>
              <a:rPr lang="en-US" baseline="0" dirty="0" smtClean="0"/>
              <a:t> </a:t>
            </a:r>
            <a:r>
              <a:rPr lang="en-US" baseline="0" dirty="0" err="1" smtClean="0"/>
              <a:t>Menton</a:t>
            </a:r>
            <a:r>
              <a:rPr lang="en-US" baseline="0" dirty="0" smtClean="0"/>
              <a:t> based Reaction is given as:</a:t>
            </a:r>
          </a:p>
          <a:p>
            <a:endParaRPr lang="en-US" baseline="0" dirty="0" smtClean="0"/>
          </a:p>
          <a:p>
            <a:r>
              <a:rPr lang="en-US" baseline="0" dirty="0" smtClean="0"/>
              <a:t>As we can see here at the end of three steps we got 2 DNAs from 1 DNA and now we will repeat for n cycles and after n cycles we will get 2^n. n is typically 25 to 30. Thus using PCR we get million copies of DNA from 1 DNA. </a:t>
            </a:r>
          </a:p>
          <a:p>
            <a:endParaRPr lang="en-US" baseline="0" dirty="0" smtClean="0"/>
          </a:p>
          <a:p>
            <a:r>
              <a:rPr lang="en-US" baseline="0" dirty="0" smtClean="0"/>
              <a:t>The temperature </a:t>
            </a:r>
            <a:r>
              <a:rPr lang="en-US" baseline="0" dirty="0" err="1" smtClean="0"/>
              <a:t>vs</a:t>
            </a:r>
            <a:r>
              <a:rPr lang="en-US" baseline="0" dirty="0" smtClean="0"/>
              <a:t> time profile that is typically followed for this reaction is indicated by blue line. This may or may not optimal. We look for a </a:t>
            </a:r>
            <a:r>
              <a:rPr lang="en-US" baseline="0" dirty="0" err="1" smtClean="0"/>
              <a:t>tempeature</a:t>
            </a:r>
            <a:r>
              <a:rPr lang="en-US" baseline="0" dirty="0" smtClean="0"/>
              <a:t> profile which optimizes the DNA concentration. Possibly something like which is indicated in brown line.</a:t>
            </a:r>
          </a:p>
        </p:txBody>
      </p:sp>
      <p:sp>
        <p:nvSpPr>
          <p:cNvPr id="4" name="Slide Number Placeholder 3"/>
          <p:cNvSpPr>
            <a:spLocks noGrp="1"/>
          </p:cNvSpPr>
          <p:nvPr>
            <p:ph type="sldNum" sz="quarter" idx="10"/>
          </p:nvPr>
        </p:nvSpPr>
        <p:spPr/>
        <p:txBody>
          <a:bodyPr/>
          <a:lstStyle/>
          <a:p>
            <a:fld id="{4AF7A37E-FF14-49BE-A73C-4753901C2267}"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In this slide, we discuss how PCR is used in Cancer Diagnostics, which</a:t>
            </a:r>
            <a:r>
              <a:rPr lang="en-US" sz="1000" baseline="0" dirty="0" smtClean="0"/>
              <a:t> is one of the most important applications of the PCR. A person who has cancer can have two types of DNA. The first one is wild type DNA and the second one is mutated DNA. As we know, mutated DNA causes the Cancer. The aim is now to find out whether a person has mutated DNA or not. if yes, how much is the concentration of such a DNA.  If we can amplify the mutated DNA, it is possible to back calculate the amount of original DNA. So, here one can post an Optimization problem with an Objective : Maximize the concentration of mutated DNA. Note that we also have a wild type DNA. Change the reaction environment in such a way that, it maximizes the concentration of mutated DNA. Analogy can be made with exiting process in a tight parking spot.  The plot suggest a such a possible reaction condition. While the blue one maximizes the wild type DNA, red one suppose to maximize the concentration of mutated DNA.  What could be the optimal reaction condition that maximizes the mutated DNA concentration . Probably the brown one. One need to formulate an optimization problem systematically and solve. This study can also be used to monitor the performance of cancer treatment. </a:t>
            </a:r>
            <a:endParaRPr lang="en-US" sz="1000"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52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In this slide, we discuss how PCR is used in Cancer Diagnostics, which</a:t>
            </a:r>
            <a:r>
              <a:rPr lang="en-US" sz="1000" baseline="0" dirty="0" smtClean="0"/>
              <a:t> is one of the most important applications of the PCR. A person who has cancer can have two types of DNA. The first one is wild type DNA and the second one is mutated DNA. As we know, mutated DNA causes the Cancer. The aim is now to find out whether a person has mutated DNA or not. if yes, how much is the concentration of such a DNA.  If we can amplify the mutated DNA, it is possible to back calculate the amount of original DNA. So, here one can post an Optimization problem with an Objective : Maximize the concentration of mutated DNA. Note that we also have a wild type DNA. Change the reaction environment in such a way that, it maximizes the concentration of mutated DNA. Analogy can be made with exiting process in a tight parking spot.  The plot suggest a such a possible reaction condition. While the blue one maximizes the wild type DNA, red one suppose to maximize the concentration of mutated DNA.  What could be the optimal reaction condition that maximizes the mutated DNA concentration . Probably the brown one. One need to formulate an optimization problem systematically and solve. This study can also be used to monitor the performance of cancer treatment. </a:t>
            </a:r>
            <a:endParaRPr lang="en-US" sz="1000"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53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In this slide, we discuss how PCR is used in Cancer Diagnostics, which</a:t>
            </a:r>
            <a:r>
              <a:rPr lang="en-US" sz="1000" baseline="0" dirty="0" smtClean="0"/>
              <a:t> is one of the most important applications of the PCR. A person who has cancer can have two types of DNA. The first one is wild type DNA and the second one is mutated DNA. As we know, mutated DNA causes the Cancer. The aim is now to find out whether a person has mutated DNA or not. if yes, how much is the concentration of such a DNA.  If we can amplify the mutated DNA, it is possible to back calculate the amount of original DNA. So, here one can post an Optimization problem with an Objective : Maximize the concentration of mutated DNA. Note that we also have a wild type DNA. Change the reaction environment in such a way that, it maximizes the concentration of mutated DNA. Analogy can be made with exiting process in a tight parking spot.  The plot suggest a such a possible reaction condition. While the blue one maximizes the wild type DNA, red one suppose to maximize the concentration of mutated DNA.  What could be the optimal reaction condition that maximizes the mutated DNA concentration . Probably the brown one. One need to formulate an optimization problem systematically and solve. This study can also be used to monitor the performance of cancer treatment. </a:t>
            </a:r>
            <a:endParaRPr lang="en-US" sz="1000"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54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In this slide, we discuss how PCR is used in Cancer Diagnostics, which</a:t>
            </a:r>
            <a:r>
              <a:rPr lang="en-US" sz="1000" baseline="0" dirty="0" smtClean="0"/>
              <a:t> is one of the most important applications of the PCR. A person who has cancer can have two types of DNA. The first one is wild type DNA and the second one is mutated DNA. As we know, mutated DNA causes the Cancer. The aim is now to find out whether a person has mutated DNA or not. if yes, how much is the concentration of such a DNA.  If we can amplify the mutated DNA, it is possible to back calculate the amount of original DNA. So, here one can post an Optimization problem with an Objective : Maximize the concentration of mutated DNA. Note that we also have a wild type DNA. Change the reaction environment in such a way that, it maximizes the concentration of mutated DNA. Analogy can be made with exiting process in a tight parking spot.  The plot suggest a such a possible reaction condition. While the blue one maximizes the wild type DNA, red one suppose to maximize the concentration of mutated DNA.  What could be the optimal reaction condition that maximizes the mutated DNA concentration . Probably the brown one. One need to formulate an optimization problem systematically and solve. This study can also be used to monitor the performance of cancer treatment. </a:t>
            </a:r>
            <a:endParaRPr lang="en-US" sz="1000"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55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In this slide, we discuss how PCR is used in Cancer Diagnostics, which</a:t>
            </a:r>
            <a:r>
              <a:rPr lang="en-US" sz="1000" baseline="0" dirty="0" smtClean="0"/>
              <a:t> is one of the most important applications of the PCR. A person who has cancer can have two types of DNA. The first one is wild type DNA and the second one is mutated DNA. As we know, mutated DNA causes the Cancer. The aim is now to find out whether a person has mutated DNA or not. if yes, how much is the concentration of such a DNA.  If we can amplify the mutated DNA, it is possible to back calculate the amount of original DNA. So, here one can post an Optimization problem with an Objective : Maximize the concentration of mutated DNA. Note that we also have a wild type DNA. Change the reaction environment in such a way that, it maximizes the concentration of mutated DNA. Analogy can be made with exiting process in a tight parking spot.  The plot suggest a such a possible reaction condition. While the blue one maximizes the wild type DNA, red one suppose to maximize the concentration of mutated DNA.  What could be the optimal reaction condition that maximizes the mutated DNA concentration . Probably the brown one. One need to formulate an optimization problem systematically and solve. This study can also be used to monitor the performance of cancer treatment. </a:t>
            </a:r>
            <a:endParaRPr lang="en-US" sz="1000"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56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In this slide, we discuss how PCR is used in Cancer Diagnostics, which</a:t>
            </a:r>
            <a:r>
              <a:rPr lang="en-US" sz="1000" baseline="0" dirty="0" smtClean="0"/>
              <a:t> is one of the most important applications of the PCR. A person who has cancer can have two types of DNA. The first one is wild type DNA and the second one is mutated DNA. As we know, mutated DNA causes the Cancer. The aim is now to find out whether a person has mutated DNA or not. if yes, how much is the concentration of such a DNA.  If we can amplify the mutated DNA, it is possible to back calculate the amount of original DNA. So, here one can post an Optimization problem with an Objective : Maximize the concentration of mutated DNA. Note that we also have a wild type DNA. Change the reaction environment in such a way that, it maximizes the concentration of mutated DNA. Analogy can be made with exiting process in a tight parking spot.  The plot suggest a such a possible reaction condition. While the blue one maximizes the wild type DNA, red one suppose to maximize the concentration of mutated DNA.  What could be the optimal reaction condition that maximizes the mutated DNA concentration . Probably the brown one. One need to formulate an optimization problem systematically and solve. This study can also be used to monitor the performance of cancer treatment. </a:t>
            </a:r>
            <a:endParaRPr lang="en-US" sz="1000"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In this slide, we discuss how PCR is used in Cancer Diagnostics, which</a:t>
            </a:r>
            <a:r>
              <a:rPr lang="en-US" sz="1000" baseline="0" dirty="0" smtClean="0"/>
              <a:t> is one of the most important applications of the PCR. A person who has cancer can have two types of DNA. The first one is wild type DNA and the second one is mutated DNA. As we know, mutated DNA causes the Cancer. The aim is now to find out whether a person has mutated DNA or not. if yes, how much is the concentration of such a DNA.  If we can amplify the mutated DNA, it is possible to back calculate the amount of original DNA. So, here one can post an Optimization problem with an Objective : Maximize the concentration of mutated DNA. Note that we also have a wild type DNA. Change the reaction environment in such a way that, it maximizes the concentration of mutated DNA. Analogy can be made with exiting process in a tight parking spot.  The plot suggest a such a possible reaction condition. While the blue one maximizes the wild type DNA, red one suppose to maximize the concentration of mutated DNA.  What could be the optimal reaction condition that maximizes the mutated DNA concentration . Probably the brown one. One need to formulate an optimization problem systematically and solve. This study can also be used to monitor the performance of cancer treatment. </a:t>
            </a:r>
            <a:endParaRPr lang="en-US" sz="1000"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In this slide, we discuss how PCR is used in Cancer Diagnostics, which</a:t>
            </a:r>
            <a:r>
              <a:rPr lang="en-US" sz="1000" baseline="0" dirty="0" smtClean="0"/>
              <a:t> is one of the most important applications of the PCR. A person who has cancer can have two types of DNA. The first one is wild type DNA and the second one is mutated DNA. As we know, mutated DNA causes the Cancer. The aim is now to find out whether a person has mutated DNA or not. if yes, how much is the concentration of such a DNA.  If we can amplify the mutated DNA, it is possible to back calculate the amount of original DNA. So, here one can post an Optimization problem with an Objective : Maximize the concentration of mutated DNA. Note that we also have a wild type DNA. Change the reaction environment in such a way that, it maximizes the concentration of mutated DNA. Analogy can be made with exiting process in a tight parking spot.  The plot suggest a such a possible reaction condition. While the blue one maximizes the wild type DNA, red one suppose to maximize the concentration of mutated DNA.  What could be the optimal reaction condition that maximizes the mutated DNA concentration . Probably the brown one. One need to formulate an optimization problem systematically and solve. This study can also be used to monitor the performance of cancer treatment. </a:t>
            </a:r>
            <a:endParaRPr lang="en-US" sz="1000"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In this slide, we discuss how PCR is used in Cancer Diagnostics, which</a:t>
            </a:r>
            <a:r>
              <a:rPr lang="en-US" sz="1000" baseline="0" dirty="0" smtClean="0"/>
              <a:t> is one of the most important applications of the PCR. A person who has cancer can have two types of DNA. The first one is wild type DNA and the second one is mutated DNA. As we know, mutated DNA causes the Cancer. The aim is now to find out whether a person has mutated DNA or not. if yes, how much is the concentration of such a DNA.  If we can amplify the mutated DNA, it is possible to back calculate the amount of original DNA. So, here one can post an Optimization problem with an Objective : Maximize the concentration of mutated DNA. Note that we also have a wild type DNA. Change the reaction environment in such a way that, it maximizes the concentration of mutated DNA. Analogy can be made with exiting process in a tight parking spot.  The plot suggest a such a possible reaction condition. While the blue one maximizes the wild type DNA, red one suppose to maximize the concentration of mutated DNA.  What could be the optimal reaction condition that maximizes the mutated DNA concentration . Probably the brown one. One need to formulate an optimization problem systematically and solve. This study can also be used to monitor the performance of cancer treatment. </a:t>
            </a:r>
            <a:endParaRPr lang="en-US" sz="1000"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no sequence and temperature dependent kinetic model for PCR. Few work was done on a specific type of DNA.</a:t>
            </a:r>
          </a:p>
          <a:p>
            <a:endParaRPr lang="en-US" baseline="0" dirty="0" smtClean="0"/>
          </a:p>
          <a:p>
            <a:r>
              <a:rPr lang="en-US" baseline="0" dirty="0" smtClean="0"/>
              <a:t>No optimal control frame work to optimize PCR have been presented so far.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no sequence and temperature dependent kinetic model for PCR. Few work was done on a specific type of DNA.</a:t>
            </a:r>
          </a:p>
          <a:p>
            <a:endParaRPr lang="en-US" baseline="0" dirty="0" smtClean="0"/>
          </a:p>
          <a:p>
            <a:r>
              <a:rPr lang="en-US" baseline="0" dirty="0" smtClean="0"/>
              <a:t>No optimal control frame work to optimize PCR have been presented so far.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Thus,</a:t>
            </a:r>
            <a:r>
              <a:rPr lang="en-US" baseline="0" dirty="0" smtClean="0"/>
              <a:t> the following goals to maximize the DNA concentration should be attained.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AF7A37E-FF14-49BE-A73C-4753901C2267}"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290" name="Picture 2" descr="http://studentcollegescholarships.com/Images/Carnegie%20Mellon%20Logo.jpg"/>
          <p:cNvPicPr>
            <a:picLocks noChangeAspect="1" noChangeArrowheads="1"/>
          </p:cNvPicPr>
          <p:nvPr userDrawn="1"/>
        </p:nvPicPr>
        <p:blipFill>
          <a:blip r:embed="rId2" cstate="print"/>
          <a:srcRect/>
          <a:stretch>
            <a:fillRect/>
          </a:stretch>
        </p:blipFill>
        <p:spPr bwMode="auto">
          <a:xfrm>
            <a:off x="3886200" y="5905500"/>
            <a:ext cx="1428750" cy="952500"/>
          </a:xfrm>
          <a:prstGeom prst="rect">
            <a:avLst/>
          </a:prstGeom>
          <a:noFill/>
        </p:spPr>
      </p:pic>
      <p:cxnSp>
        <p:nvCxnSpPr>
          <p:cNvPr id="9" name="Straight Connector 8"/>
          <p:cNvCxnSpPr/>
          <p:nvPr userDrawn="1"/>
        </p:nvCxnSpPr>
        <p:spPr>
          <a:xfrm>
            <a:off x="533400" y="6324600"/>
            <a:ext cx="3200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410200" y="6324600"/>
            <a:ext cx="3352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609600" y="457200"/>
            <a:ext cx="8001000" cy="369332"/>
          </a:xfrm>
          <a:prstGeom prst="rect">
            <a:avLst/>
          </a:prstGeom>
          <a:noFill/>
        </p:spPr>
        <p:txBody>
          <a:bodyPr wrap="square" rtlCol="0">
            <a:spAutoFit/>
          </a:bodyPr>
          <a:lstStyle/>
          <a:p>
            <a:pPr algn="ctr"/>
            <a:r>
              <a:rPr lang="en-US" dirty="0" smtClean="0"/>
              <a:t>PhD defense</a:t>
            </a:r>
            <a:endParaRPr lang="en-US" dirty="0"/>
          </a:p>
        </p:txBody>
      </p:sp>
      <p:sp>
        <p:nvSpPr>
          <p:cNvPr id="13" name="TextBox 12"/>
          <p:cNvSpPr txBox="1"/>
          <p:nvPr userDrawn="1"/>
        </p:nvSpPr>
        <p:spPr>
          <a:xfrm>
            <a:off x="2362200" y="3957935"/>
            <a:ext cx="4572000" cy="461665"/>
          </a:xfrm>
          <a:prstGeom prst="rect">
            <a:avLst/>
          </a:prstGeom>
          <a:noFill/>
        </p:spPr>
        <p:txBody>
          <a:bodyPr wrap="square" rtlCol="0">
            <a:spAutoFit/>
          </a:bodyPr>
          <a:lstStyle/>
          <a:p>
            <a:pPr algn="ctr"/>
            <a:r>
              <a:rPr lang="en-US" sz="2400" b="1" dirty="0" smtClean="0"/>
              <a:t>Karthikeyan Marimuthu</a:t>
            </a:r>
            <a:endParaRPr lang="en-US" sz="2400" b="1" dirty="0"/>
          </a:p>
        </p:txBody>
      </p:sp>
      <p:sp>
        <p:nvSpPr>
          <p:cNvPr id="14" name="TextBox 13"/>
          <p:cNvSpPr txBox="1"/>
          <p:nvPr userDrawn="1"/>
        </p:nvSpPr>
        <p:spPr>
          <a:xfrm>
            <a:off x="1524000" y="4648200"/>
            <a:ext cx="6400800" cy="369332"/>
          </a:xfrm>
          <a:prstGeom prst="rect">
            <a:avLst/>
          </a:prstGeom>
          <a:noFill/>
        </p:spPr>
        <p:txBody>
          <a:bodyPr wrap="square" rtlCol="0">
            <a:spAutoFit/>
          </a:bodyPr>
          <a:lstStyle/>
          <a:p>
            <a:pPr algn="ctr"/>
            <a:r>
              <a:rPr lang="en-US" sz="1800" b="1" dirty="0" smtClean="0"/>
              <a:t>Center for</a:t>
            </a:r>
            <a:r>
              <a:rPr lang="en-US" sz="1800" b="1" baseline="0" dirty="0" smtClean="0"/>
              <a:t> Advanced Process Decision Making</a:t>
            </a:r>
            <a:endParaRPr lang="en-US" sz="1800" b="1" dirty="0"/>
          </a:p>
        </p:txBody>
      </p:sp>
      <p:sp>
        <p:nvSpPr>
          <p:cNvPr id="15" name="TextBox 14"/>
          <p:cNvSpPr txBox="1"/>
          <p:nvPr userDrawn="1"/>
        </p:nvSpPr>
        <p:spPr>
          <a:xfrm>
            <a:off x="2057400" y="5040868"/>
            <a:ext cx="5410200" cy="369332"/>
          </a:xfrm>
          <a:prstGeom prst="rect">
            <a:avLst/>
          </a:prstGeom>
          <a:noFill/>
        </p:spPr>
        <p:txBody>
          <a:bodyPr wrap="square" rtlCol="0">
            <a:spAutoFit/>
          </a:bodyPr>
          <a:lstStyle/>
          <a:p>
            <a:pPr algn="ctr"/>
            <a:r>
              <a:rPr lang="en-US" sz="1800" b="1" dirty="0" smtClean="0"/>
              <a:t>Department of</a:t>
            </a:r>
            <a:r>
              <a:rPr lang="en-US" sz="1800" b="1" baseline="0" dirty="0" smtClean="0"/>
              <a:t> Chemical Engineering</a:t>
            </a:r>
            <a:endParaRPr lang="en-US" sz="1800" b="1" dirty="0"/>
          </a:p>
        </p:txBody>
      </p:sp>
      <p:sp>
        <p:nvSpPr>
          <p:cNvPr id="16" name="TextBox 15"/>
          <p:cNvSpPr txBox="1"/>
          <p:nvPr userDrawn="1"/>
        </p:nvSpPr>
        <p:spPr>
          <a:xfrm>
            <a:off x="2286000" y="5421868"/>
            <a:ext cx="4572000" cy="369332"/>
          </a:xfrm>
          <a:prstGeom prst="rect">
            <a:avLst/>
          </a:prstGeom>
          <a:noFill/>
        </p:spPr>
        <p:txBody>
          <a:bodyPr wrap="square" rtlCol="0">
            <a:spAutoFit/>
          </a:bodyPr>
          <a:lstStyle/>
          <a:p>
            <a:pPr algn="ctr"/>
            <a:r>
              <a:rPr lang="en-US" sz="1800" b="1" dirty="0" smtClean="0"/>
              <a:t>25</a:t>
            </a:r>
            <a:r>
              <a:rPr lang="en-US" sz="1800" b="1" baseline="30000" dirty="0" smtClean="0"/>
              <a:t>th</a:t>
            </a:r>
            <a:r>
              <a:rPr lang="en-US" sz="1800" b="1" dirty="0" smtClean="0"/>
              <a:t> April,</a:t>
            </a:r>
            <a:r>
              <a:rPr lang="en-US" sz="1800" b="1" baseline="0" dirty="0" smtClean="0"/>
              <a:t> 2014</a:t>
            </a:r>
            <a:endParaRPr lang="en-US" sz="1800" b="1" dirty="0"/>
          </a:p>
        </p:txBody>
      </p:sp>
      <p:cxnSp>
        <p:nvCxnSpPr>
          <p:cNvPr id="17" name="Straight Connector 16"/>
          <p:cNvCxnSpPr/>
          <p:nvPr userDrawn="1"/>
        </p:nvCxnSpPr>
        <p:spPr>
          <a:xfrm>
            <a:off x="685800" y="990600"/>
            <a:ext cx="777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685800" y="1295400"/>
            <a:ext cx="8001000" cy="2400657"/>
          </a:xfrm>
          <a:prstGeom prst="rect">
            <a:avLst/>
          </a:prstGeom>
          <a:noFill/>
        </p:spPr>
        <p:txBody>
          <a:bodyPr wrap="square" rtlCol="0">
            <a:spAutoFit/>
          </a:bodyPr>
          <a:lstStyle/>
          <a:p>
            <a:pPr algn="ctr"/>
            <a:r>
              <a:rPr lang="en-US" sz="5000" dirty="0" smtClean="0">
                <a:effectLst>
                  <a:outerShdw blurRad="38100" dist="38100" dir="2700000" algn="tl">
                    <a:srgbClr val="000000">
                      <a:alpha val="43137"/>
                    </a:srgbClr>
                  </a:outerShdw>
                </a:effectLst>
              </a:rPr>
              <a:t>Biophysical Modeling</a:t>
            </a:r>
            <a:r>
              <a:rPr lang="en-US" sz="5000" baseline="0" dirty="0" smtClean="0">
                <a:effectLst>
                  <a:outerShdw blurRad="38100" dist="38100" dir="2700000" algn="tl">
                    <a:srgbClr val="000000">
                      <a:alpha val="43137"/>
                    </a:srgbClr>
                  </a:outerShdw>
                </a:effectLst>
              </a:rPr>
              <a:t> and Optimal Control of DNA Amplification</a:t>
            </a:r>
            <a:endParaRPr lang="en-US" sz="5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4C1E1-8AA9-4978-8D26-2F98F01EF366}" type="datetime1">
              <a:rPr lang="en-US" smtClean="0"/>
              <a:pPr/>
              <a:t>4/23/2014</a:t>
            </a:fld>
            <a:endParaRPr lang="en-US"/>
          </a:p>
        </p:txBody>
      </p:sp>
      <p:sp>
        <p:nvSpPr>
          <p:cNvPr id="5" name="Footer Placeholder 4"/>
          <p:cNvSpPr>
            <a:spLocks noGrp="1"/>
          </p:cNvSpPr>
          <p:nvPr>
            <p:ph type="ftr" sz="quarter" idx="11"/>
          </p:nvPr>
        </p:nvSpPr>
        <p:spPr/>
        <p:txBody>
          <a:bodyPr/>
          <a:lstStyle/>
          <a:p>
            <a:r>
              <a:rPr lang="en-US" smtClean="0"/>
              <a:t>CAPD, Carnegie Mellon University</a:t>
            </a:r>
            <a:endParaRPr lang="en-US"/>
          </a:p>
        </p:txBody>
      </p:sp>
      <p:sp>
        <p:nvSpPr>
          <p:cNvPr id="6" name="Slide Number Placeholder 5"/>
          <p:cNvSpPr>
            <a:spLocks noGrp="1"/>
          </p:cNvSpPr>
          <p:nvPr>
            <p:ph type="sldNum" sz="quarter" idx="12"/>
          </p:nvPr>
        </p:nvSpPr>
        <p:spPr/>
        <p:txBody>
          <a:bodyPr/>
          <a:lstStyle/>
          <a:p>
            <a:fld id="{FD149190-0C7B-4CC1-B1D2-3F11E39936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9F084-DE76-4CCC-A7FF-6698763ABC19}" type="datetime1">
              <a:rPr lang="en-US" smtClean="0"/>
              <a:pPr/>
              <a:t>4/23/2014</a:t>
            </a:fld>
            <a:endParaRPr lang="en-US"/>
          </a:p>
        </p:txBody>
      </p:sp>
      <p:sp>
        <p:nvSpPr>
          <p:cNvPr id="5" name="Footer Placeholder 4"/>
          <p:cNvSpPr>
            <a:spLocks noGrp="1"/>
          </p:cNvSpPr>
          <p:nvPr>
            <p:ph type="ftr" sz="quarter" idx="11"/>
          </p:nvPr>
        </p:nvSpPr>
        <p:spPr/>
        <p:txBody>
          <a:bodyPr/>
          <a:lstStyle/>
          <a:p>
            <a:r>
              <a:rPr lang="en-US" smtClean="0"/>
              <a:t>CAPD, Carnegie Mellon University</a:t>
            </a:r>
            <a:endParaRPr lang="en-US"/>
          </a:p>
        </p:txBody>
      </p:sp>
      <p:sp>
        <p:nvSpPr>
          <p:cNvPr id="6" name="Slide Number Placeholder 5"/>
          <p:cNvSpPr>
            <a:spLocks noGrp="1"/>
          </p:cNvSpPr>
          <p:nvPr>
            <p:ph type="sldNum" sz="quarter" idx="12"/>
          </p:nvPr>
        </p:nvSpPr>
        <p:spPr/>
        <p:txBody>
          <a:bodyPr/>
          <a:lstStyle/>
          <a:p>
            <a:fld id="{FD149190-0C7B-4CC1-B1D2-3F11E39936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492875"/>
            <a:ext cx="2133600" cy="365125"/>
          </a:xfrm>
        </p:spPr>
        <p:txBody>
          <a:bodyPr/>
          <a:lstStyle/>
          <a:p>
            <a:fld id="{05057672-9E67-48CB-BC38-C1D67A39C5DC}" type="datetime1">
              <a:rPr lang="en-US" smtClean="0"/>
              <a:pPr/>
              <a:t>4/23/2014</a:t>
            </a:fld>
            <a:endParaRPr lang="en-US"/>
          </a:p>
        </p:txBody>
      </p:sp>
      <p:sp>
        <p:nvSpPr>
          <p:cNvPr id="5" name="Footer Placeholder 4"/>
          <p:cNvSpPr>
            <a:spLocks noGrp="1"/>
          </p:cNvSpPr>
          <p:nvPr>
            <p:ph type="ftr" sz="quarter" idx="11"/>
          </p:nvPr>
        </p:nvSpPr>
        <p:spPr>
          <a:xfrm>
            <a:off x="3124200" y="6492875"/>
            <a:ext cx="2895600" cy="365125"/>
          </a:xfrm>
        </p:spPr>
        <p:txBody>
          <a:bodyPr/>
          <a:lstStyle/>
          <a:p>
            <a:r>
              <a:rPr lang="en-US" smtClean="0"/>
              <a:t>CAPD, Carnegie Mellon University</a:t>
            </a:r>
            <a:endParaRPr lang="en-US"/>
          </a:p>
        </p:txBody>
      </p:sp>
      <p:sp>
        <p:nvSpPr>
          <p:cNvPr id="6" name="Slide Number Placeholder 5"/>
          <p:cNvSpPr>
            <a:spLocks noGrp="1"/>
          </p:cNvSpPr>
          <p:nvPr>
            <p:ph type="sldNum" sz="quarter" idx="12"/>
          </p:nvPr>
        </p:nvSpPr>
        <p:spPr>
          <a:xfrm>
            <a:off x="6553200" y="6492875"/>
            <a:ext cx="2133600" cy="365125"/>
          </a:xfrm>
        </p:spPr>
        <p:txBody>
          <a:bodyPr/>
          <a:lstStyle/>
          <a:p>
            <a:fld id="{FD149190-0C7B-4CC1-B1D2-3F11E3993638}" type="slidenum">
              <a:rPr lang="en-US" smtClean="0"/>
              <a:pPr/>
              <a:t>‹#›</a:t>
            </a:fld>
            <a:endParaRPr lang="en-US"/>
          </a:p>
        </p:txBody>
      </p:sp>
      <p:cxnSp>
        <p:nvCxnSpPr>
          <p:cNvPr id="9" name="Straight Connector 8"/>
          <p:cNvCxnSpPr/>
          <p:nvPr userDrawn="1"/>
        </p:nvCxnSpPr>
        <p:spPr>
          <a:xfrm>
            <a:off x="228600" y="990600"/>
            <a:ext cx="8763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81000" y="6477000"/>
            <a:ext cx="838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7650" name="Picture 2" descr="CAPD Logo"/>
          <p:cNvPicPr>
            <a:picLocks noChangeAspect="1" noChangeArrowheads="1"/>
          </p:cNvPicPr>
          <p:nvPr userDrawn="1"/>
        </p:nvPicPr>
        <p:blipFill>
          <a:blip r:embed="rId2" cstate="print"/>
          <a:srcRect/>
          <a:stretch>
            <a:fillRect/>
          </a:stretch>
        </p:blipFill>
        <p:spPr bwMode="auto">
          <a:xfrm>
            <a:off x="7848600" y="76200"/>
            <a:ext cx="1143000" cy="85725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E489B7-B8CA-4EFA-BCAD-C4E2FE8FFA2C}" type="datetime1">
              <a:rPr lang="en-US" smtClean="0"/>
              <a:pPr/>
              <a:t>4/23/2014</a:t>
            </a:fld>
            <a:endParaRPr lang="en-US"/>
          </a:p>
        </p:txBody>
      </p:sp>
      <p:sp>
        <p:nvSpPr>
          <p:cNvPr id="5" name="Footer Placeholder 4"/>
          <p:cNvSpPr>
            <a:spLocks noGrp="1"/>
          </p:cNvSpPr>
          <p:nvPr>
            <p:ph type="ftr" sz="quarter" idx="11"/>
          </p:nvPr>
        </p:nvSpPr>
        <p:spPr/>
        <p:txBody>
          <a:bodyPr/>
          <a:lstStyle/>
          <a:p>
            <a:r>
              <a:rPr lang="en-US" smtClean="0"/>
              <a:t>CAPD, Carnegie Mellon University</a:t>
            </a:r>
            <a:endParaRPr lang="en-US"/>
          </a:p>
        </p:txBody>
      </p:sp>
      <p:sp>
        <p:nvSpPr>
          <p:cNvPr id="6" name="Slide Number Placeholder 5"/>
          <p:cNvSpPr>
            <a:spLocks noGrp="1"/>
          </p:cNvSpPr>
          <p:nvPr>
            <p:ph type="sldNum" sz="quarter" idx="12"/>
          </p:nvPr>
        </p:nvSpPr>
        <p:spPr/>
        <p:txBody>
          <a:bodyPr/>
          <a:lstStyle/>
          <a:p>
            <a:fld id="{FD149190-0C7B-4CC1-B1D2-3F11E399363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42A29E-6CD0-47AB-BC47-8E80E748C55C}" type="datetime1">
              <a:rPr lang="en-US" smtClean="0"/>
              <a:pPr/>
              <a:t>4/23/2014</a:t>
            </a:fld>
            <a:endParaRPr lang="en-US"/>
          </a:p>
        </p:txBody>
      </p:sp>
      <p:sp>
        <p:nvSpPr>
          <p:cNvPr id="6" name="Footer Placeholder 5"/>
          <p:cNvSpPr>
            <a:spLocks noGrp="1"/>
          </p:cNvSpPr>
          <p:nvPr>
            <p:ph type="ftr" sz="quarter" idx="11"/>
          </p:nvPr>
        </p:nvSpPr>
        <p:spPr/>
        <p:txBody>
          <a:bodyPr/>
          <a:lstStyle/>
          <a:p>
            <a:r>
              <a:rPr lang="en-US" smtClean="0"/>
              <a:t>CAPD, Carnegie Mellon University</a:t>
            </a:r>
            <a:endParaRPr lang="en-US"/>
          </a:p>
        </p:txBody>
      </p:sp>
      <p:sp>
        <p:nvSpPr>
          <p:cNvPr id="7" name="Slide Number Placeholder 6"/>
          <p:cNvSpPr>
            <a:spLocks noGrp="1"/>
          </p:cNvSpPr>
          <p:nvPr>
            <p:ph type="sldNum" sz="quarter" idx="12"/>
          </p:nvPr>
        </p:nvSpPr>
        <p:spPr/>
        <p:txBody>
          <a:bodyPr/>
          <a:lstStyle/>
          <a:p>
            <a:fld id="{FD149190-0C7B-4CC1-B1D2-3F11E39936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56B9A2-3596-4D1A-846C-59DBFF7AF9A3}" type="datetime1">
              <a:rPr lang="en-US" smtClean="0"/>
              <a:pPr/>
              <a:t>4/23/2014</a:t>
            </a:fld>
            <a:endParaRPr lang="en-US"/>
          </a:p>
        </p:txBody>
      </p:sp>
      <p:sp>
        <p:nvSpPr>
          <p:cNvPr id="8" name="Footer Placeholder 7"/>
          <p:cNvSpPr>
            <a:spLocks noGrp="1"/>
          </p:cNvSpPr>
          <p:nvPr>
            <p:ph type="ftr" sz="quarter" idx="11"/>
          </p:nvPr>
        </p:nvSpPr>
        <p:spPr/>
        <p:txBody>
          <a:bodyPr/>
          <a:lstStyle/>
          <a:p>
            <a:r>
              <a:rPr lang="en-US" smtClean="0"/>
              <a:t>CAPD, Carnegie Mellon University</a:t>
            </a:r>
            <a:endParaRPr lang="en-US"/>
          </a:p>
        </p:txBody>
      </p:sp>
      <p:sp>
        <p:nvSpPr>
          <p:cNvPr id="9" name="Slide Number Placeholder 8"/>
          <p:cNvSpPr>
            <a:spLocks noGrp="1"/>
          </p:cNvSpPr>
          <p:nvPr>
            <p:ph type="sldNum" sz="quarter" idx="12"/>
          </p:nvPr>
        </p:nvSpPr>
        <p:spPr/>
        <p:txBody>
          <a:bodyPr/>
          <a:lstStyle/>
          <a:p>
            <a:fld id="{FD149190-0C7B-4CC1-B1D2-3F11E39936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B3674D-6384-4977-8867-81D62C20921A}" type="datetime1">
              <a:rPr lang="en-US" smtClean="0"/>
              <a:pPr/>
              <a:t>4/23/2014</a:t>
            </a:fld>
            <a:endParaRPr lang="en-US"/>
          </a:p>
        </p:txBody>
      </p:sp>
      <p:sp>
        <p:nvSpPr>
          <p:cNvPr id="4" name="Footer Placeholder 3"/>
          <p:cNvSpPr>
            <a:spLocks noGrp="1"/>
          </p:cNvSpPr>
          <p:nvPr>
            <p:ph type="ftr" sz="quarter" idx="11"/>
          </p:nvPr>
        </p:nvSpPr>
        <p:spPr/>
        <p:txBody>
          <a:bodyPr/>
          <a:lstStyle/>
          <a:p>
            <a:r>
              <a:rPr lang="en-US" smtClean="0"/>
              <a:t>CAPD, Carnegie Mellon University</a:t>
            </a:r>
            <a:endParaRPr lang="en-US"/>
          </a:p>
        </p:txBody>
      </p:sp>
      <p:sp>
        <p:nvSpPr>
          <p:cNvPr id="5" name="Slide Number Placeholder 4"/>
          <p:cNvSpPr>
            <a:spLocks noGrp="1"/>
          </p:cNvSpPr>
          <p:nvPr>
            <p:ph type="sldNum" sz="quarter" idx="12"/>
          </p:nvPr>
        </p:nvSpPr>
        <p:spPr/>
        <p:txBody>
          <a:bodyPr/>
          <a:lstStyle/>
          <a:p>
            <a:fld id="{FD149190-0C7B-4CC1-B1D2-3F11E39936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1A4E5-0482-4D11-AA3B-4865DCACC25B}" type="datetime1">
              <a:rPr lang="en-US" smtClean="0"/>
              <a:pPr/>
              <a:t>4/23/2014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DB7B3-5D2D-41A4-A55F-DF94433759C1}" type="datetime1">
              <a:rPr lang="en-US" smtClean="0"/>
              <a:pPr/>
              <a:t>4/23/2014</a:t>
            </a:fld>
            <a:endParaRPr lang="en-US"/>
          </a:p>
        </p:txBody>
      </p:sp>
      <p:sp>
        <p:nvSpPr>
          <p:cNvPr id="6" name="Footer Placeholder 5"/>
          <p:cNvSpPr>
            <a:spLocks noGrp="1"/>
          </p:cNvSpPr>
          <p:nvPr>
            <p:ph type="ftr" sz="quarter" idx="11"/>
          </p:nvPr>
        </p:nvSpPr>
        <p:spPr/>
        <p:txBody>
          <a:bodyPr/>
          <a:lstStyle/>
          <a:p>
            <a:r>
              <a:rPr lang="en-US" smtClean="0"/>
              <a:t>CAPD, Carnegie Mellon University</a:t>
            </a:r>
            <a:endParaRPr lang="en-US"/>
          </a:p>
        </p:txBody>
      </p:sp>
      <p:sp>
        <p:nvSpPr>
          <p:cNvPr id="7" name="Slide Number Placeholder 6"/>
          <p:cNvSpPr>
            <a:spLocks noGrp="1"/>
          </p:cNvSpPr>
          <p:nvPr>
            <p:ph type="sldNum" sz="quarter" idx="12"/>
          </p:nvPr>
        </p:nvSpPr>
        <p:spPr/>
        <p:txBody>
          <a:bodyPr/>
          <a:lstStyle/>
          <a:p>
            <a:fld id="{FD149190-0C7B-4CC1-B1D2-3F11E39936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E43F2-FC26-4EB4-93BC-36A43863B569}" type="datetime1">
              <a:rPr lang="en-US" smtClean="0"/>
              <a:pPr/>
              <a:t>4/23/2014</a:t>
            </a:fld>
            <a:endParaRPr lang="en-US"/>
          </a:p>
        </p:txBody>
      </p:sp>
      <p:sp>
        <p:nvSpPr>
          <p:cNvPr id="6" name="Footer Placeholder 5"/>
          <p:cNvSpPr>
            <a:spLocks noGrp="1"/>
          </p:cNvSpPr>
          <p:nvPr>
            <p:ph type="ftr" sz="quarter" idx="11"/>
          </p:nvPr>
        </p:nvSpPr>
        <p:spPr/>
        <p:txBody>
          <a:bodyPr/>
          <a:lstStyle/>
          <a:p>
            <a:r>
              <a:rPr lang="en-US" smtClean="0"/>
              <a:t>CAPD, Carnegie Mellon University</a:t>
            </a:r>
            <a:endParaRPr lang="en-US"/>
          </a:p>
        </p:txBody>
      </p:sp>
      <p:sp>
        <p:nvSpPr>
          <p:cNvPr id="7" name="Slide Number Placeholder 6"/>
          <p:cNvSpPr>
            <a:spLocks noGrp="1"/>
          </p:cNvSpPr>
          <p:nvPr>
            <p:ph type="sldNum" sz="quarter" idx="12"/>
          </p:nvPr>
        </p:nvSpPr>
        <p:spPr/>
        <p:txBody>
          <a:bodyPr/>
          <a:lstStyle/>
          <a:p>
            <a:fld id="{FD149190-0C7B-4CC1-B1D2-3F11E39936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9AEF9-56E1-4F31-BD4E-FC2A655B4BAA}" type="datetime1">
              <a:rPr lang="en-US" smtClean="0"/>
              <a:pPr/>
              <a:t>4/23/2014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CAPD, Carnegie Mellon University</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49190-0C7B-4CC1-B1D2-3F11E39936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9.xml"/><Relationship Id="rId7" Type="http://schemas.openxmlformats.org/officeDocument/2006/relationships/diagramColors" Target="../diagrams/colors3.xml"/><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diagramQuickStyle" Target="../diagrams/quickStyle3.xml"/><Relationship Id="rId11" Type="http://schemas.openxmlformats.org/officeDocument/2006/relationships/oleObject" Target="../embeddings/oleObject10.bin"/><Relationship Id="rId5" Type="http://schemas.openxmlformats.org/officeDocument/2006/relationships/diagramLayout" Target="../diagrams/layout3.xml"/><Relationship Id="rId10" Type="http://schemas.openxmlformats.org/officeDocument/2006/relationships/oleObject" Target="../embeddings/oleObject9.bin"/><Relationship Id="rId4" Type="http://schemas.openxmlformats.org/officeDocument/2006/relationships/diagramData" Target="../diagrams/data3.xml"/><Relationship Id="rId9"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6.png"/><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1.png"/><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7.emf"/><Relationship Id="rId4" Type="http://schemas.openxmlformats.org/officeDocument/2006/relationships/oleObject" Target="../embeddings/oleObject16.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9.png"/><Relationship Id="rId4" Type="http://schemas.openxmlformats.org/officeDocument/2006/relationships/oleObject" Target="../embeddings/oleObject17.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oleObject" Target="../embeddings/oleObject22.bin"/><Relationship Id="rId3" Type="http://schemas.openxmlformats.org/officeDocument/2006/relationships/notesSlide" Target="../notesSlides/notesSlide19.xml"/><Relationship Id="rId7" Type="http://schemas.openxmlformats.org/officeDocument/2006/relationships/image" Target="../media/image13.png"/><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2.png"/><Relationship Id="rId11" Type="http://schemas.openxmlformats.org/officeDocument/2006/relationships/oleObject" Target="../embeddings/oleObject21.bin"/><Relationship Id="rId5" Type="http://schemas.openxmlformats.org/officeDocument/2006/relationships/image" Target="../media/image11.png"/><Relationship Id="rId10" Type="http://schemas.openxmlformats.org/officeDocument/2006/relationships/oleObject" Target="../embeddings/oleObject20.bin"/><Relationship Id="rId4" Type="http://schemas.openxmlformats.org/officeDocument/2006/relationships/image" Target="../media/image10.png"/><Relationship Id="rId9" Type="http://schemas.openxmlformats.org/officeDocument/2006/relationships/oleObject" Target="../embeddings/oleObject19.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oleObject" Target="../embeddings/oleObject5.bin"/><Relationship Id="rId3" Type="http://schemas.openxmlformats.org/officeDocument/2006/relationships/notesSlide" Target="../notesSlides/notesSlide2.xml"/><Relationship Id="rId7" Type="http://schemas.openxmlformats.org/officeDocument/2006/relationships/image" Target="../media/image13.png"/><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11" Type="http://schemas.openxmlformats.org/officeDocument/2006/relationships/oleObject" Target="../embeddings/oleObject4.bin"/><Relationship Id="rId5" Type="http://schemas.openxmlformats.org/officeDocument/2006/relationships/image" Target="../media/image11.png"/><Relationship Id="rId10" Type="http://schemas.openxmlformats.org/officeDocument/2006/relationships/oleObject" Target="../embeddings/oleObject3.bin"/><Relationship Id="rId4" Type="http://schemas.openxmlformats.org/officeDocument/2006/relationships/image" Target="../media/image10.png"/><Relationship Id="rId9"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oleObject" Target="../embeddings/oleObject24.bin"/><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7.bin"/><Relationship Id="rId5" Type="http://schemas.openxmlformats.org/officeDocument/2006/relationships/oleObject" Target="../embeddings/oleObject26.bin"/><Relationship Id="rId4" Type="http://schemas.openxmlformats.org/officeDocument/2006/relationships/oleObject" Target="../embeddings/oleObject25.bin"/><Relationship Id="rId9" Type="http://schemas.openxmlformats.org/officeDocument/2006/relationships/oleObject" Target="../embeddings/oleObject30.bin"/></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31.bin"/></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32.bin"/></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9.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5.bin"/><Relationship Id="rId5" Type="http://schemas.openxmlformats.org/officeDocument/2006/relationships/oleObject" Target="../embeddings/oleObject34.bin"/><Relationship Id="rId4" Type="http://schemas.openxmlformats.org/officeDocument/2006/relationships/oleObject" Target="../embeddings/oleObject33.bin"/></Relationships>
</file>

<file path=ppt/slides/_rels/slide5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4/24/2014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10</a:t>
            </a:fld>
            <a:endParaRPr lang="en-US"/>
          </a:p>
        </p:txBody>
      </p:sp>
      <p:sp>
        <p:nvSpPr>
          <p:cNvPr id="5" name="Rectangle 4"/>
          <p:cNvSpPr/>
          <p:nvPr/>
        </p:nvSpPr>
        <p:spPr>
          <a:xfrm>
            <a:off x="76200" y="-76200"/>
            <a:ext cx="7772400" cy="1200329"/>
          </a:xfrm>
          <a:prstGeom prst="rect">
            <a:avLst/>
          </a:prstGeom>
        </p:spPr>
        <p:txBody>
          <a:bodyPr wrap="square">
            <a:spAutoFit/>
          </a:bodyPr>
          <a:lstStyle/>
          <a:p>
            <a:r>
              <a:rPr lang="en-US" sz="3600" b="1" dirty="0" smtClean="0">
                <a:solidFill>
                  <a:srgbClr val="0000CC"/>
                </a:solidFill>
                <a:effectLst>
                  <a:outerShdw blurRad="38100" dist="38100" dir="2700000" algn="tl">
                    <a:srgbClr val="000000">
                      <a:alpha val="43137"/>
                    </a:srgbClr>
                  </a:outerShdw>
                </a:effectLst>
              </a:rPr>
              <a:t>Unified Framework for DNA Amplification Reactions </a:t>
            </a:r>
            <a:endParaRPr lang="en-US" sz="3600" b="1" dirty="0" smtClean="0">
              <a:solidFill>
                <a:srgbClr val="0000CC"/>
              </a:solidFill>
              <a:effectLst>
                <a:outerShdw blurRad="38100" dist="38100" dir="2700000" algn="tl">
                  <a:srgbClr val="000000">
                    <a:alpha val="43137"/>
                  </a:srgbClr>
                </a:outerShdw>
              </a:effectLst>
            </a:endParaRPr>
          </a:p>
        </p:txBody>
      </p:sp>
      <p:graphicFrame>
        <p:nvGraphicFramePr>
          <p:cNvPr id="6" name="Diagram 5"/>
          <p:cNvGraphicFramePr/>
          <p:nvPr/>
        </p:nvGraphicFramePr>
        <p:xfrm>
          <a:off x="838200" y="1219200"/>
          <a:ext cx="70866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Arrow Connector 7"/>
          <p:cNvCxnSpPr/>
          <p:nvPr/>
        </p:nvCxnSpPr>
        <p:spPr>
          <a:xfrm>
            <a:off x="4114800" y="4038600"/>
            <a:ext cx="533400" cy="0"/>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543800" y="3962400"/>
            <a:ext cx="762000" cy="0"/>
          </a:xfrm>
          <a:prstGeom prst="straightConnector1">
            <a:avLst/>
          </a:prstGeom>
          <a:ln w="28575">
            <a:solidFill>
              <a:srgbClr val="000099"/>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noChangeAspect="1"/>
          </p:cNvGraphicFramePr>
          <p:nvPr/>
        </p:nvGraphicFramePr>
        <p:xfrm>
          <a:off x="1096963" y="2209800"/>
          <a:ext cx="855662" cy="457200"/>
        </p:xfrm>
        <a:graphic>
          <a:graphicData uri="http://schemas.openxmlformats.org/presentationml/2006/ole">
            <p:oleObj spid="_x0000_s45057" name="Equation" r:id="rId8" imgW="469800" imgH="203040" progId="Equation.DSMT4">
              <p:embed/>
            </p:oleObj>
          </a:graphicData>
        </a:graphic>
      </p:graphicFrame>
      <p:cxnSp>
        <p:nvCxnSpPr>
          <p:cNvPr id="24" name="Straight Arrow Connector 23"/>
          <p:cNvCxnSpPr/>
          <p:nvPr/>
        </p:nvCxnSpPr>
        <p:spPr>
          <a:xfrm>
            <a:off x="1524000" y="2590800"/>
            <a:ext cx="0" cy="685800"/>
          </a:xfrm>
          <a:prstGeom prst="straightConnector1">
            <a:avLst/>
          </a:prstGeom>
          <a:ln w="28575">
            <a:solidFill>
              <a:srgbClr val="000099"/>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5058" name="Object 2"/>
          <p:cNvGraphicFramePr>
            <a:graphicFrameLocks noChangeAspect="1"/>
          </p:cNvGraphicFramePr>
          <p:nvPr/>
        </p:nvGraphicFramePr>
        <p:xfrm>
          <a:off x="7893050" y="3281363"/>
          <a:ext cx="1266825" cy="600075"/>
        </p:xfrm>
        <a:graphic>
          <a:graphicData uri="http://schemas.openxmlformats.org/presentationml/2006/ole">
            <p:oleObj spid="_x0000_s45058" name="Equation" r:id="rId9" imgW="533160" imgH="266400" progId="Equation.DSMT4">
              <p:embed/>
            </p:oleObj>
          </a:graphicData>
        </a:graphic>
      </p:graphicFrame>
      <p:sp>
        <p:nvSpPr>
          <p:cNvPr id="25" name="TextBox 24"/>
          <p:cNvSpPr txBox="1"/>
          <p:nvPr/>
        </p:nvSpPr>
        <p:spPr>
          <a:xfrm>
            <a:off x="7239000" y="1828800"/>
            <a:ext cx="1905000" cy="1246495"/>
          </a:xfrm>
          <a:prstGeom prst="rect">
            <a:avLst/>
          </a:prstGeom>
          <a:noFill/>
        </p:spPr>
        <p:txBody>
          <a:bodyPr wrap="square" rtlCol="0">
            <a:spAutoFit/>
          </a:bodyPr>
          <a:lstStyle/>
          <a:p>
            <a:r>
              <a:rPr lang="en-US" sz="2500" b="1" dirty="0" smtClean="0">
                <a:solidFill>
                  <a:srgbClr val="0000CC"/>
                </a:solidFill>
              </a:rPr>
              <a:t>Optimal Reaction Conditions</a:t>
            </a:r>
            <a:endParaRPr lang="en-US" sz="2500" b="1" dirty="0">
              <a:solidFill>
                <a:srgbClr val="0000CC"/>
              </a:solidFill>
            </a:endParaRPr>
          </a:p>
        </p:txBody>
      </p:sp>
      <p:sp>
        <p:nvSpPr>
          <p:cNvPr id="26" name="TextBox 25"/>
          <p:cNvSpPr txBox="1"/>
          <p:nvPr/>
        </p:nvSpPr>
        <p:spPr>
          <a:xfrm>
            <a:off x="533400" y="1371600"/>
            <a:ext cx="1905000" cy="861774"/>
          </a:xfrm>
          <a:prstGeom prst="rect">
            <a:avLst/>
          </a:prstGeom>
          <a:noFill/>
        </p:spPr>
        <p:txBody>
          <a:bodyPr wrap="square" rtlCol="0">
            <a:spAutoFit/>
          </a:bodyPr>
          <a:lstStyle/>
          <a:p>
            <a:r>
              <a:rPr lang="en-US" sz="2500" b="1" dirty="0" smtClean="0">
                <a:solidFill>
                  <a:srgbClr val="0000CC"/>
                </a:solidFill>
              </a:rPr>
              <a:t>Target DNA sequence</a:t>
            </a:r>
            <a:endParaRPr lang="en-US" sz="2500" b="1" dirty="0">
              <a:solidFill>
                <a:srgbClr val="0000CC"/>
              </a:solidFill>
            </a:endParaRPr>
          </a:p>
        </p:txBody>
      </p:sp>
      <p:sp>
        <p:nvSpPr>
          <p:cNvPr id="27" name="Rectangle 26"/>
          <p:cNvSpPr/>
          <p:nvPr/>
        </p:nvSpPr>
        <p:spPr>
          <a:xfrm>
            <a:off x="152400" y="5105400"/>
            <a:ext cx="8991600" cy="1246495"/>
          </a:xfrm>
          <a:prstGeom prst="rect">
            <a:avLst/>
          </a:prstGeom>
        </p:spPr>
        <p:txBody>
          <a:bodyPr wrap="square">
            <a:spAutoFit/>
          </a:bodyPr>
          <a:lstStyle/>
          <a:p>
            <a:r>
              <a:rPr lang="en-US" sz="2500" dirty="0" smtClean="0"/>
              <a:t>This </a:t>
            </a:r>
            <a:r>
              <a:rPr lang="en-US" sz="2500" dirty="0" smtClean="0"/>
              <a:t>necessitates the development of new paradigms </a:t>
            </a:r>
            <a:r>
              <a:rPr lang="en-US" sz="2500" dirty="0" smtClean="0"/>
              <a:t>for modeling </a:t>
            </a:r>
            <a:r>
              <a:rPr lang="en-US" sz="2500" dirty="0" smtClean="0"/>
              <a:t>and control wherein </a:t>
            </a:r>
            <a:r>
              <a:rPr lang="en-US" sz="2500" b="1" dirty="0" smtClean="0">
                <a:solidFill>
                  <a:srgbClr val="0000CC"/>
                </a:solidFill>
              </a:rPr>
              <a:t>first </a:t>
            </a:r>
            <a:r>
              <a:rPr lang="en-US" sz="2500" b="1" dirty="0" smtClean="0">
                <a:solidFill>
                  <a:srgbClr val="0000CC"/>
                </a:solidFill>
              </a:rPr>
              <a:t>principle Sequence-Dependent  </a:t>
            </a:r>
            <a:r>
              <a:rPr lang="en-US" sz="2500" b="1" dirty="0" smtClean="0">
                <a:solidFill>
                  <a:srgbClr val="0000CC"/>
                </a:solidFill>
              </a:rPr>
              <a:t>Modeling of Biochemical </a:t>
            </a:r>
            <a:r>
              <a:rPr lang="en-US" sz="2500" b="1" dirty="0" smtClean="0">
                <a:solidFill>
                  <a:srgbClr val="0000CC"/>
                </a:solidFill>
              </a:rPr>
              <a:t>Reaction Network</a:t>
            </a:r>
            <a:r>
              <a:rPr lang="en-US" sz="2500" dirty="0" smtClean="0"/>
              <a:t> </a:t>
            </a:r>
            <a:r>
              <a:rPr lang="en-US" sz="2500" dirty="0" smtClean="0"/>
              <a:t>is essential.</a:t>
            </a:r>
            <a:endParaRPr lang="en-US"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0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4/24/2014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11</a:t>
            </a:fld>
            <a:endParaRPr lang="en-US"/>
          </a:p>
        </p:txBody>
      </p:sp>
      <p:sp>
        <p:nvSpPr>
          <p:cNvPr id="5" name="Rectangle 4"/>
          <p:cNvSpPr/>
          <p:nvPr/>
        </p:nvSpPr>
        <p:spPr>
          <a:xfrm>
            <a:off x="152400" y="-76200"/>
            <a:ext cx="7086600" cy="1169551"/>
          </a:xfrm>
          <a:prstGeom prst="rect">
            <a:avLst/>
          </a:prstGeom>
        </p:spPr>
        <p:txBody>
          <a:bodyPr wrap="square">
            <a:spAutoFit/>
          </a:bodyPr>
          <a:lstStyle/>
          <a:p>
            <a:pPr>
              <a:defRPr/>
            </a:pPr>
            <a:r>
              <a:rPr lang="en-US" sz="3500" b="1" dirty="0" smtClean="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rPr>
              <a:t>DNA Amplification Models </a:t>
            </a:r>
            <a:r>
              <a:rPr lang="en-US" sz="3500" b="1" dirty="0" smtClean="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rPr>
              <a:t>– Literature Review</a:t>
            </a:r>
            <a:endParaRPr lang="en-US" sz="3500" b="1" dirty="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endParaRPr>
          </a:p>
        </p:txBody>
      </p:sp>
      <p:sp>
        <p:nvSpPr>
          <p:cNvPr id="1024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28"/>
          <p:cNvSpPr/>
          <p:nvPr/>
        </p:nvSpPr>
        <p:spPr>
          <a:xfrm>
            <a:off x="3429000" y="1371600"/>
            <a:ext cx="3200400" cy="1371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500" b="1" dirty="0" smtClean="0"/>
              <a:t>Sequence </a:t>
            </a:r>
            <a:r>
              <a:rPr lang="en-US" sz="2500" b="1" dirty="0" smtClean="0"/>
              <a:t>Independent </a:t>
            </a:r>
            <a:r>
              <a:rPr lang="en-US" sz="2500" b="1" dirty="0" smtClean="0"/>
              <a:t>Annealing  Modeling</a:t>
            </a:r>
            <a:endParaRPr lang="en-US" sz="2500" b="1" dirty="0"/>
          </a:p>
        </p:txBody>
      </p:sp>
      <p:sp>
        <p:nvSpPr>
          <p:cNvPr id="30" name="Rectangle 29"/>
          <p:cNvSpPr/>
          <p:nvPr/>
        </p:nvSpPr>
        <p:spPr>
          <a:xfrm>
            <a:off x="6858000" y="1447800"/>
            <a:ext cx="2438400" cy="1200329"/>
          </a:xfrm>
          <a:prstGeom prst="rect">
            <a:avLst/>
          </a:prstGeom>
        </p:spPr>
        <p:txBody>
          <a:bodyPr wrap="square">
            <a:spAutoFit/>
          </a:bodyPr>
          <a:lstStyle/>
          <a:p>
            <a:r>
              <a:rPr lang="en-US" dirty="0" smtClean="0"/>
              <a:t>Craig et al (1971) , </a:t>
            </a:r>
            <a:r>
              <a:rPr lang="en-US" i="1" dirty="0" smtClean="0"/>
              <a:t>J. Mol. Bio </a:t>
            </a:r>
          </a:p>
          <a:p>
            <a:r>
              <a:rPr lang="en-US" dirty="0" err="1" smtClean="0"/>
              <a:t>Porschke</a:t>
            </a:r>
            <a:r>
              <a:rPr lang="en-US" dirty="0" smtClean="0"/>
              <a:t> and Eigen (1971) – </a:t>
            </a:r>
            <a:r>
              <a:rPr lang="en-US" i="1" dirty="0" smtClean="0"/>
              <a:t>J. Mol. Bio</a:t>
            </a:r>
            <a:r>
              <a:rPr lang="en-US" dirty="0" smtClean="0"/>
              <a:t>  </a:t>
            </a:r>
            <a:endParaRPr lang="en-US" dirty="0"/>
          </a:p>
        </p:txBody>
      </p:sp>
      <p:sp>
        <p:nvSpPr>
          <p:cNvPr id="31" name="Rectangle 30"/>
          <p:cNvSpPr/>
          <p:nvPr/>
        </p:nvSpPr>
        <p:spPr>
          <a:xfrm>
            <a:off x="3429000" y="3200400"/>
            <a:ext cx="3200400" cy="1371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500" b="1" dirty="0" smtClean="0"/>
              <a:t>Equilibrium Thermodynamics of Enzyme Binding</a:t>
            </a:r>
            <a:endParaRPr lang="en-US" sz="2500" b="1" dirty="0"/>
          </a:p>
        </p:txBody>
      </p:sp>
      <p:sp>
        <p:nvSpPr>
          <p:cNvPr id="32" name="Rectangle 31"/>
          <p:cNvSpPr/>
          <p:nvPr/>
        </p:nvSpPr>
        <p:spPr>
          <a:xfrm>
            <a:off x="6783636" y="3657600"/>
            <a:ext cx="2494273" cy="646331"/>
          </a:xfrm>
          <a:prstGeom prst="rect">
            <a:avLst/>
          </a:prstGeom>
        </p:spPr>
        <p:txBody>
          <a:bodyPr wrap="none">
            <a:spAutoFit/>
          </a:bodyPr>
          <a:lstStyle/>
          <a:p>
            <a:r>
              <a:rPr lang="en-US" dirty="0" err="1" smtClean="0"/>
              <a:t>Datta</a:t>
            </a:r>
            <a:r>
              <a:rPr lang="en-US" dirty="0" smtClean="0"/>
              <a:t> and </a:t>
            </a:r>
            <a:r>
              <a:rPr lang="en-US" dirty="0" err="1" smtClean="0"/>
              <a:t>LiCata</a:t>
            </a:r>
            <a:r>
              <a:rPr lang="en-US" dirty="0" smtClean="0"/>
              <a:t> (2003), </a:t>
            </a:r>
          </a:p>
          <a:p>
            <a:r>
              <a:rPr lang="en-US" i="1" dirty="0" smtClean="0"/>
              <a:t>Nucleic Acids Research </a:t>
            </a:r>
            <a:endParaRPr lang="en-US" i="1" dirty="0"/>
          </a:p>
        </p:txBody>
      </p:sp>
      <p:sp>
        <p:nvSpPr>
          <p:cNvPr id="33" name="Rectangle 32"/>
          <p:cNvSpPr/>
          <p:nvPr/>
        </p:nvSpPr>
        <p:spPr>
          <a:xfrm>
            <a:off x="3429000" y="4953000"/>
            <a:ext cx="3200400" cy="1371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500" b="1" dirty="0" smtClean="0"/>
              <a:t>Temperature independent Kinetics of Extension Reaction for Non – </a:t>
            </a:r>
            <a:r>
              <a:rPr lang="en-US" sz="2500" b="1" dirty="0" err="1" smtClean="0"/>
              <a:t>Taq</a:t>
            </a:r>
            <a:r>
              <a:rPr lang="en-US" sz="2500" b="1" dirty="0" smtClean="0"/>
              <a:t> Enzymes</a:t>
            </a:r>
            <a:endParaRPr lang="en-US" sz="2500" b="1" dirty="0"/>
          </a:p>
        </p:txBody>
      </p:sp>
      <p:sp>
        <p:nvSpPr>
          <p:cNvPr id="34" name="Rectangle 33"/>
          <p:cNvSpPr/>
          <p:nvPr/>
        </p:nvSpPr>
        <p:spPr>
          <a:xfrm>
            <a:off x="6705600" y="4953000"/>
            <a:ext cx="2667000" cy="1754326"/>
          </a:xfrm>
          <a:prstGeom prst="rect">
            <a:avLst/>
          </a:prstGeom>
        </p:spPr>
        <p:txBody>
          <a:bodyPr wrap="square">
            <a:spAutoFit/>
          </a:bodyPr>
          <a:lstStyle/>
          <a:p>
            <a:r>
              <a:rPr lang="en-US" dirty="0" err="1" smtClean="0"/>
              <a:t>Kuchta</a:t>
            </a:r>
            <a:r>
              <a:rPr lang="en-US" dirty="0" smtClean="0"/>
              <a:t> at al (1987), </a:t>
            </a:r>
            <a:r>
              <a:rPr lang="en-US" i="1" dirty="0" smtClean="0"/>
              <a:t>Biochemistry</a:t>
            </a:r>
          </a:p>
          <a:p>
            <a:r>
              <a:rPr lang="en-US" dirty="0" smtClean="0"/>
              <a:t>Hung, M., N. </a:t>
            </a:r>
            <a:r>
              <a:rPr lang="en-US" dirty="0" err="1" smtClean="0"/>
              <a:t>Arnheim</a:t>
            </a:r>
            <a:r>
              <a:rPr lang="en-US" dirty="0" smtClean="0"/>
              <a:t>, and M. Goodman. (1992),</a:t>
            </a:r>
            <a:r>
              <a:rPr lang="en-US" i="1" dirty="0" smtClean="0"/>
              <a:t> Nucleic Acids Research </a:t>
            </a:r>
          </a:p>
          <a:p>
            <a:endParaRPr lang="en-US" dirty="0"/>
          </a:p>
        </p:txBody>
      </p:sp>
      <p:sp>
        <p:nvSpPr>
          <p:cNvPr id="35" name="Left Brace 34"/>
          <p:cNvSpPr/>
          <p:nvPr/>
        </p:nvSpPr>
        <p:spPr>
          <a:xfrm>
            <a:off x="2590800" y="1447800"/>
            <a:ext cx="762000" cy="4876800"/>
          </a:xfrm>
          <a:prstGeom prst="leftBrace">
            <a:avLst/>
          </a:prstGeom>
          <a:ln w="38100">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endParaRPr>
          </a:p>
        </p:txBody>
      </p:sp>
      <p:sp>
        <p:nvSpPr>
          <p:cNvPr id="36" name="Rectangle 35"/>
          <p:cNvSpPr/>
          <p:nvPr/>
        </p:nvSpPr>
        <p:spPr>
          <a:xfrm>
            <a:off x="228600" y="2895600"/>
            <a:ext cx="2438400" cy="1676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500" b="1" dirty="0" smtClean="0"/>
              <a:t>Sequence and Temperature </a:t>
            </a:r>
            <a:r>
              <a:rPr lang="en-US" sz="2500" b="1" dirty="0" smtClean="0">
                <a:solidFill>
                  <a:srgbClr val="FF0000"/>
                </a:solidFill>
              </a:rPr>
              <a:t>I</a:t>
            </a:r>
            <a:r>
              <a:rPr lang="en-US" sz="2500" b="1" dirty="0" smtClean="0">
                <a:solidFill>
                  <a:srgbClr val="FF0000"/>
                </a:solidFill>
              </a:rPr>
              <a:t>ndependent</a:t>
            </a:r>
            <a:r>
              <a:rPr lang="en-US" sz="2500" b="1" dirty="0" smtClean="0"/>
              <a:t> </a:t>
            </a:r>
            <a:r>
              <a:rPr lang="en-US" sz="2500" b="1" dirty="0" smtClean="0"/>
              <a:t>PCR Model</a:t>
            </a:r>
            <a:endParaRPr lang="en-US" sz="2500" b="1" dirty="0"/>
          </a:p>
        </p:txBody>
      </p:sp>
      <p:sp>
        <p:nvSpPr>
          <p:cNvPr id="37" name="Rectangle 36"/>
          <p:cNvSpPr/>
          <p:nvPr/>
        </p:nvSpPr>
        <p:spPr>
          <a:xfrm>
            <a:off x="0" y="4724400"/>
            <a:ext cx="2971800" cy="1754326"/>
          </a:xfrm>
          <a:prstGeom prst="rect">
            <a:avLst/>
          </a:prstGeom>
        </p:spPr>
        <p:txBody>
          <a:bodyPr wrap="square">
            <a:spAutoFit/>
          </a:bodyPr>
          <a:lstStyle/>
          <a:p>
            <a:r>
              <a:rPr lang="en-US" dirty="0" err="1" smtClean="0"/>
              <a:t>Mehra</a:t>
            </a:r>
            <a:r>
              <a:rPr lang="en-US" dirty="0" smtClean="0"/>
              <a:t> and </a:t>
            </a:r>
            <a:r>
              <a:rPr lang="en-US" dirty="0" err="1" smtClean="0"/>
              <a:t>Hu</a:t>
            </a:r>
            <a:r>
              <a:rPr lang="en-US" dirty="0" smtClean="0"/>
              <a:t> (2005), </a:t>
            </a:r>
            <a:r>
              <a:rPr lang="en-US" i="1" dirty="0" smtClean="0"/>
              <a:t>Biotechnology Bioengineering</a:t>
            </a:r>
          </a:p>
          <a:p>
            <a:r>
              <a:rPr lang="en-US" dirty="0" smtClean="0"/>
              <a:t> </a:t>
            </a:r>
            <a:r>
              <a:rPr lang="en-US" dirty="0" err="1" smtClean="0"/>
              <a:t>Stolovitzky</a:t>
            </a:r>
            <a:r>
              <a:rPr lang="en-US" dirty="0" smtClean="0"/>
              <a:t> and </a:t>
            </a:r>
            <a:r>
              <a:rPr lang="en-US" dirty="0" err="1" smtClean="0"/>
              <a:t>Cecchi</a:t>
            </a:r>
            <a:r>
              <a:rPr lang="en-US" dirty="0" smtClean="0"/>
              <a:t> (1996), </a:t>
            </a:r>
            <a:r>
              <a:rPr lang="en-US" i="1" dirty="0" smtClean="0"/>
              <a:t>PNAS</a:t>
            </a:r>
          </a:p>
          <a:p>
            <a:r>
              <a:rPr lang="en-US" dirty="0" smtClean="0"/>
              <a:t> </a:t>
            </a:r>
            <a:r>
              <a:rPr lang="en-US" dirty="0" err="1" smtClean="0"/>
              <a:t>Gevertz</a:t>
            </a:r>
            <a:r>
              <a:rPr lang="en-US" dirty="0" smtClean="0"/>
              <a:t> et al (2005) - </a:t>
            </a:r>
            <a:r>
              <a:rPr lang="en-US" i="1" dirty="0" smtClean="0"/>
              <a:t>Biotechnology Bioengineering</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animBg="1"/>
      <p:bldP spid="32" grpId="0"/>
      <p:bldP spid="33" grpId="0" animBg="1"/>
      <p:bldP spid="34" grpId="0"/>
      <p:bldP spid="35" grpId="0" animBg="1"/>
      <p:bldP spid="36" grpId="0" animBg="1"/>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4/24/2014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12</a:t>
            </a:fld>
            <a:endParaRPr lang="en-US"/>
          </a:p>
        </p:txBody>
      </p:sp>
      <p:sp>
        <p:nvSpPr>
          <p:cNvPr id="1024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 name="Rectangle 37"/>
          <p:cNvSpPr/>
          <p:nvPr/>
        </p:nvSpPr>
        <p:spPr>
          <a:xfrm>
            <a:off x="1981200" y="5410200"/>
            <a:ext cx="5562600" cy="914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500" b="1" dirty="0" smtClean="0">
                <a:solidFill>
                  <a:srgbClr val="FF0000"/>
                </a:solidFill>
              </a:rPr>
              <a:t>There is no </a:t>
            </a:r>
            <a:r>
              <a:rPr lang="en-US" sz="2500" b="1" dirty="0" smtClean="0">
                <a:solidFill>
                  <a:srgbClr val="FF0000"/>
                </a:solidFill>
              </a:rPr>
              <a:t>optimal control </a:t>
            </a:r>
            <a:r>
              <a:rPr lang="en-US" sz="2500" b="1" dirty="0" smtClean="0">
                <a:solidFill>
                  <a:srgbClr val="FF0000"/>
                </a:solidFill>
              </a:rPr>
              <a:t>f</a:t>
            </a:r>
            <a:r>
              <a:rPr lang="en-US" sz="2500" b="1" dirty="0" smtClean="0">
                <a:solidFill>
                  <a:srgbClr val="FF0000"/>
                </a:solidFill>
              </a:rPr>
              <a:t>ramework </a:t>
            </a:r>
            <a:r>
              <a:rPr lang="en-US" sz="2500" b="1" dirty="0" smtClean="0">
                <a:solidFill>
                  <a:srgbClr val="FF0000"/>
                </a:solidFill>
              </a:rPr>
              <a:t>on this </a:t>
            </a:r>
            <a:r>
              <a:rPr lang="en-US" sz="2500" b="1" dirty="0" smtClean="0">
                <a:solidFill>
                  <a:srgbClr val="FF0000"/>
                </a:solidFill>
              </a:rPr>
              <a:t>problem</a:t>
            </a:r>
            <a:endParaRPr lang="en-US" sz="2500" b="1" dirty="0">
              <a:solidFill>
                <a:srgbClr val="FF0000"/>
              </a:solidFill>
            </a:endParaRPr>
          </a:p>
        </p:txBody>
      </p:sp>
      <p:graphicFrame>
        <p:nvGraphicFramePr>
          <p:cNvPr id="17" name="Diagram 16"/>
          <p:cNvGraphicFramePr/>
          <p:nvPr/>
        </p:nvGraphicFramePr>
        <p:xfrm>
          <a:off x="1524000" y="1066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76200" y="-76200"/>
            <a:ext cx="7086600" cy="1169551"/>
          </a:xfrm>
          <a:prstGeom prst="rect">
            <a:avLst/>
          </a:prstGeom>
        </p:spPr>
        <p:txBody>
          <a:bodyPr wrap="square">
            <a:spAutoFit/>
          </a:bodyPr>
          <a:lstStyle/>
          <a:p>
            <a:pPr>
              <a:defRPr/>
            </a:pPr>
            <a:r>
              <a:rPr lang="en-US" sz="3500" b="1" dirty="0" smtClean="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rPr>
              <a:t>DNA Amplification Models </a:t>
            </a:r>
            <a:r>
              <a:rPr lang="en-US" sz="3500" b="1" dirty="0" smtClean="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rPr>
              <a:t>– Literature Review</a:t>
            </a:r>
            <a:endParaRPr lang="en-US" sz="3500" b="1" dirty="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Graphic spid="1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4/24/2014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13</a:t>
            </a:fld>
            <a:endParaRPr lang="en-US"/>
          </a:p>
        </p:txBody>
      </p:sp>
      <p:sp>
        <p:nvSpPr>
          <p:cNvPr id="5" name="Rectangle 4"/>
          <p:cNvSpPr/>
          <p:nvPr/>
        </p:nvSpPr>
        <p:spPr>
          <a:xfrm>
            <a:off x="228600" y="207258"/>
            <a:ext cx="7086600" cy="630942"/>
          </a:xfrm>
          <a:prstGeom prst="rect">
            <a:avLst/>
          </a:prstGeom>
        </p:spPr>
        <p:txBody>
          <a:bodyPr wrap="square">
            <a:spAutoFit/>
          </a:bodyPr>
          <a:lstStyle/>
          <a:p>
            <a:pPr>
              <a:defRPr/>
            </a:pPr>
            <a:r>
              <a:rPr lang="en-US" sz="3500" b="1" dirty="0" smtClean="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rPr>
              <a:t>Objectives &amp; Approach</a:t>
            </a:r>
            <a:endParaRPr lang="en-US" sz="3500" b="1" dirty="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endParaRPr>
          </a:p>
        </p:txBody>
      </p:sp>
      <p:graphicFrame>
        <p:nvGraphicFramePr>
          <p:cNvPr id="12" name="Diagram 11"/>
          <p:cNvGraphicFramePr/>
          <p:nvPr/>
        </p:nvGraphicFramePr>
        <p:xfrm>
          <a:off x="0" y="990600"/>
          <a:ext cx="5029200" cy="3124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 name="Object 12"/>
          <p:cNvGraphicFramePr>
            <a:graphicFrameLocks noChangeAspect="1"/>
          </p:cNvGraphicFramePr>
          <p:nvPr/>
        </p:nvGraphicFramePr>
        <p:xfrm>
          <a:off x="280988" y="3200400"/>
          <a:ext cx="1458912" cy="628650"/>
        </p:xfrm>
        <a:graphic>
          <a:graphicData uri="http://schemas.openxmlformats.org/presentationml/2006/ole">
            <p:oleObj spid="_x0000_s39937" name="Equation" r:id="rId9" imgW="1015920" imgH="393480" progId="Equation.DSMT4">
              <p:embed/>
            </p:oleObj>
          </a:graphicData>
        </a:graphic>
      </p:graphicFrame>
      <p:graphicFrame>
        <p:nvGraphicFramePr>
          <p:cNvPr id="14" name="Object 13"/>
          <p:cNvGraphicFramePr>
            <a:graphicFrameLocks noChangeAspect="1"/>
          </p:cNvGraphicFramePr>
          <p:nvPr/>
        </p:nvGraphicFramePr>
        <p:xfrm>
          <a:off x="1951038" y="3181350"/>
          <a:ext cx="1530350" cy="649288"/>
        </p:xfrm>
        <a:graphic>
          <a:graphicData uri="http://schemas.openxmlformats.org/presentationml/2006/ole">
            <p:oleObj spid="_x0000_s39938" name="Equation" r:id="rId10" imgW="1015920" imgH="419040" progId="Equation.DSMT4">
              <p:embed/>
            </p:oleObj>
          </a:graphicData>
        </a:graphic>
      </p:graphicFrame>
      <p:graphicFrame>
        <p:nvGraphicFramePr>
          <p:cNvPr id="39939" name="Object 3"/>
          <p:cNvGraphicFramePr>
            <a:graphicFrameLocks noChangeAspect="1"/>
          </p:cNvGraphicFramePr>
          <p:nvPr/>
        </p:nvGraphicFramePr>
        <p:xfrm>
          <a:off x="3675063" y="3243263"/>
          <a:ext cx="1336675" cy="642937"/>
        </p:xfrm>
        <a:graphic>
          <a:graphicData uri="http://schemas.openxmlformats.org/presentationml/2006/ole">
            <p:oleObj spid="_x0000_s39939" name="Equation" r:id="rId11" imgW="952200" imgH="393480" progId="Equation.DSMT4">
              <p:embed/>
            </p:oleObj>
          </a:graphicData>
        </a:graphic>
      </p:graphicFrame>
      <p:grpSp>
        <p:nvGrpSpPr>
          <p:cNvPr id="41" name="Group 40"/>
          <p:cNvGrpSpPr/>
          <p:nvPr/>
        </p:nvGrpSpPr>
        <p:grpSpPr>
          <a:xfrm>
            <a:off x="6390725" y="1474199"/>
            <a:ext cx="2296075" cy="584057"/>
            <a:chOff x="1938062" y="499"/>
            <a:chExt cx="2296075" cy="584057"/>
          </a:xfrm>
        </p:grpSpPr>
        <p:sp>
          <p:nvSpPr>
            <p:cNvPr id="66" name="Rounded Rectangle 65"/>
            <p:cNvSpPr/>
            <p:nvPr/>
          </p:nvSpPr>
          <p:spPr>
            <a:xfrm>
              <a:off x="1938062" y="499"/>
              <a:ext cx="2296075" cy="584057"/>
            </a:xfrm>
            <a:prstGeom prst="roundRect">
              <a:avLst>
                <a:gd name="adj" fmla="val 10000"/>
              </a:avLst>
            </a:prstGeom>
          </p:spPr>
          <p:style>
            <a:lnRef idx="2">
              <a:schemeClr val="accent3"/>
            </a:lnRef>
            <a:fillRef idx="1">
              <a:schemeClr val="lt1"/>
            </a:fillRef>
            <a:effectRef idx="0">
              <a:schemeClr val="accent3"/>
            </a:effectRef>
            <a:fontRef idx="minor">
              <a:schemeClr val="dk1"/>
            </a:fontRef>
          </p:style>
        </p:sp>
        <p:sp>
          <p:nvSpPr>
            <p:cNvPr id="67" name="Rounded Rectangle 4"/>
            <p:cNvSpPr/>
            <p:nvPr/>
          </p:nvSpPr>
          <p:spPr>
            <a:xfrm>
              <a:off x="1955168" y="17605"/>
              <a:ext cx="2261863" cy="549845"/>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Optimal Control</a:t>
              </a:r>
              <a:endParaRPr lang="en-US" sz="1500" kern="1200" dirty="0"/>
            </a:p>
          </p:txBody>
        </p:sp>
      </p:grpSp>
      <p:grpSp>
        <p:nvGrpSpPr>
          <p:cNvPr id="42" name="Group 41"/>
          <p:cNvGrpSpPr/>
          <p:nvPr/>
        </p:nvGrpSpPr>
        <p:grpSpPr>
          <a:xfrm>
            <a:off x="7407350" y="2094760"/>
            <a:ext cx="262825" cy="219021"/>
            <a:chOff x="2954687" y="621060"/>
            <a:chExt cx="262825" cy="219021"/>
          </a:xfrm>
        </p:grpSpPr>
        <p:sp>
          <p:nvSpPr>
            <p:cNvPr id="64" name="Right Arrow 63"/>
            <p:cNvSpPr/>
            <p:nvPr/>
          </p:nvSpPr>
          <p:spPr>
            <a:xfrm rot="5400000">
              <a:off x="2976589" y="599158"/>
              <a:ext cx="219021" cy="26282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5" name="Right Arrow 6"/>
            <p:cNvSpPr/>
            <p:nvPr/>
          </p:nvSpPr>
          <p:spPr>
            <a:xfrm>
              <a:off x="3007252" y="621060"/>
              <a:ext cx="157695" cy="1533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p:txBody>
        </p:sp>
      </p:grpSp>
      <p:grpSp>
        <p:nvGrpSpPr>
          <p:cNvPr id="43" name="Group 42"/>
          <p:cNvGrpSpPr/>
          <p:nvPr/>
        </p:nvGrpSpPr>
        <p:grpSpPr>
          <a:xfrm>
            <a:off x="6390725" y="2350285"/>
            <a:ext cx="2296075" cy="584057"/>
            <a:chOff x="1938062" y="876585"/>
            <a:chExt cx="2296075" cy="584057"/>
          </a:xfrm>
        </p:grpSpPr>
        <p:sp>
          <p:nvSpPr>
            <p:cNvPr id="62" name="Rounded Rectangle 61"/>
            <p:cNvSpPr/>
            <p:nvPr/>
          </p:nvSpPr>
          <p:spPr>
            <a:xfrm>
              <a:off x="1938062" y="876585"/>
              <a:ext cx="2296075" cy="584057"/>
            </a:xfrm>
            <a:prstGeom prst="roundRect">
              <a:avLst>
                <a:gd name="adj" fmla="val 10000"/>
              </a:avLst>
            </a:prstGeom>
          </p:spPr>
          <p:style>
            <a:lnRef idx="2">
              <a:schemeClr val="accent3"/>
            </a:lnRef>
            <a:fillRef idx="1">
              <a:schemeClr val="lt1"/>
            </a:fillRef>
            <a:effectRef idx="0">
              <a:schemeClr val="accent3"/>
            </a:effectRef>
            <a:fontRef idx="minor">
              <a:schemeClr val="dk1"/>
            </a:fontRef>
          </p:style>
        </p:sp>
        <p:sp>
          <p:nvSpPr>
            <p:cNvPr id="63" name="Rounded Rectangle 8"/>
            <p:cNvSpPr/>
            <p:nvPr/>
          </p:nvSpPr>
          <p:spPr>
            <a:xfrm>
              <a:off x="1955168" y="893691"/>
              <a:ext cx="2261863" cy="549845"/>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Objective: Maximize the Desired DNA Concentration</a:t>
              </a:r>
              <a:endParaRPr lang="en-US" sz="1500" kern="1200" dirty="0"/>
            </a:p>
          </p:txBody>
        </p:sp>
      </p:grpSp>
      <p:grpSp>
        <p:nvGrpSpPr>
          <p:cNvPr id="44" name="Group 43"/>
          <p:cNvGrpSpPr/>
          <p:nvPr/>
        </p:nvGrpSpPr>
        <p:grpSpPr>
          <a:xfrm>
            <a:off x="7407350" y="2970846"/>
            <a:ext cx="262825" cy="219021"/>
            <a:chOff x="2954687" y="1497146"/>
            <a:chExt cx="262825" cy="219021"/>
          </a:xfrm>
        </p:grpSpPr>
        <p:sp>
          <p:nvSpPr>
            <p:cNvPr id="60" name="Right Arrow 59"/>
            <p:cNvSpPr/>
            <p:nvPr/>
          </p:nvSpPr>
          <p:spPr>
            <a:xfrm rot="5400000">
              <a:off x="2976589" y="1475244"/>
              <a:ext cx="219021" cy="26282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1" name="Right Arrow 10"/>
            <p:cNvSpPr/>
            <p:nvPr/>
          </p:nvSpPr>
          <p:spPr>
            <a:xfrm>
              <a:off x="3007252" y="1497146"/>
              <a:ext cx="157695" cy="1533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p:txBody>
        </p:sp>
      </p:grpSp>
      <p:grpSp>
        <p:nvGrpSpPr>
          <p:cNvPr id="45" name="Group 44"/>
          <p:cNvGrpSpPr/>
          <p:nvPr/>
        </p:nvGrpSpPr>
        <p:grpSpPr>
          <a:xfrm>
            <a:off x="6390725" y="3226371"/>
            <a:ext cx="2296075" cy="584057"/>
            <a:chOff x="1938062" y="1752671"/>
            <a:chExt cx="2296075" cy="584057"/>
          </a:xfrm>
        </p:grpSpPr>
        <p:sp>
          <p:nvSpPr>
            <p:cNvPr id="58" name="Rounded Rectangle 57"/>
            <p:cNvSpPr/>
            <p:nvPr/>
          </p:nvSpPr>
          <p:spPr>
            <a:xfrm>
              <a:off x="1938062" y="1752671"/>
              <a:ext cx="2296075" cy="584057"/>
            </a:xfrm>
            <a:prstGeom prst="roundRect">
              <a:avLst>
                <a:gd name="adj" fmla="val 10000"/>
              </a:avLst>
            </a:prstGeom>
          </p:spPr>
          <p:style>
            <a:lnRef idx="2">
              <a:schemeClr val="accent3"/>
            </a:lnRef>
            <a:fillRef idx="1">
              <a:schemeClr val="lt1"/>
            </a:fillRef>
            <a:effectRef idx="0">
              <a:schemeClr val="accent3"/>
            </a:effectRef>
            <a:fontRef idx="minor">
              <a:schemeClr val="dk1"/>
            </a:fontRef>
          </p:style>
        </p:sp>
        <p:sp>
          <p:nvSpPr>
            <p:cNvPr id="59" name="Rounded Rectangle 12"/>
            <p:cNvSpPr/>
            <p:nvPr/>
          </p:nvSpPr>
          <p:spPr>
            <a:xfrm>
              <a:off x="1955168" y="1769777"/>
              <a:ext cx="2261863" cy="549845"/>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Model</a:t>
              </a:r>
              <a:endParaRPr lang="en-US" sz="1500" kern="1200" dirty="0"/>
            </a:p>
          </p:txBody>
        </p:sp>
      </p:grpSp>
      <p:grpSp>
        <p:nvGrpSpPr>
          <p:cNvPr id="46" name="Group 45"/>
          <p:cNvGrpSpPr/>
          <p:nvPr/>
        </p:nvGrpSpPr>
        <p:grpSpPr>
          <a:xfrm>
            <a:off x="7407350" y="3846932"/>
            <a:ext cx="262825" cy="219021"/>
            <a:chOff x="2954687" y="2373232"/>
            <a:chExt cx="262825" cy="219021"/>
          </a:xfrm>
        </p:grpSpPr>
        <p:sp>
          <p:nvSpPr>
            <p:cNvPr id="56" name="Right Arrow 55"/>
            <p:cNvSpPr/>
            <p:nvPr/>
          </p:nvSpPr>
          <p:spPr>
            <a:xfrm rot="5400000">
              <a:off x="2976589" y="2351330"/>
              <a:ext cx="219021" cy="26282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7" name="Right Arrow 14"/>
            <p:cNvSpPr/>
            <p:nvPr/>
          </p:nvSpPr>
          <p:spPr>
            <a:xfrm>
              <a:off x="3007252" y="2373232"/>
              <a:ext cx="157695" cy="1533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p:txBody>
        </p:sp>
      </p:grpSp>
      <p:grpSp>
        <p:nvGrpSpPr>
          <p:cNvPr id="47" name="Group 46"/>
          <p:cNvGrpSpPr/>
          <p:nvPr/>
        </p:nvGrpSpPr>
        <p:grpSpPr>
          <a:xfrm>
            <a:off x="6390725" y="4102457"/>
            <a:ext cx="2296075" cy="584057"/>
            <a:chOff x="1938062" y="2628757"/>
            <a:chExt cx="2296075" cy="584057"/>
          </a:xfrm>
        </p:grpSpPr>
        <p:sp>
          <p:nvSpPr>
            <p:cNvPr id="54" name="Rounded Rectangle 53"/>
            <p:cNvSpPr/>
            <p:nvPr/>
          </p:nvSpPr>
          <p:spPr>
            <a:xfrm>
              <a:off x="1938062" y="2628757"/>
              <a:ext cx="2296075" cy="584057"/>
            </a:xfrm>
            <a:prstGeom prst="roundRect">
              <a:avLst>
                <a:gd name="adj" fmla="val 10000"/>
              </a:avLst>
            </a:prstGeom>
          </p:spPr>
          <p:style>
            <a:lnRef idx="2">
              <a:schemeClr val="accent3"/>
            </a:lnRef>
            <a:fillRef idx="1">
              <a:schemeClr val="lt1"/>
            </a:fillRef>
            <a:effectRef idx="0">
              <a:schemeClr val="accent3"/>
            </a:effectRef>
            <a:fontRef idx="minor">
              <a:schemeClr val="dk1"/>
            </a:fontRef>
          </p:style>
        </p:sp>
        <p:sp>
          <p:nvSpPr>
            <p:cNvPr id="55" name="Rounded Rectangle 16"/>
            <p:cNvSpPr/>
            <p:nvPr/>
          </p:nvSpPr>
          <p:spPr>
            <a:xfrm>
              <a:off x="1955168" y="2645863"/>
              <a:ext cx="2261863" cy="549845"/>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Optimal Control Solver</a:t>
              </a:r>
              <a:endParaRPr lang="en-US" sz="1500" kern="1200" dirty="0"/>
            </a:p>
          </p:txBody>
        </p:sp>
      </p:grpSp>
      <p:grpSp>
        <p:nvGrpSpPr>
          <p:cNvPr id="48" name="Group 47"/>
          <p:cNvGrpSpPr/>
          <p:nvPr/>
        </p:nvGrpSpPr>
        <p:grpSpPr>
          <a:xfrm>
            <a:off x="7407350" y="4723018"/>
            <a:ext cx="262825" cy="219021"/>
            <a:chOff x="2954687" y="3249318"/>
            <a:chExt cx="262825" cy="219021"/>
          </a:xfrm>
        </p:grpSpPr>
        <p:sp>
          <p:nvSpPr>
            <p:cNvPr id="52" name="Right Arrow 51"/>
            <p:cNvSpPr/>
            <p:nvPr/>
          </p:nvSpPr>
          <p:spPr>
            <a:xfrm rot="5400000">
              <a:off x="2976589" y="3227416"/>
              <a:ext cx="219021" cy="26282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3" name="Right Arrow 18"/>
            <p:cNvSpPr/>
            <p:nvPr/>
          </p:nvSpPr>
          <p:spPr>
            <a:xfrm>
              <a:off x="3007252" y="3249318"/>
              <a:ext cx="157695" cy="1533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p:txBody>
        </p:sp>
      </p:grpSp>
      <p:grpSp>
        <p:nvGrpSpPr>
          <p:cNvPr id="49" name="Group 48"/>
          <p:cNvGrpSpPr/>
          <p:nvPr/>
        </p:nvGrpSpPr>
        <p:grpSpPr>
          <a:xfrm>
            <a:off x="6390725" y="4978543"/>
            <a:ext cx="2296075" cy="584057"/>
            <a:chOff x="1938062" y="3504843"/>
            <a:chExt cx="2296075" cy="584057"/>
          </a:xfrm>
        </p:grpSpPr>
        <p:sp>
          <p:nvSpPr>
            <p:cNvPr id="50" name="Rounded Rectangle 49"/>
            <p:cNvSpPr/>
            <p:nvPr/>
          </p:nvSpPr>
          <p:spPr>
            <a:xfrm>
              <a:off x="1938062" y="3504843"/>
              <a:ext cx="2296075" cy="584057"/>
            </a:xfrm>
            <a:prstGeom prst="roundRect">
              <a:avLst>
                <a:gd name="adj" fmla="val 10000"/>
              </a:avLst>
            </a:prstGeom>
          </p:spPr>
          <p:style>
            <a:lnRef idx="2">
              <a:schemeClr val="accent3"/>
            </a:lnRef>
            <a:fillRef idx="1">
              <a:schemeClr val="lt1"/>
            </a:fillRef>
            <a:effectRef idx="0">
              <a:schemeClr val="accent3"/>
            </a:effectRef>
            <a:fontRef idx="minor">
              <a:schemeClr val="dk1"/>
            </a:fontRef>
          </p:style>
        </p:sp>
        <p:sp>
          <p:nvSpPr>
            <p:cNvPr id="51" name="Rounded Rectangle 20"/>
            <p:cNvSpPr/>
            <p:nvPr/>
          </p:nvSpPr>
          <p:spPr>
            <a:xfrm>
              <a:off x="1955168" y="3521949"/>
              <a:ext cx="2261863" cy="549845"/>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Optimal Reaction Condition</a:t>
              </a:r>
              <a:endParaRPr lang="en-US" sz="1500" kern="1200" dirty="0"/>
            </a:p>
          </p:txBody>
        </p:sp>
      </p:grpSp>
      <p:cxnSp>
        <p:nvCxnSpPr>
          <p:cNvPr id="70" name="Straight Arrow Connector 69"/>
          <p:cNvCxnSpPr/>
          <p:nvPr/>
        </p:nvCxnSpPr>
        <p:spPr>
          <a:xfrm>
            <a:off x="990600" y="3886200"/>
            <a:ext cx="0" cy="5857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343400" y="3886200"/>
            <a:ext cx="0" cy="5857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743200" y="3886200"/>
            <a:ext cx="0" cy="990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990600" y="4495800"/>
            <a:ext cx="339471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2057400" y="4876800"/>
            <a:ext cx="1445895" cy="7029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aphicFrame>
        <p:nvGraphicFramePr>
          <p:cNvPr id="84" name="Object 83"/>
          <p:cNvGraphicFramePr>
            <a:graphicFrameLocks noChangeAspect="1"/>
          </p:cNvGraphicFramePr>
          <p:nvPr/>
        </p:nvGraphicFramePr>
        <p:xfrm>
          <a:off x="2038350" y="4876800"/>
          <a:ext cx="1543050" cy="692150"/>
        </p:xfrm>
        <a:graphic>
          <a:graphicData uri="http://schemas.openxmlformats.org/presentationml/2006/ole">
            <p:oleObj spid="_x0000_s39941" name="Equation" r:id="rId12" imgW="1143000" imgH="393480" progId="Equation.DSMT4">
              <p:embed/>
            </p:oleObj>
          </a:graphicData>
        </a:graphic>
      </p:graphicFrame>
      <p:cxnSp>
        <p:nvCxnSpPr>
          <p:cNvPr id="88" name="Elbow Connector 87"/>
          <p:cNvCxnSpPr>
            <a:endCxn id="59" idx="1"/>
          </p:cNvCxnSpPr>
          <p:nvPr/>
        </p:nvCxnSpPr>
        <p:spPr>
          <a:xfrm flipV="1">
            <a:off x="3505200" y="3518400"/>
            <a:ext cx="2902631" cy="1696674"/>
          </a:xfrm>
          <a:prstGeom prst="bentConnector3">
            <a:avLst>
              <a:gd name="adj1" fmla="val 50000"/>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533400" y="5867400"/>
            <a:ext cx="8382000" cy="477054"/>
          </a:xfrm>
          <a:prstGeom prst="rect">
            <a:avLst/>
          </a:prstGeom>
          <a:noFill/>
        </p:spPr>
        <p:txBody>
          <a:bodyPr wrap="square" rtlCol="0">
            <a:spAutoFit/>
          </a:bodyPr>
          <a:lstStyle/>
          <a:p>
            <a:r>
              <a:rPr lang="en-US" sz="2500" b="1" dirty="0" smtClean="0">
                <a:solidFill>
                  <a:srgbClr val="0000CC"/>
                </a:solidFill>
              </a:rPr>
              <a:t>Sequence and Temperature dependent Kinetic Model</a:t>
            </a:r>
            <a:endParaRPr lang="en-US" sz="2500" b="1"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9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83" grpId="0" animBg="1"/>
      <p:bldP spid="1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4/24/2014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14</a:t>
            </a:fld>
            <a:endParaRPr lang="en-US"/>
          </a:p>
        </p:txBody>
      </p:sp>
      <p:sp>
        <p:nvSpPr>
          <p:cNvPr id="5" name="TextBox 4"/>
          <p:cNvSpPr txBox="1"/>
          <p:nvPr/>
        </p:nvSpPr>
        <p:spPr>
          <a:xfrm>
            <a:off x="152400" y="228600"/>
            <a:ext cx="7696200" cy="630942"/>
          </a:xfrm>
          <a:prstGeom prst="rect">
            <a:avLst/>
          </a:prstGeom>
          <a:noFill/>
        </p:spPr>
        <p:txBody>
          <a:bodyPr wrap="square" rtlCol="0">
            <a:spAutoFit/>
          </a:bodyPr>
          <a:lstStyle/>
          <a:p>
            <a:r>
              <a:rPr lang="en-US" sz="3500" b="1" dirty="0" smtClean="0">
                <a:solidFill>
                  <a:srgbClr val="0000CC"/>
                </a:solidFill>
                <a:effectLst>
                  <a:outerShdw blurRad="38100" dist="38100" dir="2700000" algn="tl">
                    <a:srgbClr val="000000">
                      <a:alpha val="43137"/>
                    </a:srgbClr>
                  </a:outerShdw>
                </a:effectLst>
                <a:latin typeface="+mj-lt"/>
              </a:rPr>
              <a:t>Outline</a:t>
            </a:r>
            <a:endParaRPr lang="en-US" sz="3500" b="1" dirty="0">
              <a:solidFill>
                <a:srgbClr val="0000CC"/>
              </a:solidFill>
              <a:effectLst>
                <a:outerShdw blurRad="38100" dist="38100" dir="2700000" algn="tl">
                  <a:srgbClr val="000000">
                    <a:alpha val="43137"/>
                  </a:srgbClr>
                </a:outerShdw>
              </a:effectLst>
              <a:latin typeface="+mj-lt"/>
            </a:endParaRPr>
          </a:p>
        </p:txBody>
      </p:sp>
      <p:sp>
        <p:nvSpPr>
          <p:cNvPr id="6" name="TextBox 5"/>
          <p:cNvSpPr txBox="1"/>
          <p:nvPr/>
        </p:nvSpPr>
        <p:spPr>
          <a:xfrm>
            <a:off x="304800" y="1447800"/>
            <a:ext cx="8534400" cy="4708981"/>
          </a:xfrm>
          <a:prstGeom prst="rect">
            <a:avLst/>
          </a:prstGeom>
          <a:noFill/>
        </p:spPr>
        <p:txBody>
          <a:bodyPr wrap="square" rtlCol="0">
            <a:spAutoFit/>
          </a:bodyPr>
          <a:lstStyle/>
          <a:p>
            <a:pPr marL="688975" indent="-688975">
              <a:buFont typeface="Wingdings" pitchFamily="2" charset="2"/>
              <a:buChar char="v"/>
            </a:pPr>
            <a:r>
              <a:rPr lang="en-US" sz="2500" dirty="0" smtClean="0"/>
              <a:t>Systems Biology Approach – Unified Framework</a:t>
            </a:r>
            <a:endParaRPr lang="en-US" sz="2500" dirty="0" smtClean="0"/>
          </a:p>
          <a:p>
            <a:pPr marL="688975" indent="-688975">
              <a:buFont typeface="Wingdings" pitchFamily="2" charset="2"/>
              <a:buChar char="v"/>
            </a:pPr>
            <a:endParaRPr lang="en-US" sz="2500" dirty="0" smtClean="0"/>
          </a:p>
          <a:p>
            <a:pPr marL="688975" indent="-688975">
              <a:buFont typeface="Wingdings" pitchFamily="2" charset="2"/>
              <a:buChar char="v"/>
            </a:pPr>
            <a:r>
              <a:rPr lang="en-US" sz="2500" b="1" dirty="0" smtClean="0">
                <a:solidFill>
                  <a:srgbClr val="0000CC"/>
                </a:solidFill>
              </a:rPr>
              <a:t>Sequence Dependent DNA Amplification </a:t>
            </a:r>
            <a:r>
              <a:rPr lang="en-US" sz="2500" b="1" dirty="0" smtClean="0">
                <a:solidFill>
                  <a:srgbClr val="0000CC"/>
                </a:solidFill>
              </a:rPr>
              <a:t>M</a:t>
            </a:r>
            <a:r>
              <a:rPr lang="en-US" sz="2500" b="1" dirty="0" smtClean="0">
                <a:solidFill>
                  <a:srgbClr val="0000CC"/>
                </a:solidFill>
              </a:rPr>
              <a:t>odels.</a:t>
            </a:r>
          </a:p>
          <a:p>
            <a:pPr marL="1146175" lvl="1" indent="-688975">
              <a:buFont typeface="Wingdings" pitchFamily="2" charset="2"/>
              <a:buChar char="v"/>
            </a:pPr>
            <a:r>
              <a:rPr lang="en-US" sz="2500" b="1" dirty="0" smtClean="0">
                <a:solidFill>
                  <a:srgbClr val="0000CC"/>
                </a:solidFill>
              </a:rPr>
              <a:t>Annealing/Melting Reaction Model</a:t>
            </a:r>
          </a:p>
          <a:p>
            <a:pPr marL="1146175" lvl="1" indent="-688975">
              <a:buFont typeface="Wingdings" pitchFamily="2" charset="2"/>
              <a:buChar char="v"/>
            </a:pPr>
            <a:r>
              <a:rPr lang="en-US" sz="2500" b="1" dirty="0" smtClean="0"/>
              <a:t>Enzyme Binding/Extension Reaction Model</a:t>
            </a:r>
            <a:endParaRPr lang="en-US" sz="2500" b="1" dirty="0" smtClean="0"/>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Sequence Dependent DNA Amplification Dynamics </a:t>
            </a:r>
            <a:r>
              <a:rPr lang="en-US" sz="2500" dirty="0" smtClean="0"/>
              <a:t>– Geometric </a:t>
            </a:r>
            <a:r>
              <a:rPr lang="en-US" sz="2500" dirty="0" smtClean="0"/>
              <a:t>Growth.</a:t>
            </a:r>
            <a:endParaRPr lang="en-US" sz="2500" dirty="0" smtClean="0"/>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Optimal Control of </a:t>
            </a:r>
            <a:r>
              <a:rPr lang="en-US" sz="2500" dirty="0" smtClean="0"/>
              <a:t>DNA Amplification.</a:t>
            </a:r>
            <a:endParaRPr lang="en-US" sz="2500" dirty="0" smtClean="0"/>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Conclusions.</a:t>
            </a:r>
            <a:endParaRPr lang="en-US" sz="25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4/24/2014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15</a:t>
            </a:fld>
            <a:endParaRPr lang="en-US"/>
          </a:p>
        </p:txBody>
      </p:sp>
      <p:sp>
        <p:nvSpPr>
          <p:cNvPr id="5" name="TextBox 15"/>
          <p:cNvSpPr txBox="1">
            <a:spLocks noChangeArrowheads="1"/>
          </p:cNvSpPr>
          <p:nvPr/>
        </p:nvSpPr>
        <p:spPr bwMode="auto">
          <a:xfrm>
            <a:off x="76200" y="131058"/>
            <a:ext cx="8001000" cy="630942"/>
          </a:xfrm>
          <a:prstGeom prst="rect">
            <a:avLst/>
          </a:prstGeom>
          <a:noFill/>
          <a:ln w="9525">
            <a:noFill/>
            <a:miter lim="800000"/>
            <a:headEnd/>
            <a:tailEnd/>
          </a:ln>
        </p:spPr>
        <p:txBody>
          <a:bodyPr wrap="square">
            <a:spAutoFit/>
          </a:bodyPr>
          <a:lstStyle/>
          <a:p>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DNA Melting Thermodynamics</a:t>
            </a:r>
            <a:endParaRPr lang="en-US" sz="3500" b="1" dirty="0">
              <a:solidFill>
                <a:srgbClr val="0000CC"/>
              </a:solidFill>
              <a:effectLst>
                <a:outerShdw blurRad="38100" dist="38100" dir="2700000" algn="tl">
                  <a:srgbClr val="000000">
                    <a:alpha val="43137"/>
                  </a:srgbClr>
                </a:outerShdw>
              </a:effectLst>
              <a:latin typeface="+mj-lt"/>
              <a:cs typeface="Calibri" pitchFamily="34" charset="0"/>
            </a:endParaRPr>
          </a:p>
        </p:txBody>
      </p:sp>
      <p:graphicFrame>
        <p:nvGraphicFramePr>
          <p:cNvPr id="6" name="Object 7"/>
          <p:cNvGraphicFramePr>
            <a:graphicFrameLocks noChangeAspect="1"/>
          </p:cNvGraphicFramePr>
          <p:nvPr/>
        </p:nvGraphicFramePr>
        <p:xfrm>
          <a:off x="3505200" y="1676400"/>
          <a:ext cx="4200525" cy="998538"/>
        </p:xfrm>
        <a:graphic>
          <a:graphicData uri="http://schemas.openxmlformats.org/presentationml/2006/ole">
            <p:oleObj spid="_x0000_s141314" name="Equation" r:id="rId4" imgW="1955520" imgH="533160" progId="Equation.DSMT4">
              <p:embed/>
            </p:oleObj>
          </a:graphicData>
        </a:graphic>
      </p:graphicFrame>
      <p:sp>
        <p:nvSpPr>
          <p:cNvPr id="7" name="TextBox 29"/>
          <p:cNvSpPr txBox="1">
            <a:spLocks noChangeArrowheads="1"/>
          </p:cNvSpPr>
          <p:nvPr/>
        </p:nvSpPr>
        <p:spPr bwMode="auto">
          <a:xfrm>
            <a:off x="0" y="2590800"/>
            <a:ext cx="9144000" cy="477054"/>
          </a:xfrm>
          <a:prstGeom prst="rect">
            <a:avLst/>
          </a:prstGeom>
          <a:noFill/>
          <a:ln w="9525">
            <a:noFill/>
            <a:miter lim="800000"/>
            <a:headEnd/>
            <a:tailEnd/>
          </a:ln>
        </p:spPr>
        <p:txBody>
          <a:bodyPr wrap="square">
            <a:spAutoFit/>
          </a:bodyPr>
          <a:lstStyle/>
          <a:p>
            <a:r>
              <a:rPr lang="el-GR" sz="2500" b="1" dirty="0"/>
              <a:t>Δ</a:t>
            </a:r>
            <a:r>
              <a:rPr lang="en-US" sz="2500" b="1" dirty="0"/>
              <a:t>G – </a:t>
            </a:r>
            <a:r>
              <a:rPr lang="en-US" sz="2500" b="1" dirty="0" smtClean="0"/>
              <a:t>From </a:t>
            </a:r>
            <a:r>
              <a:rPr lang="en-US" sz="2500" b="1" dirty="0" smtClean="0">
                <a:solidFill>
                  <a:srgbClr val="0000CC"/>
                </a:solidFill>
              </a:rPr>
              <a:t>Nearest  Neighbor (NN) </a:t>
            </a:r>
            <a:r>
              <a:rPr lang="en-US" sz="2500" b="1" dirty="0" smtClean="0">
                <a:solidFill>
                  <a:srgbClr val="0000CC"/>
                </a:solidFill>
              </a:rPr>
              <a:t>Method </a:t>
            </a:r>
            <a:r>
              <a:rPr lang="en-US" sz="2500" b="1" dirty="0" smtClean="0"/>
              <a:t>(Theoretical)</a:t>
            </a:r>
            <a:endParaRPr lang="en-US" sz="2500" b="1" dirty="0"/>
          </a:p>
        </p:txBody>
      </p:sp>
      <p:graphicFrame>
        <p:nvGraphicFramePr>
          <p:cNvPr id="9" name="Object 15"/>
          <p:cNvGraphicFramePr>
            <a:graphicFrameLocks noChangeAspect="1"/>
          </p:cNvGraphicFramePr>
          <p:nvPr/>
        </p:nvGraphicFramePr>
        <p:xfrm>
          <a:off x="0" y="1828800"/>
          <a:ext cx="1931988" cy="447675"/>
        </p:xfrm>
        <a:graphic>
          <a:graphicData uri="http://schemas.openxmlformats.org/presentationml/2006/ole">
            <p:oleObj spid="_x0000_s141316" name="Equation" r:id="rId5" imgW="1143000" imgH="228600" progId="Equation.3">
              <p:embed/>
            </p:oleObj>
          </a:graphicData>
        </a:graphic>
      </p:graphicFrame>
      <p:sp>
        <p:nvSpPr>
          <p:cNvPr id="12" name="TextBox 11"/>
          <p:cNvSpPr txBox="1"/>
          <p:nvPr/>
        </p:nvSpPr>
        <p:spPr>
          <a:xfrm>
            <a:off x="0" y="1143000"/>
            <a:ext cx="1828800" cy="477054"/>
          </a:xfrm>
          <a:prstGeom prst="rect">
            <a:avLst/>
          </a:prstGeom>
          <a:noFill/>
        </p:spPr>
        <p:txBody>
          <a:bodyPr wrap="square" rtlCol="0">
            <a:spAutoFit/>
          </a:bodyPr>
          <a:lstStyle/>
          <a:p>
            <a:r>
              <a:rPr lang="en-US" sz="2500" b="1" dirty="0" smtClean="0"/>
              <a:t>Reaction</a:t>
            </a:r>
            <a:r>
              <a:rPr lang="en-US" dirty="0" smtClean="0">
                <a:solidFill>
                  <a:srgbClr val="00B050"/>
                </a:solidFill>
              </a:rPr>
              <a:t> </a:t>
            </a:r>
            <a:endParaRPr lang="en-US" dirty="0">
              <a:solidFill>
                <a:srgbClr val="00B050"/>
              </a:solidFill>
            </a:endParaRPr>
          </a:p>
        </p:txBody>
      </p:sp>
      <p:sp>
        <p:nvSpPr>
          <p:cNvPr id="13" name="TextBox 12"/>
          <p:cNvSpPr txBox="1"/>
          <p:nvPr/>
        </p:nvSpPr>
        <p:spPr>
          <a:xfrm>
            <a:off x="3657600" y="1143000"/>
            <a:ext cx="3505200" cy="477054"/>
          </a:xfrm>
          <a:prstGeom prst="rect">
            <a:avLst/>
          </a:prstGeom>
          <a:noFill/>
        </p:spPr>
        <p:txBody>
          <a:bodyPr wrap="square" rtlCol="0">
            <a:spAutoFit/>
          </a:bodyPr>
          <a:lstStyle/>
          <a:p>
            <a:r>
              <a:rPr lang="en-US" sz="2500" b="1" dirty="0" smtClean="0"/>
              <a:t>Equilibrium Information</a:t>
            </a:r>
            <a:r>
              <a:rPr lang="en-US" b="1" dirty="0" smtClean="0"/>
              <a:t> </a:t>
            </a:r>
            <a:endParaRPr lang="en-US" b="1" dirty="0"/>
          </a:p>
        </p:txBody>
      </p:sp>
      <p:sp>
        <p:nvSpPr>
          <p:cNvPr id="17" name="TextBox 16"/>
          <p:cNvSpPr txBox="1"/>
          <p:nvPr/>
        </p:nvSpPr>
        <p:spPr>
          <a:xfrm>
            <a:off x="3886200" y="4267200"/>
            <a:ext cx="4343400" cy="1631216"/>
          </a:xfrm>
          <a:prstGeom prst="rect">
            <a:avLst/>
          </a:prstGeom>
          <a:noFill/>
        </p:spPr>
        <p:txBody>
          <a:bodyPr wrap="square" rtlCol="0">
            <a:spAutoFit/>
          </a:bodyPr>
          <a:lstStyle/>
          <a:p>
            <a:r>
              <a:rPr lang="en-US" sz="2500" dirty="0" smtClean="0"/>
              <a:t>PCR operating condition is currently chosen </a:t>
            </a:r>
            <a:r>
              <a:rPr lang="en-US" sz="2500" dirty="0" smtClean="0">
                <a:solidFill>
                  <a:srgbClr val="FF0000"/>
                </a:solidFill>
              </a:rPr>
              <a:t>only based </a:t>
            </a:r>
            <a:r>
              <a:rPr lang="en-US" sz="2500" dirty="0" smtClean="0"/>
              <a:t>on the above </a:t>
            </a:r>
            <a:r>
              <a:rPr lang="en-US" sz="2500" dirty="0" smtClean="0">
                <a:solidFill>
                  <a:srgbClr val="FF0000"/>
                </a:solidFill>
              </a:rPr>
              <a:t>thermodynamic method</a:t>
            </a:r>
            <a:r>
              <a:rPr lang="en-US" sz="2500" dirty="0" smtClean="0"/>
              <a:t>.</a:t>
            </a:r>
            <a:endParaRPr lang="en-US" sz="2500" dirty="0"/>
          </a:p>
        </p:txBody>
      </p:sp>
      <p:pic>
        <p:nvPicPr>
          <p:cNvPr id="141317" name="Picture 5"/>
          <p:cNvPicPr>
            <a:picLocks noChangeAspect="1" noChangeArrowheads="1"/>
          </p:cNvPicPr>
          <p:nvPr/>
        </p:nvPicPr>
        <p:blipFill>
          <a:blip r:embed="rId6" cstate="print"/>
          <a:srcRect/>
          <a:stretch>
            <a:fillRect/>
          </a:stretch>
        </p:blipFill>
        <p:spPr bwMode="auto">
          <a:xfrm>
            <a:off x="457200" y="4038600"/>
            <a:ext cx="2743200" cy="2202337"/>
          </a:xfrm>
          <a:prstGeom prst="rect">
            <a:avLst/>
          </a:prstGeom>
          <a:noFill/>
          <a:ln w="9525">
            <a:noFill/>
            <a:miter lim="800000"/>
            <a:headEnd/>
            <a:tailEnd/>
          </a:ln>
        </p:spPr>
      </p:pic>
      <p:sp>
        <p:nvSpPr>
          <p:cNvPr id="14" name="Rectangle 13"/>
          <p:cNvSpPr/>
          <p:nvPr/>
        </p:nvSpPr>
        <p:spPr>
          <a:xfrm>
            <a:off x="0" y="3124200"/>
            <a:ext cx="9067800" cy="861774"/>
          </a:xfrm>
          <a:prstGeom prst="rect">
            <a:avLst/>
          </a:prstGeom>
        </p:spPr>
        <p:txBody>
          <a:bodyPr wrap="square">
            <a:spAutoFit/>
          </a:bodyPr>
          <a:lstStyle/>
          <a:p>
            <a:r>
              <a:rPr lang="en-US" sz="2500" dirty="0" smtClean="0"/>
              <a:t>NN Method - State </a:t>
            </a:r>
            <a:r>
              <a:rPr lang="en-US" sz="2500" dirty="0" smtClean="0"/>
              <a:t>of the art of knowledge regarding sequence-dependent modeling of </a:t>
            </a:r>
            <a:r>
              <a:rPr lang="en-US" sz="2500" dirty="0" smtClean="0">
                <a:solidFill>
                  <a:srgbClr val="FF0000"/>
                </a:solidFill>
              </a:rPr>
              <a:t>DNA </a:t>
            </a:r>
            <a:r>
              <a:rPr lang="en-US" sz="2500" dirty="0" smtClean="0">
                <a:solidFill>
                  <a:srgbClr val="FF0000"/>
                </a:solidFill>
              </a:rPr>
              <a:t>melting thermodynamics.</a:t>
            </a:r>
            <a:endParaRPr lang="en-US" sz="25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13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7"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4/24/2014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16</a:t>
            </a:fld>
            <a:endParaRPr lang="en-US"/>
          </a:p>
        </p:txBody>
      </p:sp>
      <p:sp>
        <p:nvSpPr>
          <p:cNvPr id="5" name="TextBox 15"/>
          <p:cNvSpPr txBox="1">
            <a:spLocks noChangeArrowheads="1"/>
          </p:cNvSpPr>
          <p:nvPr/>
        </p:nvSpPr>
        <p:spPr bwMode="auto">
          <a:xfrm>
            <a:off x="152400" y="207258"/>
            <a:ext cx="7391400" cy="630942"/>
          </a:xfrm>
          <a:prstGeom prst="rect">
            <a:avLst/>
          </a:prstGeom>
          <a:noFill/>
          <a:ln w="9525">
            <a:noFill/>
            <a:miter lim="800000"/>
            <a:headEnd/>
            <a:tailEnd/>
          </a:ln>
        </p:spPr>
        <p:txBody>
          <a:bodyPr>
            <a:spAutoFit/>
          </a:bodyPr>
          <a:lstStyle/>
          <a:p>
            <a:r>
              <a:rPr lang="en-US" sz="3500" b="1" dirty="0">
                <a:solidFill>
                  <a:srgbClr val="0000CC"/>
                </a:solidFill>
                <a:effectLst>
                  <a:outerShdw blurRad="38100" dist="38100" dir="2700000" algn="tl">
                    <a:srgbClr val="000000">
                      <a:alpha val="43137"/>
                    </a:srgbClr>
                  </a:outerShdw>
                </a:effectLst>
                <a:latin typeface="+mj-lt"/>
                <a:cs typeface="Calibri" pitchFamily="34" charset="0"/>
              </a:rPr>
              <a:t>Kinetic Model (Annealing/Melting)</a:t>
            </a:r>
          </a:p>
        </p:txBody>
      </p:sp>
      <p:graphicFrame>
        <p:nvGraphicFramePr>
          <p:cNvPr id="8" name="Object 17"/>
          <p:cNvGraphicFramePr>
            <a:graphicFrameLocks noChangeAspect="1"/>
          </p:cNvGraphicFramePr>
          <p:nvPr/>
        </p:nvGraphicFramePr>
        <p:xfrm>
          <a:off x="1981200" y="1828800"/>
          <a:ext cx="3673475" cy="1143000"/>
        </p:xfrm>
        <a:graphic>
          <a:graphicData uri="http://schemas.openxmlformats.org/presentationml/2006/ole">
            <p:oleObj spid="_x0000_s162819" name="Equation" r:id="rId4" imgW="1892160" imgH="596880" progId="Equation.3">
              <p:embed/>
            </p:oleObj>
          </a:graphicData>
        </a:graphic>
      </p:graphicFrame>
      <p:sp>
        <p:nvSpPr>
          <p:cNvPr id="11" name="TextBox 34"/>
          <p:cNvSpPr txBox="1">
            <a:spLocks noChangeArrowheads="1"/>
          </p:cNvSpPr>
          <p:nvPr/>
        </p:nvSpPr>
        <p:spPr bwMode="auto">
          <a:xfrm>
            <a:off x="914400" y="5999946"/>
            <a:ext cx="7391400" cy="477054"/>
          </a:xfrm>
          <a:prstGeom prst="rect">
            <a:avLst/>
          </a:prstGeom>
          <a:noFill/>
          <a:ln w="9525">
            <a:noFill/>
            <a:miter lim="800000"/>
            <a:headEnd/>
            <a:tailEnd/>
          </a:ln>
        </p:spPr>
        <p:txBody>
          <a:bodyPr wrap="square">
            <a:spAutoFit/>
          </a:bodyPr>
          <a:lstStyle/>
          <a:p>
            <a:pPr algn="ctr"/>
            <a:r>
              <a:rPr lang="en-US" sz="2500" b="1" dirty="0">
                <a:solidFill>
                  <a:srgbClr val="0000CC"/>
                </a:solidFill>
                <a:latin typeface="Calibri" pitchFamily="34" charset="0"/>
                <a:cs typeface="Calibri" pitchFamily="34" charset="0"/>
              </a:rPr>
              <a:t>Solve </a:t>
            </a:r>
            <a:r>
              <a:rPr lang="en-US" sz="2500" b="1" dirty="0" smtClean="0">
                <a:solidFill>
                  <a:srgbClr val="0000CC"/>
                </a:solidFill>
                <a:latin typeface="Calibri" pitchFamily="34" charset="0"/>
                <a:cs typeface="Calibri" pitchFamily="34" charset="0"/>
              </a:rPr>
              <a:t>the above </a:t>
            </a:r>
            <a:r>
              <a:rPr lang="en-US" sz="2500" b="1" dirty="0">
                <a:solidFill>
                  <a:srgbClr val="0000CC"/>
                </a:solidFill>
                <a:latin typeface="Calibri" pitchFamily="34" charset="0"/>
                <a:cs typeface="Calibri" pitchFamily="34" charset="0"/>
              </a:rPr>
              <a:t>equations to obtain rate </a:t>
            </a:r>
            <a:r>
              <a:rPr lang="en-US" sz="2500" b="1" dirty="0" smtClean="0">
                <a:solidFill>
                  <a:srgbClr val="0000CC"/>
                </a:solidFill>
                <a:latin typeface="Calibri" pitchFamily="34" charset="0"/>
                <a:cs typeface="Calibri" pitchFamily="34" charset="0"/>
              </a:rPr>
              <a:t>constants</a:t>
            </a:r>
            <a:endParaRPr lang="en-US" sz="2500" b="1" dirty="0">
              <a:solidFill>
                <a:srgbClr val="0000CC"/>
              </a:solidFill>
              <a:latin typeface="Calibri" pitchFamily="34" charset="0"/>
              <a:cs typeface="Calibri" pitchFamily="34" charset="0"/>
            </a:endParaRPr>
          </a:p>
        </p:txBody>
      </p:sp>
      <p:sp>
        <p:nvSpPr>
          <p:cNvPr id="14" name="TextBox 13"/>
          <p:cNvSpPr txBox="1"/>
          <p:nvPr/>
        </p:nvSpPr>
        <p:spPr>
          <a:xfrm>
            <a:off x="152400" y="1066800"/>
            <a:ext cx="5486400" cy="477054"/>
          </a:xfrm>
          <a:prstGeom prst="rect">
            <a:avLst/>
          </a:prstGeom>
          <a:noFill/>
        </p:spPr>
        <p:txBody>
          <a:bodyPr wrap="square" rtlCol="0">
            <a:spAutoFit/>
          </a:bodyPr>
          <a:lstStyle/>
          <a:p>
            <a:r>
              <a:rPr lang="en-US" sz="2500" dirty="0" smtClean="0"/>
              <a:t>Relaxation Time – Measure of Kinetics </a:t>
            </a:r>
            <a:r>
              <a:rPr lang="en-US" dirty="0" smtClean="0"/>
              <a:t> </a:t>
            </a:r>
            <a:endParaRPr lang="en-US" dirty="0"/>
          </a:p>
        </p:txBody>
      </p:sp>
      <p:sp>
        <p:nvSpPr>
          <p:cNvPr id="15" name="TextBox 14"/>
          <p:cNvSpPr txBox="1"/>
          <p:nvPr/>
        </p:nvSpPr>
        <p:spPr>
          <a:xfrm>
            <a:off x="6477000" y="1905000"/>
            <a:ext cx="2362200" cy="1015663"/>
          </a:xfrm>
          <a:prstGeom prst="rect">
            <a:avLst/>
          </a:prstGeom>
          <a:noFill/>
        </p:spPr>
        <p:txBody>
          <a:bodyPr wrap="square" rtlCol="0">
            <a:spAutoFit/>
          </a:bodyPr>
          <a:lstStyle/>
          <a:p>
            <a:r>
              <a:rPr lang="en-US" sz="2000" b="1" dirty="0" smtClean="0"/>
              <a:t>Similar to the</a:t>
            </a:r>
            <a:r>
              <a:rPr lang="en-US" sz="2000" b="1" dirty="0" smtClean="0">
                <a:solidFill>
                  <a:srgbClr val="0000CC"/>
                </a:solidFill>
              </a:rPr>
              <a:t> </a:t>
            </a:r>
            <a:r>
              <a:rPr lang="en-US" sz="2000" b="1" dirty="0" smtClean="0">
                <a:solidFill>
                  <a:srgbClr val="0000CC"/>
                </a:solidFill>
              </a:rPr>
              <a:t>time </a:t>
            </a:r>
            <a:r>
              <a:rPr lang="en-US" sz="2000" b="1" dirty="0" smtClean="0">
                <a:solidFill>
                  <a:srgbClr val="0000CC"/>
                </a:solidFill>
              </a:rPr>
              <a:t>constant </a:t>
            </a:r>
            <a:r>
              <a:rPr lang="en-US" sz="2000" b="1" dirty="0" smtClean="0"/>
              <a:t>in </a:t>
            </a:r>
            <a:r>
              <a:rPr lang="en-US" sz="2000" b="1" dirty="0" smtClean="0"/>
              <a:t>process </a:t>
            </a:r>
            <a:r>
              <a:rPr lang="en-US" sz="2000" b="1" dirty="0" smtClean="0"/>
              <a:t>c</a:t>
            </a:r>
            <a:r>
              <a:rPr lang="en-US" sz="2000" b="1" dirty="0" smtClean="0"/>
              <a:t>ontrol</a:t>
            </a:r>
            <a:endParaRPr lang="en-US" sz="2000" b="1" dirty="0"/>
          </a:p>
        </p:txBody>
      </p:sp>
      <p:sp>
        <p:nvSpPr>
          <p:cNvPr id="16" name="TextBox 33"/>
          <p:cNvSpPr txBox="1">
            <a:spLocks noChangeArrowheads="1"/>
          </p:cNvSpPr>
          <p:nvPr/>
        </p:nvSpPr>
        <p:spPr bwMode="auto">
          <a:xfrm>
            <a:off x="152400" y="3124200"/>
            <a:ext cx="8839200" cy="2785378"/>
          </a:xfrm>
          <a:prstGeom prst="rect">
            <a:avLst/>
          </a:prstGeom>
          <a:noFill/>
          <a:ln w="9525">
            <a:noFill/>
            <a:miter lim="800000"/>
            <a:headEnd/>
            <a:tailEnd/>
          </a:ln>
        </p:spPr>
        <p:txBody>
          <a:bodyPr wrap="square">
            <a:spAutoFit/>
          </a:bodyPr>
          <a:lstStyle/>
          <a:p>
            <a:pPr marL="228600" indent="-228600">
              <a:buFont typeface="Wingdings" pitchFamily="2" charset="2"/>
              <a:buChar char="v"/>
            </a:pPr>
            <a:r>
              <a:rPr lang="en-US" sz="2500" b="1" dirty="0" smtClean="0">
                <a:solidFill>
                  <a:srgbClr val="FF0000"/>
                </a:solidFill>
              </a:rPr>
              <a:t>Experimental</a:t>
            </a:r>
            <a:r>
              <a:rPr lang="en-US" sz="2500" b="1" dirty="0" smtClean="0"/>
              <a:t> </a:t>
            </a:r>
            <a:r>
              <a:rPr lang="en-US" sz="2500" b="1" dirty="0" smtClean="0"/>
              <a:t>estimation </a:t>
            </a:r>
            <a:r>
              <a:rPr lang="en-US" sz="2500" b="1" dirty="0" smtClean="0"/>
              <a:t>of </a:t>
            </a:r>
            <a:r>
              <a:rPr lang="en-US" sz="2500" b="1" dirty="0" smtClean="0"/>
              <a:t>relaxation </a:t>
            </a:r>
            <a:r>
              <a:rPr lang="en-US" sz="2500" b="1" dirty="0" smtClean="0"/>
              <a:t>time </a:t>
            </a:r>
            <a:r>
              <a:rPr lang="en-US" sz="2500" b="1" dirty="0" smtClean="0">
                <a:solidFill>
                  <a:srgbClr val="FF0000"/>
                </a:solidFill>
              </a:rPr>
              <a:t>is </a:t>
            </a:r>
            <a:r>
              <a:rPr lang="en-US" sz="2500" b="1" dirty="0" smtClean="0">
                <a:solidFill>
                  <a:srgbClr val="FF0000"/>
                </a:solidFill>
              </a:rPr>
              <a:t>time consuming and expensive.</a:t>
            </a:r>
          </a:p>
          <a:p>
            <a:pPr marL="228600" indent="-228600">
              <a:buFont typeface="Wingdings" pitchFamily="2" charset="2"/>
              <a:buChar char="v"/>
            </a:pPr>
            <a:endParaRPr lang="en-US" sz="2500" b="1" dirty="0" smtClean="0"/>
          </a:p>
          <a:p>
            <a:pPr marL="228600" indent="-228600">
              <a:buFont typeface="Wingdings" pitchFamily="2" charset="2"/>
              <a:buChar char="v"/>
            </a:pPr>
            <a:r>
              <a:rPr lang="en-US" sz="2500" b="1" dirty="0" smtClean="0">
                <a:solidFill>
                  <a:srgbClr val="0000CC"/>
                </a:solidFill>
              </a:rPr>
              <a:t>Theoretical  </a:t>
            </a:r>
            <a:r>
              <a:rPr lang="en-US" sz="2500" b="1" dirty="0" smtClean="0">
                <a:solidFill>
                  <a:srgbClr val="0000CC"/>
                </a:solidFill>
              </a:rPr>
              <a:t>e</a:t>
            </a:r>
            <a:r>
              <a:rPr lang="en-US" sz="2500" b="1" dirty="0" smtClean="0">
                <a:solidFill>
                  <a:srgbClr val="0000CC"/>
                </a:solidFill>
              </a:rPr>
              <a:t>stimation </a:t>
            </a:r>
            <a:r>
              <a:rPr lang="en-US" sz="2500" b="1" dirty="0" smtClean="0"/>
              <a:t>of </a:t>
            </a:r>
            <a:r>
              <a:rPr lang="en-US" sz="2500" b="1" dirty="0" smtClean="0"/>
              <a:t>relaxation </a:t>
            </a:r>
            <a:r>
              <a:rPr lang="en-US" sz="2500" b="1" dirty="0" smtClean="0"/>
              <a:t>time is preferable. </a:t>
            </a:r>
          </a:p>
          <a:p>
            <a:pPr marL="228600" indent="-228600">
              <a:buFont typeface="Wingdings" pitchFamily="2" charset="2"/>
              <a:buChar char="v"/>
            </a:pPr>
            <a:endParaRPr lang="en-US" sz="2500" b="1" dirty="0" smtClean="0"/>
          </a:p>
          <a:p>
            <a:pPr marL="228600" indent="-228600">
              <a:buFont typeface="Wingdings" pitchFamily="2" charset="2"/>
              <a:buChar char="v"/>
            </a:pPr>
            <a:r>
              <a:rPr lang="en-US" sz="2500" b="1" dirty="0" smtClean="0">
                <a:solidFill>
                  <a:srgbClr val="0000CC"/>
                </a:solidFill>
              </a:rPr>
              <a:t> </a:t>
            </a:r>
            <a:r>
              <a:rPr lang="en-US" sz="2500" b="1" dirty="0" smtClean="0">
                <a:solidFill>
                  <a:srgbClr val="0000CC"/>
                </a:solidFill>
              </a:rPr>
              <a:t>Sequence-dependent </a:t>
            </a:r>
            <a:r>
              <a:rPr lang="en-US" sz="2500" b="1" dirty="0" smtClean="0">
                <a:solidFill>
                  <a:srgbClr val="0000CC"/>
                </a:solidFill>
              </a:rPr>
              <a:t>p</a:t>
            </a:r>
            <a:r>
              <a:rPr lang="en-US" sz="2500" b="1" dirty="0" smtClean="0">
                <a:solidFill>
                  <a:srgbClr val="0000CC"/>
                </a:solidFill>
              </a:rPr>
              <a:t>redictive </a:t>
            </a:r>
            <a:r>
              <a:rPr lang="en-US" sz="2500" b="1" dirty="0" smtClean="0">
                <a:solidFill>
                  <a:srgbClr val="0000CC"/>
                </a:solidFill>
              </a:rPr>
              <a:t>m</a:t>
            </a:r>
            <a:r>
              <a:rPr lang="en-US" sz="2500" b="1" dirty="0" smtClean="0">
                <a:solidFill>
                  <a:srgbClr val="0000CC"/>
                </a:solidFill>
              </a:rPr>
              <a:t>odel </a:t>
            </a:r>
            <a:r>
              <a:rPr lang="en-US" sz="2500" b="1" dirty="0" smtClean="0"/>
              <a:t>to estimate relaxation time</a:t>
            </a:r>
            <a:endParaRPr lang="en-US" sz="25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17</a:t>
            </a:fld>
            <a:endParaRPr lang="en-US"/>
          </a:p>
        </p:txBody>
      </p:sp>
      <p:sp>
        <p:nvSpPr>
          <p:cNvPr id="5" name="TextBox 4"/>
          <p:cNvSpPr txBox="1"/>
          <p:nvPr/>
        </p:nvSpPr>
        <p:spPr>
          <a:xfrm>
            <a:off x="152400" y="207258"/>
            <a:ext cx="7620000" cy="630942"/>
          </a:xfrm>
          <a:prstGeom prst="rect">
            <a:avLst/>
          </a:prstGeom>
          <a:noFill/>
        </p:spPr>
        <p:txBody>
          <a:bodyPr wrap="square">
            <a:spAutoFit/>
          </a:bodyPr>
          <a:lstStyle/>
          <a:p>
            <a:pPr fontAlgn="auto">
              <a:spcBef>
                <a:spcPts val="0"/>
              </a:spcBef>
              <a:spcAft>
                <a:spcPts val="0"/>
              </a:spcAft>
              <a:defRPr/>
            </a:pPr>
            <a:r>
              <a:rPr lang="en-US" sz="3500" b="1" dirty="0" smtClean="0">
                <a:solidFill>
                  <a:srgbClr val="0000CC"/>
                </a:solidFill>
                <a:effectLst>
                  <a:outerShdw blurRad="38100" dist="38100" dir="2700000" algn="tl">
                    <a:srgbClr val="000000">
                      <a:alpha val="43137"/>
                    </a:srgbClr>
                  </a:outerShdw>
                </a:effectLst>
                <a:latin typeface="+mj-lt"/>
              </a:rPr>
              <a:t>Hybridization /Melting–Mechanism</a:t>
            </a:r>
            <a:endParaRPr lang="en-US" sz="3500" b="1" dirty="0">
              <a:solidFill>
                <a:srgbClr val="0000CC"/>
              </a:solidFill>
              <a:effectLst>
                <a:outerShdw blurRad="38100" dist="38100" dir="2700000" algn="tl">
                  <a:srgbClr val="000000">
                    <a:alpha val="43137"/>
                  </a:srgbClr>
                </a:outerShdw>
              </a:effectLst>
              <a:latin typeface="+mj-lt"/>
            </a:endParaRPr>
          </a:p>
        </p:txBody>
      </p:sp>
      <p:pic>
        <p:nvPicPr>
          <p:cNvPr id="52226" name="Picture 2" descr="http://2.bp.blogspot.com/-qCGaEKt0aIw/TyLQWfTs-6I/AAAAAAAAMHY/FhgJ13eKy74/s1600/DNA%2Bdenaturation%2Brenaturation.bmp"/>
          <p:cNvPicPr>
            <a:picLocks noChangeAspect="1" noChangeArrowheads="1"/>
          </p:cNvPicPr>
          <p:nvPr/>
        </p:nvPicPr>
        <p:blipFill>
          <a:blip r:embed="rId3" cstate="print"/>
          <a:srcRect/>
          <a:stretch>
            <a:fillRect/>
          </a:stretch>
        </p:blipFill>
        <p:spPr bwMode="auto">
          <a:xfrm>
            <a:off x="152401" y="1143000"/>
            <a:ext cx="4648199" cy="2971800"/>
          </a:xfrm>
          <a:prstGeom prst="rect">
            <a:avLst/>
          </a:prstGeom>
          <a:noFill/>
        </p:spPr>
      </p:pic>
      <p:sp>
        <p:nvSpPr>
          <p:cNvPr id="8" name="TextBox 7"/>
          <p:cNvSpPr txBox="1"/>
          <p:nvPr/>
        </p:nvSpPr>
        <p:spPr>
          <a:xfrm>
            <a:off x="3581400" y="6096000"/>
            <a:ext cx="5029200" cy="369332"/>
          </a:xfrm>
          <a:prstGeom prst="rect">
            <a:avLst/>
          </a:prstGeom>
          <a:noFill/>
        </p:spPr>
        <p:txBody>
          <a:bodyPr wrap="square" rtlCol="0">
            <a:spAutoFit/>
          </a:bodyPr>
          <a:lstStyle/>
          <a:p>
            <a:r>
              <a:rPr lang="de-DE" dirty="0" smtClean="0"/>
              <a:t>Schwarz Jr and Poland (1975), </a:t>
            </a:r>
            <a:r>
              <a:rPr lang="en-US" i="1" dirty="0" err="1" smtClean="0"/>
              <a:t>J.Chem.Phys</a:t>
            </a:r>
            <a:endParaRPr lang="en-US" dirty="0"/>
          </a:p>
        </p:txBody>
      </p:sp>
      <p:sp>
        <p:nvSpPr>
          <p:cNvPr id="9" name="TextBox 8"/>
          <p:cNvSpPr txBox="1"/>
          <p:nvPr/>
        </p:nvSpPr>
        <p:spPr>
          <a:xfrm>
            <a:off x="381000" y="4419600"/>
            <a:ext cx="8458200" cy="1246495"/>
          </a:xfrm>
          <a:prstGeom prst="rect">
            <a:avLst/>
          </a:prstGeom>
          <a:noFill/>
        </p:spPr>
        <p:txBody>
          <a:bodyPr wrap="square" rtlCol="0">
            <a:spAutoFit/>
          </a:bodyPr>
          <a:lstStyle/>
          <a:p>
            <a:pPr marL="342900" indent="-342900">
              <a:buFont typeface="Wingdings" pitchFamily="2" charset="2"/>
              <a:buChar char="v"/>
            </a:pPr>
            <a:r>
              <a:rPr lang="en-US" sz="2500" dirty="0" smtClean="0">
                <a:solidFill>
                  <a:srgbClr val="000099"/>
                </a:solidFill>
              </a:rPr>
              <a:t>Two sided modified melting theory.</a:t>
            </a:r>
          </a:p>
          <a:p>
            <a:pPr marL="342900" indent="-342900">
              <a:buFont typeface="Wingdings" pitchFamily="2" charset="2"/>
              <a:buChar char="v"/>
            </a:pPr>
            <a:endParaRPr lang="en-US" sz="2500" dirty="0" smtClean="0"/>
          </a:p>
          <a:p>
            <a:pPr marL="342900" indent="-342900">
              <a:buFont typeface="Wingdings" pitchFamily="2" charset="2"/>
              <a:buChar char="v"/>
            </a:pPr>
            <a:r>
              <a:rPr lang="en-US" sz="2500" dirty="0" smtClean="0"/>
              <a:t>Identify the </a:t>
            </a:r>
            <a:r>
              <a:rPr lang="en-US" sz="2500" dirty="0" smtClean="0">
                <a:solidFill>
                  <a:srgbClr val="000099"/>
                </a:solidFill>
              </a:rPr>
              <a:t>rate limiting step </a:t>
            </a:r>
            <a:r>
              <a:rPr lang="en-US" sz="2500" dirty="0" smtClean="0"/>
              <a:t>and hence the relaxation time</a:t>
            </a:r>
            <a:r>
              <a:rPr lang="en-US" dirty="0" smtClean="0"/>
              <a:t>.</a:t>
            </a:r>
            <a:endParaRPr lang="en-US" dirty="0"/>
          </a:p>
        </p:txBody>
      </p:sp>
      <p:pic>
        <p:nvPicPr>
          <p:cNvPr id="184321" name="Picture 1"/>
          <p:cNvPicPr>
            <a:picLocks noChangeAspect="1" noChangeArrowheads="1"/>
          </p:cNvPicPr>
          <p:nvPr/>
        </p:nvPicPr>
        <p:blipFill>
          <a:blip r:embed="rId4" cstate="print"/>
          <a:srcRect/>
          <a:stretch>
            <a:fillRect/>
          </a:stretch>
        </p:blipFill>
        <p:spPr bwMode="auto">
          <a:xfrm>
            <a:off x="5057775" y="1219200"/>
            <a:ext cx="3781425" cy="2790825"/>
          </a:xfrm>
          <a:prstGeom prst="rect">
            <a:avLst/>
          </a:prstGeom>
          <a:noFill/>
          <a:ln w="9525">
            <a:noFill/>
            <a:miter lim="800000"/>
            <a:headEnd/>
            <a:tailEnd/>
          </a:ln>
        </p:spPr>
      </p:pic>
      <p:sp>
        <p:nvSpPr>
          <p:cNvPr id="11" name="TextBox 10"/>
          <p:cNvSpPr txBox="1"/>
          <p:nvPr/>
        </p:nvSpPr>
        <p:spPr>
          <a:xfrm>
            <a:off x="3581400" y="5715000"/>
            <a:ext cx="5105400" cy="369332"/>
          </a:xfrm>
          <a:prstGeom prst="rect">
            <a:avLst/>
          </a:prstGeom>
          <a:noFill/>
        </p:spPr>
        <p:txBody>
          <a:bodyPr wrap="square" rtlCol="0">
            <a:spAutoFit/>
          </a:bodyPr>
          <a:lstStyle/>
          <a:p>
            <a:r>
              <a:rPr lang="en-US" dirty="0" smtClean="0"/>
              <a:t>Marimuthu and Chakrabarti (2014), </a:t>
            </a:r>
            <a:r>
              <a:rPr lang="en-US" i="1" dirty="0" err="1" smtClean="0"/>
              <a:t>J.Chem.Phys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18</a:t>
            </a:fld>
            <a:endParaRPr lang="en-US"/>
          </a:p>
        </p:txBody>
      </p:sp>
      <p:sp>
        <p:nvSpPr>
          <p:cNvPr id="5" name="TextBox 4"/>
          <p:cNvSpPr txBox="1"/>
          <p:nvPr/>
        </p:nvSpPr>
        <p:spPr>
          <a:xfrm>
            <a:off x="152400" y="207258"/>
            <a:ext cx="7620000" cy="630942"/>
          </a:xfrm>
          <a:prstGeom prst="rect">
            <a:avLst/>
          </a:prstGeom>
          <a:noFill/>
        </p:spPr>
        <p:txBody>
          <a:bodyPr wrap="square">
            <a:spAutoFit/>
          </a:bodyPr>
          <a:lstStyle/>
          <a:p>
            <a:pPr fontAlgn="auto">
              <a:spcBef>
                <a:spcPts val="0"/>
              </a:spcBef>
              <a:spcAft>
                <a:spcPts val="0"/>
              </a:spcAft>
              <a:defRPr/>
            </a:pPr>
            <a:r>
              <a:rPr lang="en-US" sz="3500" b="1" dirty="0">
                <a:solidFill>
                  <a:srgbClr val="0000CC"/>
                </a:solidFill>
                <a:effectLst>
                  <a:outerShdw blurRad="38100" dist="38100" dir="2700000" algn="tl">
                    <a:srgbClr val="000000">
                      <a:alpha val="43137"/>
                    </a:srgbClr>
                  </a:outerShdw>
                </a:effectLst>
                <a:latin typeface="+mj-lt"/>
              </a:rPr>
              <a:t>Relaxation </a:t>
            </a:r>
            <a:r>
              <a:rPr lang="en-US" sz="3500" b="1" dirty="0" smtClean="0">
                <a:solidFill>
                  <a:srgbClr val="0000CC"/>
                </a:solidFill>
                <a:effectLst>
                  <a:outerShdw blurRad="38100" dist="38100" dir="2700000" algn="tl">
                    <a:srgbClr val="000000">
                      <a:alpha val="43137"/>
                    </a:srgbClr>
                  </a:outerShdw>
                </a:effectLst>
                <a:latin typeface="+mj-lt"/>
              </a:rPr>
              <a:t>time – Exact Model</a:t>
            </a:r>
            <a:endParaRPr lang="en-US" sz="3500" b="1" dirty="0">
              <a:solidFill>
                <a:srgbClr val="0000CC"/>
              </a:solidFill>
              <a:effectLst>
                <a:outerShdw blurRad="38100" dist="38100" dir="2700000" algn="tl">
                  <a:srgbClr val="000000">
                    <a:alpha val="43137"/>
                  </a:srgbClr>
                </a:outerShdw>
              </a:effectLst>
              <a:latin typeface="+mj-lt"/>
            </a:endParaRPr>
          </a:p>
        </p:txBody>
      </p:sp>
      <p:sp>
        <p:nvSpPr>
          <p:cNvPr id="10" name="TextBox 9"/>
          <p:cNvSpPr txBox="1"/>
          <p:nvPr/>
        </p:nvSpPr>
        <p:spPr>
          <a:xfrm>
            <a:off x="228600" y="1275546"/>
            <a:ext cx="3886200" cy="477054"/>
          </a:xfrm>
          <a:prstGeom prst="rect">
            <a:avLst/>
          </a:prstGeom>
          <a:noFill/>
        </p:spPr>
        <p:txBody>
          <a:bodyPr wrap="square" rtlCol="0">
            <a:spAutoFit/>
          </a:bodyPr>
          <a:lstStyle/>
          <a:p>
            <a:r>
              <a:rPr lang="en-US" sz="2500" dirty="0" smtClean="0"/>
              <a:t>State Space </a:t>
            </a:r>
            <a:r>
              <a:rPr lang="en-US" sz="2500" dirty="0" smtClean="0"/>
              <a:t>Representation:</a:t>
            </a:r>
            <a:endParaRPr lang="en-US" sz="2500" dirty="0"/>
          </a:p>
        </p:txBody>
      </p:sp>
      <p:sp>
        <p:nvSpPr>
          <p:cNvPr id="11" name="TextBox 10"/>
          <p:cNvSpPr txBox="1"/>
          <p:nvPr/>
        </p:nvSpPr>
        <p:spPr>
          <a:xfrm>
            <a:off x="228600" y="5105400"/>
            <a:ext cx="8534400" cy="861774"/>
          </a:xfrm>
          <a:prstGeom prst="rect">
            <a:avLst/>
          </a:prstGeom>
          <a:noFill/>
        </p:spPr>
        <p:txBody>
          <a:bodyPr wrap="square" rtlCol="0">
            <a:spAutoFit/>
          </a:bodyPr>
          <a:lstStyle/>
          <a:p>
            <a:r>
              <a:rPr lang="en-US" sz="2500" dirty="0" smtClean="0">
                <a:solidFill>
                  <a:srgbClr val="0000CC"/>
                </a:solidFill>
              </a:rPr>
              <a:t>Negative reciprocal </a:t>
            </a:r>
            <a:r>
              <a:rPr lang="en-US" sz="2500" dirty="0" smtClean="0"/>
              <a:t>of the </a:t>
            </a:r>
            <a:r>
              <a:rPr lang="en-US" sz="2500" dirty="0" smtClean="0">
                <a:solidFill>
                  <a:srgbClr val="0000CC"/>
                </a:solidFill>
              </a:rPr>
              <a:t>maximum </a:t>
            </a:r>
            <a:r>
              <a:rPr lang="en-US" sz="2500" dirty="0">
                <a:solidFill>
                  <a:srgbClr val="0000CC"/>
                </a:solidFill>
              </a:rPr>
              <a:t>E</a:t>
            </a:r>
            <a:r>
              <a:rPr lang="en-US" sz="2500" dirty="0" smtClean="0">
                <a:solidFill>
                  <a:srgbClr val="0000CC"/>
                </a:solidFill>
              </a:rPr>
              <a:t>igenvalue </a:t>
            </a:r>
            <a:r>
              <a:rPr lang="en-US" sz="2500" dirty="0" smtClean="0"/>
              <a:t>is the Relaxation time.</a:t>
            </a:r>
            <a:endParaRPr lang="en-US" sz="2500" dirty="0"/>
          </a:p>
        </p:txBody>
      </p:sp>
      <p:graphicFrame>
        <p:nvGraphicFramePr>
          <p:cNvPr id="13" name="Object 12"/>
          <p:cNvGraphicFramePr>
            <a:graphicFrameLocks noChangeAspect="1"/>
          </p:cNvGraphicFramePr>
          <p:nvPr/>
        </p:nvGraphicFramePr>
        <p:xfrm>
          <a:off x="4337050" y="1066800"/>
          <a:ext cx="1611313" cy="914400"/>
        </p:xfrm>
        <a:graphic>
          <a:graphicData uri="http://schemas.openxmlformats.org/presentationml/2006/ole">
            <p:oleObj spid="_x0000_s115714" name="Equation" r:id="rId4" imgW="698400" imgH="507960" progId="Equation.3">
              <p:embed/>
            </p:oleObj>
          </a:graphicData>
        </a:graphic>
      </p:graphicFrame>
      <p:pic>
        <p:nvPicPr>
          <p:cNvPr id="12" name="Picture 1"/>
          <p:cNvPicPr>
            <a:picLocks noChangeAspect="1" noChangeArrowheads="1"/>
          </p:cNvPicPr>
          <p:nvPr/>
        </p:nvPicPr>
        <p:blipFill>
          <a:blip r:embed="rId5" cstate="print"/>
          <a:srcRect/>
          <a:stretch>
            <a:fillRect/>
          </a:stretch>
        </p:blipFill>
        <p:spPr bwMode="auto">
          <a:xfrm>
            <a:off x="0" y="2514600"/>
            <a:ext cx="6705600" cy="2362200"/>
          </a:xfrm>
          <a:prstGeom prst="rect">
            <a:avLst/>
          </a:prstGeom>
          <a:noFill/>
          <a:ln w="9525">
            <a:noFill/>
            <a:miter lim="800000"/>
            <a:headEnd/>
            <a:tailEnd/>
          </a:ln>
        </p:spPr>
      </p:pic>
      <p:sp>
        <p:nvSpPr>
          <p:cNvPr id="14" name="TextBox 13"/>
          <p:cNvSpPr txBox="1"/>
          <p:nvPr/>
        </p:nvSpPr>
        <p:spPr>
          <a:xfrm>
            <a:off x="381000" y="2037546"/>
            <a:ext cx="857927" cy="477054"/>
          </a:xfrm>
          <a:prstGeom prst="rect">
            <a:avLst/>
          </a:prstGeom>
          <a:noFill/>
        </p:spPr>
        <p:txBody>
          <a:bodyPr wrap="none" rtlCol="0">
            <a:spAutoFit/>
          </a:bodyPr>
          <a:lstStyle/>
          <a:p>
            <a:r>
              <a:rPr lang="en-US" sz="2500" b="1" dirty="0" smtClean="0"/>
              <a:t>N = 2</a:t>
            </a:r>
            <a:endParaRPr lang="en-US" sz="2500" b="1" dirty="0"/>
          </a:p>
        </p:txBody>
      </p:sp>
      <p:sp>
        <p:nvSpPr>
          <p:cNvPr id="15" name="TextBox 14"/>
          <p:cNvSpPr txBox="1"/>
          <p:nvPr/>
        </p:nvSpPr>
        <p:spPr>
          <a:xfrm>
            <a:off x="6553200" y="2438400"/>
            <a:ext cx="2362200" cy="2246769"/>
          </a:xfrm>
          <a:prstGeom prst="rect">
            <a:avLst/>
          </a:prstGeom>
          <a:noFill/>
        </p:spPr>
        <p:txBody>
          <a:bodyPr wrap="square" rtlCol="0">
            <a:spAutoFit/>
          </a:bodyPr>
          <a:lstStyle/>
          <a:p>
            <a:r>
              <a:rPr lang="en-US" sz="2000" b="1" dirty="0" smtClean="0">
                <a:solidFill>
                  <a:srgbClr val="0000CC"/>
                </a:solidFill>
              </a:rPr>
              <a:t>Temperature  and sequence length dependent model parameters have been estimated using known relaxation time.</a:t>
            </a:r>
            <a:endParaRPr lang="en-US" sz="2000" b="1" dirty="0">
              <a:solidFill>
                <a:srgbClr val="0000CC"/>
              </a:solidFill>
            </a:endParaRPr>
          </a:p>
        </p:txBody>
      </p:sp>
      <p:sp>
        <p:nvSpPr>
          <p:cNvPr id="16" name="TextBox 15"/>
          <p:cNvSpPr txBox="1"/>
          <p:nvPr/>
        </p:nvSpPr>
        <p:spPr>
          <a:xfrm>
            <a:off x="3657600" y="6096000"/>
            <a:ext cx="5029200" cy="381000"/>
          </a:xfrm>
          <a:prstGeom prst="rect">
            <a:avLst/>
          </a:prstGeom>
          <a:noFill/>
        </p:spPr>
        <p:txBody>
          <a:bodyPr wrap="square" rtlCol="0">
            <a:spAutoFit/>
          </a:bodyPr>
          <a:lstStyle/>
          <a:p>
            <a:r>
              <a:rPr lang="en-US" dirty="0" smtClean="0"/>
              <a:t>Marimuthu and Chakrabarti (2014), </a:t>
            </a:r>
            <a:r>
              <a:rPr lang="en-US" i="1" dirty="0" err="1" smtClean="0"/>
              <a:t>J.Chem.Phys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19</a:t>
            </a:fld>
            <a:endParaRPr lang="en-US"/>
          </a:p>
        </p:txBody>
      </p:sp>
      <p:pic>
        <p:nvPicPr>
          <p:cNvPr id="139266" name="Picture 2"/>
          <p:cNvPicPr>
            <a:picLocks noChangeAspect="1" noChangeArrowheads="1"/>
          </p:cNvPicPr>
          <p:nvPr/>
        </p:nvPicPr>
        <p:blipFill>
          <a:blip r:embed="rId2" cstate="print"/>
          <a:srcRect/>
          <a:stretch>
            <a:fillRect/>
          </a:stretch>
        </p:blipFill>
        <p:spPr bwMode="auto">
          <a:xfrm>
            <a:off x="4139256" y="1295400"/>
            <a:ext cx="4704707" cy="3733800"/>
          </a:xfrm>
          <a:prstGeom prst="rect">
            <a:avLst/>
          </a:prstGeom>
          <a:noFill/>
          <a:ln w="9525">
            <a:noFill/>
            <a:miter lim="800000"/>
            <a:headEnd/>
            <a:tailEnd/>
          </a:ln>
        </p:spPr>
      </p:pic>
      <p:pic>
        <p:nvPicPr>
          <p:cNvPr id="139267" name="Picture 3"/>
          <p:cNvPicPr>
            <a:picLocks noChangeAspect="1" noChangeArrowheads="1"/>
          </p:cNvPicPr>
          <p:nvPr/>
        </p:nvPicPr>
        <p:blipFill>
          <a:blip r:embed="rId3" cstate="print"/>
          <a:srcRect/>
          <a:stretch>
            <a:fillRect/>
          </a:stretch>
        </p:blipFill>
        <p:spPr bwMode="auto">
          <a:xfrm>
            <a:off x="1" y="1295401"/>
            <a:ext cx="4114800" cy="3428999"/>
          </a:xfrm>
          <a:prstGeom prst="rect">
            <a:avLst/>
          </a:prstGeom>
          <a:noFill/>
          <a:ln w="9525">
            <a:noFill/>
            <a:miter lim="800000"/>
            <a:headEnd/>
            <a:tailEnd/>
          </a:ln>
        </p:spPr>
      </p:pic>
      <p:sp>
        <p:nvSpPr>
          <p:cNvPr id="7" name="TextBox 6"/>
          <p:cNvSpPr txBox="1"/>
          <p:nvPr/>
        </p:nvSpPr>
        <p:spPr>
          <a:xfrm>
            <a:off x="152400" y="207258"/>
            <a:ext cx="7620000" cy="630942"/>
          </a:xfrm>
          <a:prstGeom prst="rect">
            <a:avLst/>
          </a:prstGeom>
          <a:noFill/>
        </p:spPr>
        <p:txBody>
          <a:bodyPr wrap="square">
            <a:spAutoFit/>
          </a:bodyPr>
          <a:lstStyle/>
          <a:p>
            <a:pPr fontAlgn="auto">
              <a:spcBef>
                <a:spcPts val="0"/>
              </a:spcBef>
              <a:spcAft>
                <a:spcPts val="0"/>
              </a:spcAft>
              <a:defRPr/>
            </a:pPr>
            <a:r>
              <a:rPr lang="en-US" sz="3500" b="1" dirty="0" smtClean="0">
                <a:solidFill>
                  <a:srgbClr val="0000CC"/>
                </a:solidFill>
                <a:effectLst>
                  <a:outerShdw blurRad="38100" dist="38100" dir="2700000" algn="tl">
                    <a:srgbClr val="000000">
                      <a:alpha val="43137"/>
                    </a:srgbClr>
                  </a:outerShdw>
                </a:effectLst>
                <a:latin typeface="+mj-lt"/>
              </a:rPr>
              <a:t>Relaxation Time Model Parameters</a:t>
            </a:r>
            <a:endParaRPr lang="en-US" sz="3500" b="1" dirty="0">
              <a:solidFill>
                <a:srgbClr val="0000CC"/>
              </a:solidFill>
              <a:effectLst>
                <a:outerShdw blurRad="38100" dist="38100" dir="2700000" algn="tl">
                  <a:srgbClr val="000000">
                    <a:alpha val="43137"/>
                  </a:srgbClr>
                </a:outerShdw>
              </a:effectLst>
              <a:latin typeface="+mj-lt"/>
            </a:endParaRPr>
          </a:p>
        </p:txBody>
      </p:sp>
      <p:sp>
        <p:nvSpPr>
          <p:cNvPr id="8" name="Rectangle 7"/>
          <p:cNvSpPr/>
          <p:nvPr/>
        </p:nvSpPr>
        <p:spPr>
          <a:xfrm>
            <a:off x="381000" y="5161746"/>
            <a:ext cx="8001000" cy="477054"/>
          </a:xfrm>
          <a:prstGeom prst="rect">
            <a:avLst/>
          </a:prstGeom>
        </p:spPr>
        <p:txBody>
          <a:bodyPr wrap="square">
            <a:spAutoFit/>
          </a:bodyPr>
          <a:lstStyle/>
          <a:p>
            <a:pPr fontAlgn="auto">
              <a:spcBef>
                <a:spcPts val="0"/>
              </a:spcBef>
              <a:spcAft>
                <a:spcPts val="0"/>
              </a:spcAft>
              <a:defRPr/>
            </a:pPr>
            <a:r>
              <a:rPr lang="en-US" sz="2500" b="1" dirty="0" smtClean="0">
                <a:solidFill>
                  <a:srgbClr val="0000CC"/>
                </a:solidFill>
              </a:rPr>
              <a:t>Sequence and Temperature Dependent Model Parameters</a:t>
            </a:r>
            <a:endParaRPr lang="en-US" sz="2500" b="1" dirty="0">
              <a:solidFill>
                <a:srgbClr val="0000CC"/>
              </a:solidFill>
            </a:endParaRPr>
          </a:p>
        </p:txBody>
      </p:sp>
      <p:sp>
        <p:nvSpPr>
          <p:cNvPr id="11" name="TextBox 10"/>
          <p:cNvSpPr txBox="1"/>
          <p:nvPr/>
        </p:nvSpPr>
        <p:spPr>
          <a:xfrm>
            <a:off x="304800" y="6096000"/>
            <a:ext cx="6553200" cy="646331"/>
          </a:xfrm>
          <a:prstGeom prst="rect">
            <a:avLst/>
          </a:prstGeom>
          <a:noFill/>
        </p:spPr>
        <p:txBody>
          <a:bodyPr wrap="square" rtlCol="0">
            <a:spAutoFit/>
          </a:bodyPr>
          <a:lstStyle/>
          <a:p>
            <a:r>
              <a:rPr lang="en-US" dirty="0" smtClean="0"/>
              <a:t>Marimuthu and Chakrabarti (2014), </a:t>
            </a:r>
            <a:r>
              <a:rPr lang="en-US" i="1" dirty="0" err="1" smtClean="0"/>
              <a:t>J.Chem.Phys</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92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4/24/2014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2</a:t>
            </a:fld>
            <a:endParaRPr lang="en-US"/>
          </a:p>
        </p:txBody>
      </p:sp>
      <p:pic>
        <p:nvPicPr>
          <p:cNvPr id="5" name="Picture 2"/>
          <p:cNvPicPr>
            <a:picLocks noChangeAspect="1" noChangeArrowheads="1"/>
          </p:cNvPicPr>
          <p:nvPr/>
        </p:nvPicPr>
        <p:blipFill>
          <a:blip r:embed="rId3" cstate="print"/>
          <a:srcRect/>
          <a:stretch>
            <a:fillRect/>
          </a:stretch>
        </p:blipFill>
        <p:spPr bwMode="auto">
          <a:xfrm>
            <a:off x="614363" y="1328738"/>
            <a:ext cx="2463800" cy="1700212"/>
          </a:xfrm>
          <a:prstGeom prst="rect">
            <a:avLst/>
          </a:prstGeom>
          <a:noFill/>
          <a:ln w="9525">
            <a:noFill/>
            <a:miter lim="800000"/>
            <a:headEnd/>
            <a:tailEnd/>
          </a:ln>
        </p:spPr>
      </p:pic>
      <p:sp>
        <p:nvSpPr>
          <p:cNvPr id="6" name="TextBox 11"/>
          <p:cNvSpPr txBox="1">
            <a:spLocks noChangeArrowheads="1"/>
          </p:cNvSpPr>
          <p:nvPr/>
        </p:nvSpPr>
        <p:spPr bwMode="auto">
          <a:xfrm>
            <a:off x="3271838" y="1447800"/>
            <a:ext cx="5643562" cy="1338828"/>
          </a:xfrm>
          <a:prstGeom prst="rect">
            <a:avLst/>
          </a:prstGeom>
          <a:noFill/>
          <a:ln w="9525">
            <a:noFill/>
            <a:miter lim="800000"/>
            <a:headEnd/>
            <a:tailEnd/>
          </a:ln>
        </p:spPr>
        <p:txBody>
          <a:bodyPr wrap="square">
            <a:spAutoFit/>
          </a:bodyPr>
          <a:lstStyle/>
          <a:p>
            <a:pPr marL="404813" indent="-404813" algn="just">
              <a:buFont typeface="Wingdings" pitchFamily="2" charset="2"/>
              <a:buChar char="v"/>
            </a:pPr>
            <a:r>
              <a:rPr lang="en-US" sz="2500" dirty="0" smtClean="0">
                <a:latin typeface="Calibri" pitchFamily="34" charset="0"/>
              </a:rPr>
              <a:t>Nobel Prize - One </a:t>
            </a:r>
            <a:r>
              <a:rPr lang="en-US" sz="2500" dirty="0">
                <a:latin typeface="Calibri" pitchFamily="34" charset="0"/>
              </a:rPr>
              <a:t>of the most cited </a:t>
            </a:r>
            <a:r>
              <a:rPr lang="en-US" sz="2500" dirty="0" smtClean="0">
                <a:latin typeface="Calibri" pitchFamily="34" charset="0"/>
              </a:rPr>
              <a:t>papers </a:t>
            </a:r>
            <a:r>
              <a:rPr lang="en-US" sz="2500" dirty="0">
                <a:latin typeface="Calibri" pitchFamily="34" charset="0"/>
              </a:rPr>
              <a:t>in Science </a:t>
            </a:r>
            <a:r>
              <a:rPr lang="en-US" sz="2500" dirty="0" smtClean="0">
                <a:latin typeface="Calibri" pitchFamily="34" charset="0"/>
              </a:rPr>
              <a:t>journal </a:t>
            </a:r>
            <a:r>
              <a:rPr lang="en-US" sz="2500" dirty="0" smtClean="0">
                <a:latin typeface="Calibri" pitchFamily="34" charset="0"/>
              </a:rPr>
              <a:t>(</a:t>
            </a:r>
            <a:r>
              <a:rPr lang="en-US" sz="2800" dirty="0" smtClean="0">
                <a:solidFill>
                  <a:srgbClr val="000099"/>
                </a:solidFill>
                <a:latin typeface="Calibri" pitchFamily="34" charset="0"/>
              </a:rPr>
              <a:t>~17000 in 26 years</a:t>
            </a:r>
            <a:r>
              <a:rPr lang="en-US" sz="2500" dirty="0" smtClean="0">
                <a:latin typeface="Calibri" pitchFamily="34" charset="0"/>
              </a:rPr>
              <a:t>)</a:t>
            </a:r>
            <a:endParaRPr lang="en-US" sz="2500" dirty="0">
              <a:latin typeface="Calibri" pitchFamily="34" charset="0"/>
            </a:endParaRPr>
          </a:p>
        </p:txBody>
      </p:sp>
      <p:pic>
        <p:nvPicPr>
          <p:cNvPr id="7" name="Picture 3"/>
          <p:cNvPicPr>
            <a:picLocks noChangeAspect="1" noChangeArrowheads="1"/>
          </p:cNvPicPr>
          <p:nvPr/>
        </p:nvPicPr>
        <p:blipFill>
          <a:blip r:embed="rId4" cstate="print"/>
          <a:srcRect/>
          <a:stretch>
            <a:fillRect/>
          </a:stretch>
        </p:blipFill>
        <p:spPr bwMode="auto">
          <a:xfrm>
            <a:off x="6629400" y="3400425"/>
            <a:ext cx="2476500" cy="2009775"/>
          </a:xfrm>
          <a:prstGeom prst="rect">
            <a:avLst/>
          </a:prstGeom>
          <a:noFill/>
          <a:ln w="9525">
            <a:noFill/>
            <a:miter lim="800000"/>
            <a:headEnd/>
            <a:tailEnd/>
          </a:ln>
        </p:spPr>
      </p:pic>
      <p:sp>
        <p:nvSpPr>
          <p:cNvPr id="8" name="Rectangle 12"/>
          <p:cNvSpPr>
            <a:spLocks noChangeArrowheads="1"/>
          </p:cNvSpPr>
          <p:nvPr/>
        </p:nvSpPr>
        <p:spPr bwMode="auto">
          <a:xfrm>
            <a:off x="0" y="3429000"/>
            <a:ext cx="6858000" cy="2785378"/>
          </a:xfrm>
          <a:prstGeom prst="rect">
            <a:avLst/>
          </a:prstGeom>
          <a:noFill/>
          <a:ln w="9525">
            <a:noFill/>
            <a:miter lim="800000"/>
            <a:headEnd/>
            <a:tailEnd/>
          </a:ln>
        </p:spPr>
        <p:txBody>
          <a:bodyPr wrap="square">
            <a:spAutoFit/>
          </a:bodyPr>
          <a:lstStyle/>
          <a:p>
            <a:pPr marL="509588" indent="-509588">
              <a:buFont typeface="Wingdings" pitchFamily="2" charset="2"/>
              <a:buChar char="v"/>
            </a:pPr>
            <a:r>
              <a:rPr lang="en-US" sz="2500" dirty="0" smtClean="0">
                <a:latin typeface="Calibri" pitchFamily="34" charset="0"/>
              </a:rPr>
              <a:t>Central technology of modern microbiology.</a:t>
            </a:r>
          </a:p>
          <a:p>
            <a:pPr marL="509588" indent="-509588"/>
            <a:endParaRPr lang="en-US" sz="2500" dirty="0" smtClean="0">
              <a:latin typeface="Calibri" pitchFamily="34" charset="0"/>
            </a:endParaRPr>
          </a:p>
          <a:p>
            <a:pPr marL="509588" indent="-509588">
              <a:buFont typeface="Wingdings" pitchFamily="2" charset="2"/>
              <a:buChar char="v"/>
            </a:pPr>
            <a:r>
              <a:rPr lang="en-US" sz="2500" dirty="0" smtClean="0">
                <a:solidFill>
                  <a:srgbClr val="000099"/>
                </a:solidFill>
                <a:latin typeface="Calibri" pitchFamily="34" charset="0"/>
              </a:rPr>
              <a:t>Diagnosis</a:t>
            </a:r>
            <a:r>
              <a:rPr lang="en-US" sz="2500" dirty="0">
                <a:latin typeface="Calibri" pitchFamily="34" charset="0"/>
              </a:rPr>
              <a:t>,  Genome </a:t>
            </a:r>
            <a:r>
              <a:rPr lang="en-US" sz="2500" dirty="0">
                <a:solidFill>
                  <a:srgbClr val="000099"/>
                </a:solidFill>
                <a:latin typeface="Calibri" pitchFamily="34" charset="0"/>
              </a:rPr>
              <a:t>Sequencing</a:t>
            </a:r>
            <a:r>
              <a:rPr lang="en-US" sz="2500" dirty="0">
                <a:latin typeface="Calibri" pitchFamily="34" charset="0"/>
              </a:rPr>
              <a:t>, </a:t>
            </a:r>
            <a:r>
              <a:rPr lang="en-US" sz="2500" dirty="0" smtClean="0">
                <a:latin typeface="Calibri" pitchFamily="34" charset="0"/>
              </a:rPr>
              <a:t>Personalized </a:t>
            </a:r>
            <a:r>
              <a:rPr lang="en-US" sz="2500" dirty="0" smtClean="0">
                <a:solidFill>
                  <a:srgbClr val="000099"/>
                </a:solidFill>
                <a:latin typeface="Calibri" pitchFamily="34" charset="0"/>
              </a:rPr>
              <a:t>Medicine</a:t>
            </a:r>
            <a:r>
              <a:rPr lang="en-US" sz="2500" dirty="0" smtClean="0">
                <a:latin typeface="Calibri" pitchFamily="34" charset="0"/>
              </a:rPr>
              <a:t>, Evolutionary </a:t>
            </a:r>
            <a:r>
              <a:rPr lang="en-US" sz="2500" dirty="0">
                <a:latin typeface="Calibri" pitchFamily="34" charset="0"/>
              </a:rPr>
              <a:t>Studies etc</a:t>
            </a:r>
            <a:r>
              <a:rPr lang="en-US" sz="2500" dirty="0" smtClean="0">
                <a:latin typeface="Calibri" pitchFamily="34" charset="0"/>
              </a:rPr>
              <a:t>.</a:t>
            </a:r>
          </a:p>
          <a:p>
            <a:pPr marL="509588" indent="-509588">
              <a:buFont typeface="Wingdings" pitchFamily="2" charset="2"/>
              <a:buChar char="v"/>
            </a:pPr>
            <a:endParaRPr lang="en-US" sz="2500" dirty="0" smtClean="0">
              <a:latin typeface="Calibri" pitchFamily="34" charset="0"/>
            </a:endParaRPr>
          </a:p>
          <a:p>
            <a:pPr marL="509588" indent="-509588">
              <a:buFont typeface="Wingdings" pitchFamily="2" charset="2"/>
              <a:buChar char="v"/>
            </a:pPr>
            <a:r>
              <a:rPr lang="en-US" sz="2500" dirty="0" smtClean="0">
                <a:latin typeface="Calibri" pitchFamily="34" charset="0"/>
              </a:rPr>
              <a:t>Global </a:t>
            </a:r>
            <a:r>
              <a:rPr lang="en-US" sz="2500" dirty="0" smtClean="0">
                <a:latin typeface="Calibri" pitchFamily="34" charset="0"/>
              </a:rPr>
              <a:t>market - </a:t>
            </a:r>
            <a:r>
              <a:rPr lang="en-US" sz="2500" b="1" dirty="0" smtClean="0">
                <a:solidFill>
                  <a:srgbClr val="000099"/>
                </a:solidFill>
                <a:latin typeface="Calibri" pitchFamily="34" charset="0"/>
              </a:rPr>
              <a:t>$27.4 billion</a:t>
            </a:r>
            <a:r>
              <a:rPr lang="en-US" sz="2500" dirty="0" smtClean="0">
                <a:solidFill>
                  <a:srgbClr val="000099"/>
                </a:solidFill>
                <a:latin typeface="Calibri" pitchFamily="34" charset="0"/>
              </a:rPr>
              <a:t> </a:t>
            </a:r>
            <a:r>
              <a:rPr lang="en-US" sz="2500" dirty="0" smtClean="0">
                <a:latin typeface="Calibri" pitchFamily="34" charset="0"/>
              </a:rPr>
              <a:t>by 2015</a:t>
            </a:r>
            <a:r>
              <a:rPr lang="en-US" sz="2500" baseline="30000" dirty="0" smtClean="0">
                <a:latin typeface="Calibri" pitchFamily="34" charset="0"/>
              </a:rPr>
              <a:t>*</a:t>
            </a:r>
            <a:r>
              <a:rPr lang="en-US" sz="2500" dirty="0" smtClean="0">
                <a:latin typeface="Calibri" pitchFamily="34" charset="0"/>
              </a:rPr>
              <a:t>.</a:t>
            </a:r>
          </a:p>
          <a:p>
            <a:pPr marL="509588" indent="-509588">
              <a:buFont typeface="Wingdings" pitchFamily="2" charset="2"/>
              <a:buChar char="v"/>
            </a:pPr>
            <a:endParaRPr lang="en-US" sz="2500" dirty="0">
              <a:latin typeface="Calibri" pitchFamily="34" charset="0"/>
            </a:endParaRPr>
          </a:p>
        </p:txBody>
      </p:sp>
      <p:sp>
        <p:nvSpPr>
          <p:cNvPr id="12" name="TextBox 11"/>
          <p:cNvSpPr txBox="1"/>
          <p:nvPr/>
        </p:nvSpPr>
        <p:spPr>
          <a:xfrm>
            <a:off x="28575" y="-76200"/>
            <a:ext cx="7591425" cy="1169551"/>
          </a:xfrm>
          <a:prstGeom prst="rect">
            <a:avLst/>
          </a:prstGeom>
          <a:noFill/>
        </p:spPr>
        <p:txBody>
          <a:bodyPr wrap="square">
            <a:spAutoFit/>
          </a:bodyPr>
          <a:lstStyle/>
          <a:p>
            <a:pPr fontAlgn="auto">
              <a:spcBef>
                <a:spcPts val="0"/>
              </a:spcBef>
              <a:spcAft>
                <a:spcPts val="0"/>
              </a:spcAft>
              <a:defRPr/>
            </a:pPr>
            <a:r>
              <a:rPr lang="en-US" sz="3500" b="1" dirty="0" smtClean="0">
                <a:solidFill>
                  <a:srgbClr val="0000CC"/>
                </a:solidFill>
                <a:effectLst>
                  <a:outerShdw blurRad="38100" dist="38100" dir="2700000" algn="tl">
                    <a:srgbClr val="000000">
                      <a:alpha val="43137"/>
                    </a:srgbClr>
                  </a:outerShdw>
                </a:effectLst>
                <a:latin typeface="+mj-lt"/>
              </a:rPr>
              <a:t>Polymerase Chain Reaction: Geometric </a:t>
            </a:r>
            <a:r>
              <a:rPr lang="en-US" sz="3500" b="1" dirty="0" smtClean="0">
                <a:solidFill>
                  <a:srgbClr val="0000CC"/>
                </a:solidFill>
                <a:effectLst>
                  <a:outerShdw blurRad="38100" dist="38100" dir="2700000" algn="tl">
                    <a:srgbClr val="000000">
                      <a:alpha val="43137"/>
                    </a:srgbClr>
                  </a:outerShdw>
                </a:effectLst>
                <a:latin typeface="+mj-lt"/>
              </a:rPr>
              <a:t>Amplification of </a:t>
            </a:r>
            <a:r>
              <a:rPr lang="en-US" sz="3500" b="1" dirty="0" smtClean="0">
                <a:solidFill>
                  <a:srgbClr val="0000CC"/>
                </a:solidFill>
                <a:effectLst>
                  <a:outerShdw blurRad="38100" dist="38100" dir="2700000" algn="tl">
                    <a:srgbClr val="000000">
                      <a:alpha val="43137"/>
                    </a:srgbClr>
                  </a:outerShdw>
                </a:effectLst>
                <a:latin typeface="+mj-lt"/>
              </a:rPr>
              <a:t>DNA</a:t>
            </a:r>
            <a:endParaRPr lang="en-US" sz="3500" b="1" dirty="0" smtClean="0">
              <a:solidFill>
                <a:srgbClr val="0000CC"/>
              </a:solidFill>
              <a:effectLst>
                <a:outerShdw blurRad="38100" dist="38100" dir="2700000" algn="tl">
                  <a:srgbClr val="000000">
                    <a:alpha val="43137"/>
                  </a:srgbClr>
                </a:outerShdw>
              </a:effectLst>
              <a:latin typeface="+mj-lt"/>
              <a:cs typeface="+mn-cs"/>
            </a:endParaRPr>
          </a:p>
        </p:txBody>
      </p:sp>
      <p:sp>
        <p:nvSpPr>
          <p:cNvPr id="11" name="TextBox 10"/>
          <p:cNvSpPr txBox="1"/>
          <p:nvPr/>
        </p:nvSpPr>
        <p:spPr>
          <a:xfrm>
            <a:off x="2286000" y="6096000"/>
            <a:ext cx="6324600" cy="369332"/>
          </a:xfrm>
          <a:prstGeom prst="rect">
            <a:avLst/>
          </a:prstGeom>
          <a:noFill/>
        </p:spPr>
        <p:txBody>
          <a:bodyPr wrap="square" rtlCol="0">
            <a:spAutoFit/>
          </a:bodyPr>
          <a:lstStyle/>
          <a:p>
            <a:r>
              <a:rPr lang="en-US" dirty="0" smtClean="0"/>
              <a:t>* On line summary of PCR in medical application – (2009 – 2015)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20</a:t>
            </a:fld>
            <a:endParaRPr lang="en-US"/>
          </a:p>
        </p:txBody>
      </p:sp>
      <p:sp>
        <p:nvSpPr>
          <p:cNvPr id="5" name="TextBox 4"/>
          <p:cNvSpPr txBox="1"/>
          <p:nvPr/>
        </p:nvSpPr>
        <p:spPr>
          <a:xfrm>
            <a:off x="152400" y="207258"/>
            <a:ext cx="7620000" cy="630942"/>
          </a:xfrm>
          <a:prstGeom prst="rect">
            <a:avLst/>
          </a:prstGeom>
          <a:noFill/>
        </p:spPr>
        <p:txBody>
          <a:bodyPr wrap="square">
            <a:spAutoFit/>
          </a:bodyPr>
          <a:lstStyle/>
          <a:p>
            <a:pPr fontAlgn="auto">
              <a:spcBef>
                <a:spcPts val="0"/>
              </a:spcBef>
              <a:spcAft>
                <a:spcPts val="0"/>
              </a:spcAft>
              <a:defRPr/>
            </a:pPr>
            <a:r>
              <a:rPr lang="en-US" sz="3500" b="1" dirty="0" smtClean="0">
                <a:solidFill>
                  <a:srgbClr val="0000CC"/>
                </a:solidFill>
                <a:effectLst>
                  <a:outerShdw blurRad="38100" dist="38100" dir="2700000" algn="tl">
                    <a:srgbClr val="000000">
                      <a:alpha val="43137"/>
                    </a:srgbClr>
                  </a:outerShdw>
                </a:effectLst>
                <a:latin typeface="+mj-lt"/>
              </a:rPr>
              <a:t>Estimation of Annealing Rate Constants</a:t>
            </a:r>
            <a:endParaRPr lang="en-US" sz="3500" b="1" dirty="0">
              <a:solidFill>
                <a:srgbClr val="0000CC"/>
              </a:solidFill>
              <a:effectLst>
                <a:outerShdw blurRad="38100" dist="38100" dir="2700000" algn="tl">
                  <a:srgbClr val="000000">
                    <a:alpha val="43137"/>
                  </a:srgbClr>
                </a:outerShdw>
              </a:effectLst>
              <a:latin typeface="+mj-lt"/>
            </a:endParaRPr>
          </a:p>
        </p:txBody>
      </p:sp>
      <p:sp>
        <p:nvSpPr>
          <p:cNvPr id="24" name="Oval 23"/>
          <p:cNvSpPr/>
          <p:nvPr/>
        </p:nvSpPr>
        <p:spPr>
          <a:xfrm>
            <a:off x="3124200" y="1066800"/>
            <a:ext cx="2286000" cy="609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t>Start</a:t>
            </a:r>
            <a:endParaRPr lang="en-US" b="1" dirty="0"/>
          </a:p>
        </p:txBody>
      </p:sp>
      <p:cxnSp>
        <p:nvCxnSpPr>
          <p:cNvPr id="26" name="Straight Arrow Connector 25"/>
          <p:cNvCxnSpPr>
            <a:stCxn id="24" idx="4"/>
          </p:cNvCxnSpPr>
          <p:nvPr/>
        </p:nvCxnSpPr>
        <p:spPr>
          <a:xfrm>
            <a:off x="4267200" y="1676400"/>
            <a:ext cx="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971800" y="2209800"/>
            <a:ext cx="2667000" cy="914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t>Specify the Sequence and Temperature</a:t>
            </a:r>
            <a:endParaRPr lang="en-US" b="1" dirty="0"/>
          </a:p>
        </p:txBody>
      </p:sp>
      <p:cxnSp>
        <p:nvCxnSpPr>
          <p:cNvPr id="34" name="Straight Arrow Connector 33"/>
          <p:cNvCxnSpPr>
            <a:stCxn id="32" idx="2"/>
          </p:cNvCxnSpPr>
          <p:nvPr/>
        </p:nvCxnSpPr>
        <p:spPr>
          <a:xfrm flipH="1">
            <a:off x="1828800" y="3124200"/>
            <a:ext cx="24765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2" idx="2"/>
          </p:cNvCxnSpPr>
          <p:nvPr/>
        </p:nvCxnSpPr>
        <p:spPr>
          <a:xfrm>
            <a:off x="4305300" y="3124200"/>
            <a:ext cx="25527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33400" y="3505200"/>
            <a:ext cx="2667000" cy="457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t>Calculate </a:t>
            </a:r>
            <a:r>
              <a:rPr lang="el-GR" b="1" dirty="0" smtClean="0"/>
              <a:t>Δ</a:t>
            </a:r>
            <a:r>
              <a:rPr lang="en-US" b="1" dirty="0" smtClean="0"/>
              <a:t>G using NN</a:t>
            </a:r>
            <a:endParaRPr lang="en-US" b="1" dirty="0"/>
          </a:p>
        </p:txBody>
      </p:sp>
      <p:sp>
        <p:nvSpPr>
          <p:cNvPr id="38" name="Rectangle 37"/>
          <p:cNvSpPr/>
          <p:nvPr/>
        </p:nvSpPr>
        <p:spPr>
          <a:xfrm>
            <a:off x="5486400" y="3505200"/>
            <a:ext cx="26670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t>Obtain the Relaxation time model Parameters</a:t>
            </a:r>
            <a:endParaRPr lang="en-US" b="1" dirty="0"/>
          </a:p>
        </p:txBody>
      </p:sp>
      <p:sp>
        <p:nvSpPr>
          <p:cNvPr id="39" name="Rectangle 38"/>
          <p:cNvSpPr/>
          <p:nvPr/>
        </p:nvSpPr>
        <p:spPr>
          <a:xfrm>
            <a:off x="533400" y="4191000"/>
            <a:ext cx="26670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t>Calculate K and Equilibrium Concentration</a:t>
            </a:r>
            <a:endParaRPr lang="en-US" b="1" dirty="0"/>
          </a:p>
        </p:txBody>
      </p:sp>
      <p:sp>
        <p:nvSpPr>
          <p:cNvPr id="40" name="Rectangle 39"/>
          <p:cNvSpPr/>
          <p:nvPr/>
        </p:nvSpPr>
        <p:spPr>
          <a:xfrm>
            <a:off x="533400" y="5105400"/>
            <a:ext cx="2667000" cy="457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t>Obtain K and </a:t>
            </a:r>
            <a:r>
              <a:rPr lang="el-GR" b="1" dirty="0" smtClean="0"/>
              <a:t>τ</a:t>
            </a:r>
            <a:endParaRPr lang="en-US" b="1" dirty="0"/>
          </a:p>
        </p:txBody>
      </p:sp>
      <p:sp>
        <p:nvSpPr>
          <p:cNvPr id="41" name="Rectangle 40"/>
          <p:cNvSpPr/>
          <p:nvPr/>
        </p:nvSpPr>
        <p:spPr>
          <a:xfrm>
            <a:off x="533400" y="5867400"/>
            <a:ext cx="2667000" cy="533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t>Solve the above equations</a:t>
            </a:r>
            <a:endParaRPr lang="en-US" b="1" dirty="0"/>
          </a:p>
        </p:txBody>
      </p:sp>
      <p:sp>
        <p:nvSpPr>
          <p:cNvPr id="42" name="Rectangle 41"/>
          <p:cNvSpPr/>
          <p:nvPr/>
        </p:nvSpPr>
        <p:spPr>
          <a:xfrm>
            <a:off x="5486400" y="4495800"/>
            <a:ext cx="26670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t>Construct the State Space</a:t>
            </a:r>
            <a:endParaRPr lang="en-US" b="1" dirty="0"/>
          </a:p>
        </p:txBody>
      </p:sp>
      <p:sp>
        <p:nvSpPr>
          <p:cNvPr id="43" name="Rectangle 42"/>
          <p:cNvSpPr/>
          <p:nvPr/>
        </p:nvSpPr>
        <p:spPr>
          <a:xfrm>
            <a:off x="5486400" y="5562600"/>
            <a:ext cx="2667000" cy="533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t>Eigen Decomposition</a:t>
            </a:r>
            <a:endParaRPr lang="en-US" b="1" dirty="0"/>
          </a:p>
        </p:txBody>
      </p:sp>
      <p:cxnSp>
        <p:nvCxnSpPr>
          <p:cNvPr id="45" name="Straight Arrow Connector 44"/>
          <p:cNvCxnSpPr>
            <a:stCxn id="37" idx="2"/>
            <a:endCxn id="39" idx="0"/>
          </p:cNvCxnSpPr>
          <p:nvPr/>
        </p:nvCxnSpPr>
        <p:spPr>
          <a:xfrm>
            <a:off x="1866900" y="3962400"/>
            <a:ext cx="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9" idx="2"/>
            <a:endCxn id="40" idx="0"/>
          </p:cNvCxnSpPr>
          <p:nvPr/>
        </p:nvCxnSpPr>
        <p:spPr>
          <a:xfrm>
            <a:off x="1866900" y="4876800"/>
            <a:ext cx="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0" idx="2"/>
            <a:endCxn id="41" idx="0"/>
          </p:cNvCxnSpPr>
          <p:nvPr/>
        </p:nvCxnSpPr>
        <p:spPr>
          <a:xfrm>
            <a:off x="1866900" y="5562600"/>
            <a:ext cx="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39" idx="3"/>
            <a:endCxn id="42" idx="1"/>
          </p:cNvCxnSpPr>
          <p:nvPr/>
        </p:nvCxnSpPr>
        <p:spPr>
          <a:xfrm>
            <a:off x="3200400" y="4533900"/>
            <a:ext cx="2286000" cy="30480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43" idx="1"/>
            <a:endCxn id="40" idx="3"/>
          </p:cNvCxnSpPr>
          <p:nvPr/>
        </p:nvCxnSpPr>
        <p:spPr>
          <a:xfrm rot="10800000">
            <a:off x="3200400" y="5334000"/>
            <a:ext cx="2286000" cy="49530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8" idx="2"/>
            <a:endCxn id="42" idx="0"/>
          </p:cNvCxnSpPr>
          <p:nvPr/>
        </p:nvCxnSpPr>
        <p:spPr>
          <a:xfrm>
            <a:off x="6819900" y="4191000"/>
            <a:ext cx="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2" idx="2"/>
            <a:endCxn id="43" idx="0"/>
          </p:cNvCxnSpPr>
          <p:nvPr/>
        </p:nvCxnSpPr>
        <p:spPr>
          <a:xfrm>
            <a:off x="6819900" y="5181600"/>
            <a:ext cx="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2" grpId="0" animBg="1"/>
      <p:bldP spid="37" grpId="0" animBg="1"/>
      <p:bldP spid="38" grpId="0" animBg="1"/>
      <p:bldP spid="39" grpId="0" animBg="1"/>
      <p:bldP spid="40" grpId="0" animBg="1"/>
      <p:bldP spid="41" grpId="0" animBg="1"/>
      <p:bldP spid="42" grpId="0" animBg="1"/>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21</a:t>
            </a:fld>
            <a:endParaRPr lang="en-US"/>
          </a:p>
        </p:txBody>
      </p:sp>
      <p:sp>
        <p:nvSpPr>
          <p:cNvPr id="5" name="TextBox 4"/>
          <p:cNvSpPr txBox="1"/>
          <p:nvPr/>
        </p:nvSpPr>
        <p:spPr>
          <a:xfrm>
            <a:off x="152400" y="207258"/>
            <a:ext cx="7620000" cy="630942"/>
          </a:xfrm>
          <a:prstGeom prst="rect">
            <a:avLst/>
          </a:prstGeom>
          <a:noFill/>
        </p:spPr>
        <p:txBody>
          <a:bodyPr wrap="square">
            <a:spAutoFit/>
          </a:bodyPr>
          <a:lstStyle/>
          <a:p>
            <a:pPr fontAlgn="auto">
              <a:spcBef>
                <a:spcPts val="0"/>
              </a:spcBef>
              <a:spcAft>
                <a:spcPts val="0"/>
              </a:spcAft>
              <a:defRPr/>
            </a:pPr>
            <a:r>
              <a:rPr lang="en-US" sz="3500" b="1" dirty="0" smtClean="0">
                <a:solidFill>
                  <a:srgbClr val="0000CC"/>
                </a:solidFill>
                <a:effectLst>
                  <a:outerShdw blurRad="38100" dist="38100" dir="2700000" algn="tl">
                    <a:srgbClr val="000000">
                      <a:alpha val="43137"/>
                    </a:srgbClr>
                  </a:outerShdw>
                </a:effectLst>
                <a:latin typeface="+mj-lt"/>
              </a:rPr>
              <a:t>Experimental Validation</a:t>
            </a:r>
            <a:endParaRPr lang="en-US" sz="3500" b="1" dirty="0">
              <a:solidFill>
                <a:srgbClr val="0000CC"/>
              </a:solidFill>
              <a:effectLst>
                <a:outerShdw blurRad="38100" dist="38100" dir="2700000" algn="tl">
                  <a:srgbClr val="000000">
                    <a:alpha val="43137"/>
                  </a:srgbClr>
                </a:outerShdw>
              </a:effectLst>
              <a:latin typeface="+mj-lt"/>
            </a:endParaRPr>
          </a:p>
        </p:txBody>
      </p:sp>
      <p:sp>
        <p:nvSpPr>
          <p:cNvPr id="8" name="TextBox 7"/>
          <p:cNvSpPr txBox="1"/>
          <p:nvPr/>
        </p:nvSpPr>
        <p:spPr>
          <a:xfrm>
            <a:off x="-76200" y="5334000"/>
            <a:ext cx="4953000" cy="861774"/>
          </a:xfrm>
          <a:prstGeom prst="rect">
            <a:avLst/>
          </a:prstGeom>
          <a:noFill/>
        </p:spPr>
        <p:txBody>
          <a:bodyPr wrap="square" rtlCol="0">
            <a:spAutoFit/>
          </a:bodyPr>
          <a:lstStyle/>
          <a:p>
            <a:pPr algn="ctr"/>
            <a:r>
              <a:rPr lang="en-US" sz="2500" b="1" dirty="0" smtClean="0">
                <a:solidFill>
                  <a:srgbClr val="000099"/>
                </a:solidFill>
              </a:rPr>
              <a:t>Our model matches with the </a:t>
            </a:r>
          </a:p>
          <a:p>
            <a:pPr algn="ctr"/>
            <a:r>
              <a:rPr lang="en-US" sz="2500" b="1" dirty="0" smtClean="0">
                <a:solidFill>
                  <a:srgbClr val="000099"/>
                </a:solidFill>
              </a:rPr>
              <a:t>experimental results </a:t>
            </a:r>
            <a:endParaRPr lang="en-US" sz="2500" b="1" dirty="0">
              <a:solidFill>
                <a:srgbClr val="000099"/>
              </a:solidFill>
            </a:endParaRPr>
          </a:p>
        </p:txBody>
      </p:sp>
      <p:pic>
        <p:nvPicPr>
          <p:cNvPr id="60418" name="Picture 2"/>
          <p:cNvPicPr>
            <a:picLocks noChangeAspect="1" noChangeArrowheads="1"/>
          </p:cNvPicPr>
          <p:nvPr/>
        </p:nvPicPr>
        <p:blipFill>
          <a:blip r:embed="rId3" cstate="print"/>
          <a:srcRect/>
          <a:stretch>
            <a:fillRect/>
          </a:stretch>
        </p:blipFill>
        <p:spPr bwMode="auto">
          <a:xfrm>
            <a:off x="76200" y="1143000"/>
            <a:ext cx="4648200" cy="4191000"/>
          </a:xfrm>
          <a:prstGeom prst="rect">
            <a:avLst/>
          </a:prstGeom>
          <a:noFill/>
          <a:ln w="9525">
            <a:noFill/>
            <a:miter lim="800000"/>
            <a:headEnd/>
            <a:tailEnd/>
          </a:ln>
        </p:spPr>
      </p:pic>
      <p:sp>
        <p:nvSpPr>
          <p:cNvPr id="10" name="TextBox 9"/>
          <p:cNvSpPr txBox="1"/>
          <p:nvPr/>
        </p:nvSpPr>
        <p:spPr>
          <a:xfrm>
            <a:off x="3657600" y="6096000"/>
            <a:ext cx="5105400" cy="381000"/>
          </a:xfrm>
          <a:prstGeom prst="rect">
            <a:avLst/>
          </a:prstGeom>
          <a:noFill/>
        </p:spPr>
        <p:txBody>
          <a:bodyPr wrap="square" rtlCol="0">
            <a:spAutoFit/>
          </a:bodyPr>
          <a:lstStyle/>
          <a:p>
            <a:r>
              <a:rPr lang="en-US" dirty="0" smtClean="0"/>
              <a:t>Marimuthu and Chakrabarti (2014), </a:t>
            </a:r>
            <a:r>
              <a:rPr lang="en-US" i="1" dirty="0" err="1" smtClean="0"/>
              <a:t>J.Chem.Phys</a:t>
            </a:r>
            <a:endParaRPr lang="en-US" dirty="0"/>
          </a:p>
        </p:txBody>
      </p:sp>
      <p:sp>
        <p:nvSpPr>
          <p:cNvPr id="11" name="TextBox 10"/>
          <p:cNvSpPr txBox="1"/>
          <p:nvPr/>
        </p:nvSpPr>
        <p:spPr>
          <a:xfrm>
            <a:off x="4724400" y="1371600"/>
            <a:ext cx="3886200" cy="1631216"/>
          </a:xfrm>
          <a:prstGeom prst="rect">
            <a:avLst/>
          </a:prstGeom>
          <a:noFill/>
        </p:spPr>
        <p:txBody>
          <a:bodyPr wrap="square" rtlCol="0">
            <a:spAutoFit/>
          </a:bodyPr>
          <a:lstStyle/>
          <a:p>
            <a:r>
              <a:rPr lang="en-US" sz="2500" dirty="0" smtClean="0"/>
              <a:t>Applications other than PCR</a:t>
            </a:r>
          </a:p>
          <a:p>
            <a:pPr marL="342900" indent="-342900">
              <a:buFont typeface="Wingdings" pitchFamily="2" charset="2"/>
              <a:buChar char="v"/>
            </a:pPr>
            <a:r>
              <a:rPr lang="en-US" sz="2500" dirty="0" smtClean="0">
                <a:solidFill>
                  <a:srgbClr val="000099"/>
                </a:solidFill>
              </a:rPr>
              <a:t>Microarray</a:t>
            </a:r>
            <a:r>
              <a:rPr lang="en-US" sz="2500" dirty="0" smtClean="0"/>
              <a:t>. (Multiplex </a:t>
            </a:r>
            <a:r>
              <a:rPr lang="en-US" sz="2500" dirty="0" smtClean="0"/>
              <a:t>framework</a:t>
            </a:r>
            <a:r>
              <a:rPr lang="en-US" sz="2500" dirty="0" smtClean="0"/>
              <a:t>)</a:t>
            </a:r>
          </a:p>
          <a:p>
            <a:pPr marL="342900" indent="-342900">
              <a:buFont typeface="Wingdings" pitchFamily="2" charset="2"/>
              <a:buChar char="v"/>
            </a:pPr>
            <a:r>
              <a:rPr lang="en-US" sz="2500" dirty="0" smtClean="0"/>
              <a:t> </a:t>
            </a:r>
            <a:r>
              <a:rPr lang="en-US" sz="2500" dirty="0" smtClean="0">
                <a:solidFill>
                  <a:srgbClr val="000099"/>
                </a:solidFill>
              </a:rPr>
              <a:t>Southern blot.</a:t>
            </a:r>
          </a:p>
        </p:txBody>
      </p:sp>
      <p:sp>
        <p:nvSpPr>
          <p:cNvPr id="12" name="TextBox 11"/>
          <p:cNvSpPr txBox="1"/>
          <p:nvPr/>
        </p:nvSpPr>
        <p:spPr>
          <a:xfrm>
            <a:off x="4572000" y="3200400"/>
            <a:ext cx="4267200" cy="2400657"/>
          </a:xfrm>
          <a:prstGeom prst="rect">
            <a:avLst/>
          </a:prstGeom>
          <a:noFill/>
        </p:spPr>
        <p:txBody>
          <a:bodyPr wrap="square" rtlCol="0">
            <a:spAutoFit/>
          </a:bodyPr>
          <a:lstStyle/>
          <a:p>
            <a:r>
              <a:rPr lang="en-US" sz="2500" dirty="0" smtClean="0"/>
              <a:t>This frame work can be extended to </a:t>
            </a:r>
          </a:p>
          <a:p>
            <a:pPr marL="407988" indent="-407988">
              <a:buFont typeface="Wingdings" pitchFamily="2" charset="2"/>
              <a:buChar char="v"/>
            </a:pPr>
            <a:r>
              <a:rPr lang="en-US" sz="2500" dirty="0" smtClean="0">
                <a:solidFill>
                  <a:srgbClr val="FF0000"/>
                </a:solidFill>
              </a:rPr>
              <a:t>Multiplex</a:t>
            </a:r>
            <a:r>
              <a:rPr lang="en-US" sz="2500" dirty="0" smtClean="0">
                <a:solidFill>
                  <a:srgbClr val="00B050"/>
                </a:solidFill>
              </a:rPr>
              <a:t> </a:t>
            </a:r>
            <a:r>
              <a:rPr lang="en-US" sz="2500" dirty="0" smtClean="0"/>
              <a:t>hybridization reactions </a:t>
            </a:r>
          </a:p>
          <a:p>
            <a:pPr marL="407988" indent="-407988">
              <a:buFont typeface="Wingdings" pitchFamily="2" charset="2"/>
              <a:buChar char="v"/>
            </a:pPr>
            <a:r>
              <a:rPr lang="en-US" sz="2500" dirty="0" smtClean="0"/>
              <a:t>Hybridization with </a:t>
            </a:r>
            <a:r>
              <a:rPr lang="en-US" sz="2500" dirty="0" smtClean="0">
                <a:solidFill>
                  <a:srgbClr val="FF0000"/>
                </a:solidFill>
              </a:rPr>
              <a:t>mismatches</a:t>
            </a:r>
            <a:endParaRPr lang="en-US" sz="2500" dirty="0">
              <a:solidFill>
                <a:srgbClr val="FF0000"/>
              </a:solidFill>
            </a:endParaRPr>
          </a:p>
        </p:txBody>
      </p:sp>
      <p:sp>
        <p:nvSpPr>
          <p:cNvPr id="13" name="Right Brace 12"/>
          <p:cNvSpPr/>
          <p:nvPr/>
        </p:nvSpPr>
        <p:spPr>
          <a:xfrm>
            <a:off x="7772400" y="4038600"/>
            <a:ext cx="457200" cy="1676400"/>
          </a:xfrm>
          <a:prstGeom prst="rightBrace">
            <a:avLst/>
          </a:prstGeom>
          <a:ln w="38100">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7924800" y="4549914"/>
            <a:ext cx="2819400" cy="707886"/>
          </a:xfrm>
          <a:prstGeom prst="rect">
            <a:avLst/>
          </a:prstGeom>
          <a:noFill/>
        </p:spPr>
        <p:txBody>
          <a:bodyPr wrap="square" rtlCol="0">
            <a:spAutoFit/>
          </a:bodyPr>
          <a:lstStyle/>
          <a:p>
            <a:r>
              <a:rPr lang="en-US" sz="2000" b="1" dirty="0" smtClean="0">
                <a:solidFill>
                  <a:srgbClr val="FF0000"/>
                </a:solidFill>
              </a:rPr>
              <a:t>Cancer</a:t>
            </a:r>
          </a:p>
          <a:p>
            <a:r>
              <a:rPr lang="en-US" sz="2000" b="1" dirty="0" smtClean="0">
                <a:solidFill>
                  <a:srgbClr val="FF0000"/>
                </a:solidFill>
              </a:rPr>
              <a:t> Diagnosis</a:t>
            </a:r>
            <a:endParaRPr 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22</a:t>
            </a:fld>
            <a:endParaRPr lang="en-US"/>
          </a:p>
        </p:txBody>
      </p:sp>
      <p:sp>
        <p:nvSpPr>
          <p:cNvPr id="5" name="TextBox 4"/>
          <p:cNvSpPr txBox="1"/>
          <p:nvPr/>
        </p:nvSpPr>
        <p:spPr>
          <a:xfrm>
            <a:off x="152400" y="228600"/>
            <a:ext cx="7696200" cy="630942"/>
          </a:xfrm>
          <a:prstGeom prst="rect">
            <a:avLst/>
          </a:prstGeom>
          <a:noFill/>
        </p:spPr>
        <p:txBody>
          <a:bodyPr wrap="square" rtlCol="0">
            <a:spAutoFit/>
          </a:bodyPr>
          <a:lstStyle/>
          <a:p>
            <a:r>
              <a:rPr lang="en-US" sz="3500" b="1" dirty="0" smtClean="0">
                <a:solidFill>
                  <a:srgbClr val="0000CC"/>
                </a:solidFill>
                <a:effectLst>
                  <a:outerShdw blurRad="38100" dist="38100" dir="2700000" algn="tl">
                    <a:srgbClr val="000000">
                      <a:alpha val="43137"/>
                    </a:srgbClr>
                  </a:outerShdw>
                </a:effectLst>
                <a:latin typeface="+mj-lt"/>
              </a:rPr>
              <a:t>Outline</a:t>
            </a:r>
            <a:endParaRPr lang="en-US" sz="3500" b="1" dirty="0">
              <a:solidFill>
                <a:srgbClr val="0000CC"/>
              </a:solidFill>
              <a:effectLst>
                <a:outerShdw blurRad="38100" dist="38100" dir="2700000" algn="tl">
                  <a:srgbClr val="000000">
                    <a:alpha val="43137"/>
                  </a:srgbClr>
                </a:outerShdw>
              </a:effectLst>
              <a:latin typeface="+mj-lt"/>
            </a:endParaRPr>
          </a:p>
        </p:txBody>
      </p:sp>
      <p:sp>
        <p:nvSpPr>
          <p:cNvPr id="6" name="TextBox 5"/>
          <p:cNvSpPr txBox="1"/>
          <p:nvPr/>
        </p:nvSpPr>
        <p:spPr>
          <a:xfrm>
            <a:off x="304800" y="1676400"/>
            <a:ext cx="8534400" cy="4708981"/>
          </a:xfrm>
          <a:prstGeom prst="rect">
            <a:avLst/>
          </a:prstGeom>
          <a:noFill/>
        </p:spPr>
        <p:txBody>
          <a:bodyPr wrap="square" rtlCol="0">
            <a:spAutoFit/>
          </a:bodyPr>
          <a:lstStyle/>
          <a:p>
            <a:pPr marL="688975" indent="-688975">
              <a:buFont typeface="Wingdings" pitchFamily="2" charset="2"/>
              <a:buChar char="v"/>
            </a:pPr>
            <a:r>
              <a:rPr lang="en-US" sz="2500" dirty="0" smtClean="0"/>
              <a:t>Systems Biology Approach – Unified Framework</a:t>
            </a:r>
            <a:endParaRPr lang="en-US" sz="2500" dirty="0" smtClean="0"/>
          </a:p>
          <a:p>
            <a:pPr marL="688975" indent="-688975">
              <a:buFont typeface="Wingdings" pitchFamily="2" charset="2"/>
              <a:buChar char="v"/>
            </a:pPr>
            <a:endParaRPr lang="en-US" sz="2500" dirty="0" smtClean="0"/>
          </a:p>
          <a:p>
            <a:pPr marL="688975" indent="-688975">
              <a:buFont typeface="Wingdings" pitchFamily="2" charset="2"/>
              <a:buChar char="v"/>
            </a:pPr>
            <a:r>
              <a:rPr lang="en-US" sz="2500" b="1" dirty="0" smtClean="0">
                <a:solidFill>
                  <a:srgbClr val="0000CC"/>
                </a:solidFill>
              </a:rPr>
              <a:t>Sequence Dependent DNA Amplification </a:t>
            </a:r>
            <a:r>
              <a:rPr lang="en-US" sz="2500" b="1" dirty="0" smtClean="0">
                <a:solidFill>
                  <a:srgbClr val="0000CC"/>
                </a:solidFill>
              </a:rPr>
              <a:t>M</a:t>
            </a:r>
            <a:r>
              <a:rPr lang="en-US" sz="2500" b="1" dirty="0" smtClean="0">
                <a:solidFill>
                  <a:srgbClr val="0000CC"/>
                </a:solidFill>
              </a:rPr>
              <a:t>odels.</a:t>
            </a:r>
          </a:p>
          <a:p>
            <a:pPr marL="1146175" lvl="1" indent="-688975">
              <a:buFont typeface="Wingdings" pitchFamily="2" charset="2"/>
              <a:buChar char="v"/>
            </a:pPr>
            <a:r>
              <a:rPr lang="en-US" sz="2500" b="1" dirty="0" smtClean="0"/>
              <a:t>Annealing/Melting Reaction Model</a:t>
            </a:r>
          </a:p>
          <a:p>
            <a:pPr marL="1146175" lvl="1" indent="-688975">
              <a:buFont typeface="Wingdings" pitchFamily="2" charset="2"/>
              <a:buChar char="v"/>
            </a:pPr>
            <a:r>
              <a:rPr lang="en-US" sz="2500" b="1" dirty="0" smtClean="0">
                <a:solidFill>
                  <a:srgbClr val="0000CC"/>
                </a:solidFill>
              </a:rPr>
              <a:t>Enzyme Binding/Extension Reaction Model</a:t>
            </a:r>
            <a:endParaRPr lang="en-US" sz="2500" b="1" dirty="0" smtClean="0">
              <a:solidFill>
                <a:srgbClr val="0000CC"/>
              </a:solidFill>
            </a:endParaRPr>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Sequence Dependent DNA Amplification </a:t>
            </a:r>
            <a:r>
              <a:rPr lang="en-US" sz="2500" dirty="0" smtClean="0"/>
              <a:t>D</a:t>
            </a:r>
            <a:r>
              <a:rPr lang="en-US" sz="2500" dirty="0" smtClean="0"/>
              <a:t>ynamics </a:t>
            </a:r>
            <a:r>
              <a:rPr lang="en-US" sz="2500" dirty="0" smtClean="0"/>
              <a:t>– Geometric </a:t>
            </a:r>
            <a:r>
              <a:rPr lang="en-US" sz="2500" dirty="0" smtClean="0"/>
              <a:t>Growth.</a:t>
            </a:r>
            <a:endParaRPr lang="en-US" sz="2500" dirty="0" smtClean="0"/>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Optimal Control of </a:t>
            </a:r>
            <a:r>
              <a:rPr lang="en-US" sz="2500" dirty="0" smtClean="0"/>
              <a:t>DNA Amplification</a:t>
            </a:r>
            <a:endParaRPr lang="en-US" sz="2500" dirty="0" smtClean="0"/>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Conclusions.</a:t>
            </a:r>
            <a:endParaRPr lang="en-US" sz="25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23</a:t>
            </a:fld>
            <a:endParaRPr lang="en-US"/>
          </a:p>
        </p:txBody>
      </p:sp>
      <p:sp>
        <p:nvSpPr>
          <p:cNvPr id="5" name="TextBox 15"/>
          <p:cNvSpPr txBox="1">
            <a:spLocks noChangeArrowheads="1"/>
          </p:cNvSpPr>
          <p:nvPr/>
        </p:nvSpPr>
        <p:spPr bwMode="auto">
          <a:xfrm>
            <a:off x="0" y="283458"/>
            <a:ext cx="8382000" cy="630942"/>
          </a:xfrm>
          <a:prstGeom prst="rect">
            <a:avLst/>
          </a:prstGeom>
          <a:noFill/>
          <a:ln w="9525">
            <a:noFill/>
            <a:miter lim="800000"/>
            <a:headEnd/>
            <a:tailEnd/>
          </a:ln>
        </p:spPr>
        <p:txBody>
          <a:bodyPr wrap="square">
            <a:spAutoFit/>
          </a:bodyPr>
          <a:lstStyle/>
          <a:p>
            <a:r>
              <a:rPr lang="en-US" sz="3500" b="1" dirty="0">
                <a:solidFill>
                  <a:srgbClr val="0000CC"/>
                </a:solidFill>
                <a:effectLst>
                  <a:outerShdw blurRad="38100" dist="38100" dir="2700000" algn="tl">
                    <a:srgbClr val="000000">
                      <a:alpha val="43137"/>
                    </a:srgbClr>
                  </a:outerShdw>
                </a:effectLst>
                <a:latin typeface="+mj-lt"/>
                <a:cs typeface="Calibri" pitchFamily="34" charset="0"/>
              </a:rPr>
              <a:t>Kinetic Model </a:t>
            </a:r>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a:t>
            </a:r>
            <a:r>
              <a:rPr lang="en-US" sz="3500" b="1" dirty="0" smtClean="0">
                <a:solidFill>
                  <a:srgbClr val="0000CC"/>
                </a:solidFill>
                <a:effectLst>
                  <a:outerShdw blurRad="38100" dist="38100" dir="2700000" algn="tl">
                    <a:srgbClr val="000000">
                      <a:alpha val="43137"/>
                    </a:srgbClr>
                  </a:outerShdw>
                </a:effectLst>
              </a:rPr>
              <a:t>Enzyme Binding &amp; Extension</a:t>
            </a:r>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a:t>
            </a:r>
            <a:endParaRPr lang="en-US" sz="3500" b="1" dirty="0">
              <a:solidFill>
                <a:srgbClr val="0000CC"/>
              </a:solidFill>
              <a:effectLst>
                <a:outerShdw blurRad="38100" dist="38100" dir="2700000" algn="tl">
                  <a:srgbClr val="000000">
                    <a:alpha val="43137"/>
                  </a:srgbClr>
                </a:outerShdw>
              </a:effectLst>
              <a:latin typeface="+mj-lt"/>
              <a:cs typeface="Calibri" pitchFamily="34" charset="0"/>
            </a:endParaRPr>
          </a:p>
        </p:txBody>
      </p:sp>
      <p:pic>
        <p:nvPicPr>
          <p:cNvPr id="23" name="Picture 5"/>
          <p:cNvPicPr>
            <a:picLocks noChangeAspect="1" noChangeArrowheads="1"/>
          </p:cNvPicPr>
          <p:nvPr/>
        </p:nvPicPr>
        <p:blipFill>
          <a:blip r:embed="rId3" cstate="print"/>
          <a:srcRect/>
          <a:stretch>
            <a:fillRect/>
          </a:stretch>
        </p:blipFill>
        <p:spPr bwMode="auto">
          <a:xfrm>
            <a:off x="1143000" y="4038600"/>
            <a:ext cx="5486400" cy="1981200"/>
          </a:xfrm>
          <a:prstGeom prst="rect">
            <a:avLst/>
          </a:prstGeom>
          <a:noFill/>
          <a:ln w="9525">
            <a:noFill/>
            <a:miter lim="800000"/>
            <a:headEnd/>
            <a:tailEnd/>
          </a:ln>
        </p:spPr>
      </p:pic>
      <p:sp>
        <p:nvSpPr>
          <p:cNvPr id="24" name="Oval 23"/>
          <p:cNvSpPr/>
          <p:nvPr/>
        </p:nvSpPr>
        <p:spPr>
          <a:xfrm>
            <a:off x="4495800" y="4038600"/>
            <a:ext cx="76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048000" y="5105400"/>
            <a:ext cx="76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371" name="Picture 3"/>
          <p:cNvPicPr>
            <a:picLocks noChangeAspect="1" noChangeArrowheads="1"/>
          </p:cNvPicPr>
          <p:nvPr/>
        </p:nvPicPr>
        <p:blipFill>
          <a:blip r:embed="rId4" cstate="print"/>
          <a:srcRect/>
          <a:stretch>
            <a:fillRect/>
          </a:stretch>
        </p:blipFill>
        <p:spPr bwMode="auto">
          <a:xfrm>
            <a:off x="1143000" y="1143000"/>
            <a:ext cx="5495925" cy="2114550"/>
          </a:xfrm>
          <a:prstGeom prst="rect">
            <a:avLst/>
          </a:prstGeom>
          <a:noFill/>
          <a:ln w="9525">
            <a:noFill/>
            <a:miter lim="800000"/>
            <a:headEnd/>
            <a:tailEnd/>
          </a:ln>
        </p:spPr>
      </p:pic>
      <p:sp>
        <p:nvSpPr>
          <p:cNvPr id="28" name="TextBox 27"/>
          <p:cNvSpPr txBox="1"/>
          <p:nvPr/>
        </p:nvSpPr>
        <p:spPr>
          <a:xfrm>
            <a:off x="7162800" y="1600200"/>
            <a:ext cx="1676400" cy="861774"/>
          </a:xfrm>
          <a:prstGeom prst="rect">
            <a:avLst/>
          </a:prstGeom>
          <a:noFill/>
        </p:spPr>
        <p:txBody>
          <a:bodyPr wrap="square" rtlCol="0">
            <a:spAutoFit/>
          </a:bodyPr>
          <a:lstStyle/>
          <a:p>
            <a:r>
              <a:rPr lang="en-US" sz="2500" b="1" dirty="0" smtClean="0">
                <a:solidFill>
                  <a:srgbClr val="0000CC"/>
                </a:solidFill>
              </a:rPr>
              <a:t>ENZYME BINDING</a:t>
            </a:r>
            <a:endParaRPr lang="en-US" sz="2500" b="1" dirty="0">
              <a:solidFill>
                <a:srgbClr val="0000CC"/>
              </a:solidFill>
            </a:endParaRPr>
          </a:p>
        </p:txBody>
      </p:sp>
      <p:sp>
        <p:nvSpPr>
          <p:cNvPr id="29" name="TextBox 28"/>
          <p:cNvSpPr txBox="1"/>
          <p:nvPr/>
        </p:nvSpPr>
        <p:spPr>
          <a:xfrm>
            <a:off x="7162800" y="4724400"/>
            <a:ext cx="1981200" cy="477054"/>
          </a:xfrm>
          <a:prstGeom prst="rect">
            <a:avLst/>
          </a:prstGeom>
          <a:noFill/>
        </p:spPr>
        <p:txBody>
          <a:bodyPr wrap="square" rtlCol="0">
            <a:spAutoFit/>
          </a:bodyPr>
          <a:lstStyle/>
          <a:p>
            <a:r>
              <a:rPr lang="en-US" sz="2500" b="1" dirty="0" smtClean="0">
                <a:solidFill>
                  <a:srgbClr val="0000CC"/>
                </a:solidFill>
              </a:rPr>
              <a:t>EXTENSION</a:t>
            </a:r>
            <a:endParaRPr lang="en-US" sz="2500" b="1"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24</a:t>
            </a:fld>
            <a:endParaRPr lang="en-US"/>
          </a:p>
        </p:txBody>
      </p:sp>
      <p:sp>
        <p:nvSpPr>
          <p:cNvPr id="5" name="TextBox 15"/>
          <p:cNvSpPr txBox="1">
            <a:spLocks noChangeArrowheads="1"/>
          </p:cNvSpPr>
          <p:nvPr/>
        </p:nvSpPr>
        <p:spPr bwMode="auto">
          <a:xfrm>
            <a:off x="152400" y="228600"/>
            <a:ext cx="8382000" cy="630942"/>
          </a:xfrm>
          <a:prstGeom prst="rect">
            <a:avLst/>
          </a:prstGeom>
          <a:noFill/>
          <a:ln w="9525">
            <a:noFill/>
            <a:miter lim="800000"/>
            <a:headEnd/>
            <a:tailEnd/>
          </a:ln>
        </p:spPr>
        <p:txBody>
          <a:bodyPr wrap="square">
            <a:spAutoFit/>
          </a:bodyPr>
          <a:lstStyle/>
          <a:p>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Reaction Mechanism </a:t>
            </a:r>
            <a:endParaRPr lang="en-US" sz="3500" b="1" dirty="0">
              <a:solidFill>
                <a:srgbClr val="0000CC"/>
              </a:solidFill>
              <a:effectLst>
                <a:outerShdw blurRad="38100" dist="38100" dir="2700000" algn="tl">
                  <a:srgbClr val="000000">
                    <a:alpha val="43137"/>
                  </a:srgbClr>
                </a:outerShdw>
              </a:effectLst>
              <a:latin typeface="+mj-lt"/>
              <a:cs typeface="Calibri" pitchFamily="34" charset="0"/>
            </a:endParaRPr>
          </a:p>
        </p:txBody>
      </p:sp>
      <p:sp>
        <p:nvSpPr>
          <p:cNvPr id="6" name="TextBox 5"/>
          <p:cNvSpPr txBox="1"/>
          <p:nvPr/>
        </p:nvSpPr>
        <p:spPr>
          <a:xfrm>
            <a:off x="838200" y="2209800"/>
            <a:ext cx="65532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E + D</a:t>
            </a:r>
            <a:r>
              <a:rPr lang="en-US" sz="1600" b="1" i="1" baseline="-25000" dirty="0" smtClean="0">
                <a:latin typeface="Times New Roman" panose="02020603050405020304" pitchFamily="18" charset="0"/>
                <a:cs typeface="Times New Roman" panose="02020603050405020304" pitchFamily="18" charset="0"/>
              </a:rPr>
              <a:t>i</a:t>
            </a:r>
            <a:r>
              <a:rPr lang="en-US" sz="1600" b="1" i="1" dirty="0" smtClean="0">
                <a:latin typeface="Times New Roman" panose="02020603050405020304" pitchFamily="18" charset="0"/>
                <a:cs typeface="Times New Roman" panose="02020603050405020304" pitchFamily="18" charset="0"/>
              </a:rPr>
              <a:t>                 </a:t>
            </a:r>
            <a:r>
              <a:rPr lang="en-US" sz="1600" b="1" i="1" dirty="0" err="1" smtClean="0">
                <a:latin typeface="Times New Roman" panose="02020603050405020304" pitchFamily="18" charset="0"/>
                <a:cs typeface="Times New Roman" panose="02020603050405020304" pitchFamily="18" charset="0"/>
              </a:rPr>
              <a:t>E.D</a:t>
            </a:r>
            <a:r>
              <a:rPr lang="en-US" sz="1600" b="1" i="1" baseline="-25000" dirty="0" err="1" smtClean="0">
                <a:latin typeface="Times New Roman" panose="02020603050405020304" pitchFamily="18" charset="0"/>
                <a:cs typeface="Times New Roman" panose="02020603050405020304" pitchFamily="18" charset="0"/>
              </a:rPr>
              <a:t>i</a:t>
            </a:r>
            <a:r>
              <a:rPr lang="en-US" sz="1600" b="1" i="1" dirty="0" smtClean="0">
                <a:latin typeface="Times New Roman" panose="02020603050405020304" pitchFamily="18" charset="0"/>
                <a:cs typeface="Times New Roman" panose="02020603050405020304" pitchFamily="18" charset="0"/>
              </a:rPr>
              <a:t> + </a:t>
            </a:r>
            <a:r>
              <a:rPr lang="en-US" sz="1600" b="1" i="1" dirty="0" err="1" smtClean="0">
                <a:latin typeface="Times New Roman" panose="02020603050405020304" pitchFamily="18" charset="0"/>
                <a:cs typeface="Times New Roman" panose="02020603050405020304" pitchFamily="18" charset="0"/>
              </a:rPr>
              <a:t>dNTP</a:t>
            </a:r>
            <a:r>
              <a:rPr lang="en-US" sz="1600" b="1" i="1" dirty="0" smtClean="0">
                <a:latin typeface="Times New Roman" panose="02020603050405020304" pitchFamily="18" charset="0"/>
                <a:cs typeface="Times New Roman" panose="02020603050405020304" pitchFamily="18" charset="0"/>
              </a:rPr>
              <a:t>                 </a:t>
            </a:r>
            <a:r>
              <a:rPr lang="en-US" sz="1600" b="1" i="1" dirty="0" err="1" smtClean="0">
                <a:latin typeface="Times New Roman" panose="02020603050405020304" pitchFamily="18" charset="0"/>
                <a:cs typeface="Times New Roman" panose="02020603050405020304" pitchFamily="18" charset="0"/>
              </a:rPr>
              <a:t>E.D</a:t>
            </a:r>
            <a:r>
              <a:rPr lang="en-US" sz="1600" b="1" i="1" baseline="-25000" dirty="0" err="1" smtClean="0">
                <a:latin typeface="Times New Roman" panose="02020603050405020304" pitchFamily="18" charset="0"/>
                <a:cs typeface="Times New Roman" panose="02020603050405020304" pitchFamily="18" charset="0"/>
              </a:rPr>
              <a:t>i</a:t>
            </a:r>
            <a:r>
              <a:rPr lang="en-US" sz="1600" b="1" i="1" dirty="0" err="1" smtClean="0">
                <a:latin typeface="Times New Roman" panose="02020603050405020304" pitchFamily="18" charset="0"/>
                <a:cs typeface="Times New Roman" panose="02020603050405020304" pitchFamily="18" charset="0"/>
              </a:rPr>
              <a:t>.dNTP</a:t>
            </a:r>
            <a:r>
              <a:rPr lang="en-US" sz="1600" b="1" i="1" dirty="0" smtClean="0">
                <a:latin typeface="Times New Roman" panose="02020603050405020304" pitchFamily="18" charset="0"/>
                <a:cs typeface="Times New Roman" panose="02020603050405020304" pitchFamily="18" charset="0"/>
              </a:rPr>
              <a:t>                  E</a:t>
            </a:r>
            <a:r>
              <a:rPr lang="en-US" sz="1600" b="1" i="1" baseline="30000" dirty="0" smtClean="0">
                <a:latin typeface="Times New Roman" panose="02020603050405020304" pitchFamily="18" charset="0"/>
                <a:cs typeface="Times New Roman" panose="02020603050405020304" pitchFamily="18" charset="0"/>
              </a:rPr>
              <a:t>’</a:t>
            </a:r>
            <a:r>
              <a:rPr lang="en-US" sz="1600" b="1" i="1" dirty="0" smtClean="0">
                <a:latin typeface="Times New Roman" panose="02020603050405020304" pitchFamily="18" charset="0"/>
                <a:cs typeface="Times New Roman" panose="02020603050405020304" pitchFamily="18" charset="0"/>
              </a:rPr>
              <a:t>.</a:t>
            </a:r>
            <a:r>
              <a:rPr lang="en-US" sz="1600" b="1" i="1" dirty="0" err="1" smtClean="0">
                <a:latin typeface="Times New Roman" panose="02020603050405020304" pitchFamily="18" charset="0"/>
                <a:cs typeface="Times New Roman" panose="02020603050405020304" pitchFamily="18" charset="0"/>
              </a:rPr>
              <a:t>D</a:t>
            </a:r>
            <a:r>
              <a:rPr lang="en-US" sz="1600" b="1" i="1" baseline="-25000" dirty="0" err="1" smtClean="0">
                <a:latin typeface="Times New Roman" panose="02020603050405020304" pitchFamily="18" charset="0"/>
                <a:cs typeface="Times New Roman" panose="02020603050405020304" pitchFamily="18" charset="0"/>
              </a:rPr>
              <a:t>i</a:t>
            </a:r>
            <a:r>
              <a:rPr lang="en-US" sz="1600" b="1" i="1" dirty="0" err="1" smtClean="0">
                <a:latin typeface="Times New Roman" panose="02020603050405020304" pitchFamily="18" charset="0"/>
                <a:cs typeface="Times New Roman" panose="02020603050405020304" pitchFamily="18" charset="0"/>
              </a:rPr>
              <a:t>.dNTP</a:t>
            </a:r>
            <a:r>
              <a:rPr lang="en-US" sz="1600" b="1" i="1" dirty="0" smtClean="0">
                <a:latin typeface="Times New Roman" panose="02020603050405020304" pitchFamily="18" charset="0"/>
                <a:cs typeface="Times New Roman" panose="02020603050405020304" pitchFamily="18" charset="0"/>
              </a:rPr>
              <a:t> </a:t>
            </a:r>
            <a:endParaRPr lang="en-US" sz="1600" b="1" i="1" dirty="0">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1600200" y="23622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00200" y="24384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00200" y="2438400"/>
            <a:ext cx="152400" cy="140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1981200" y="2209800"/>
            <a:ext cx="2286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76400" y="1981200"/>
            <a:ext cx="5334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1</a:t>
            </a:r>
            <a:endParaRPr lang="en-US" sz="1600" b="1" i="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676400" y="2450068"/>
            <a:ext cx="533400" cy="338554"/>
          </a:xfrm>
          <a:prstGeom prst="rect">
            <a:avLst/>
          </a:prstGeom>
          <a:noFill/>
        </p:spPr>
        <p:txBody>
          <a:bodyPr wrap="square" rtlCol="0">
            <a:spAutoFit/>
          </a:bodyPr>
          <a:lstStyle/>
          <a:p>
            <a:r>
              <a:rPr lang="en-US" sz="1600" b="1" i="1" dirty="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-1</a:t>
            </a:r>
            <a:endParaRPr lang="en-US" sz="1600" b="1" i="1" dirty="0">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3505200" y="23622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05200" y="24384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05200" y="2438400"/>
            <a:ext cx="152400" cy="140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3886200" y="2209800"/>
            <a:ext cx="2286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581400" y="1981200"/>
            <a:ext cx="5334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k</a:t>
            </a:r>
            <a:r>
              <a:rPr lang="en-US" sz="1600" b="1" i="1" baseline="-25000" dirty="0">
                <a:latin typeface="Times New Roman" panose="02020603050405020304" pitchFamily="18" charset="0"/>
                <a:cs typeface="Times New Roman" panose="02020603050405020304" pitchFamily="18" charset="0"/>
              </a:rPr>
              <a:t>2</a:t>
            </a:r>
            <a:endParaRPr lang="en-US" sz="1600" b="1" i="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3581400" y="2450068"/>
            <a:ext cx="5334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-2</a:t>
            </a:r>
            <a:endParaRPr lang="en-US" sz="1600" b="1" i="1" dirty="0">
              <a:latin typeface="Times New Roman" panose="02020603050405020304" pitchFamily="18" charset="0"/>
              <a:cs typeface="Times New Roman" panose="02020603050405020304" pitchFamily="18" charset="0"/>
            </a:endParaRPr>
          </a:p>
        </p:txBody>
      </p:sp>
      <p:cxnSp>
        <p:nvCxnSpPr>
          <p:cNvPr id="19" name="Straight Connector 18"/>
          <p:cNvCxnSpPr/>
          <p:nvPr/>
        </p:nvCxnSpPr>
        <p:spPr>
          <a:xfrm>
            <a:off x="5181600" y="23622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181600" y="24384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81600" y="2438400"/>
            <a:ext cx="152400" cy="140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5562600" y="2209800"/>
            <a:ext cx="2286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257800" y="1981200"/>
            <a:ext cx="5334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3</a:t>
            </a:r>
            <a:endParaRPr lang="en-US" sz="1600" b="1" i="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5257800" y="2450068"/>
            <a:ext cx="5334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-3</a:t>
            </a:r>
            <a:endParaRPr lang="en-US" sz="1600" b="1" i="1" dirty="0">
              <a:latin typeface="Times New Roman" panose="02020603050405020304" pitchFamily="18" charset="0"/>
              <a:cs typeface="Times New Roman" panose="02020603050405020304" pitchFamily="18" charset="0"/>
            </a:endParaRPr>
          </a:p>
        </p:txBody>
      </p:sp>
      <p:cxnSp>
        <p:nvCxnSpPr>
          <p:cNvPr id="25" name="Straight Arrow Connector 24"/>
          <p:cNvCxnSpPr/>
          <p:nvPr/>
        </p:nvCxnSpPr>
        <p:spPr>
          <a:xfrm flipV="1">
            <a:off x="4572000" y="1524000"/>
            <a:ext cx="0" cy="6418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038600" y="1078468"/>
            <a:ext cx="1249060" cy="338554"/>
          </a:xfrm>
          <a:prstGeom prst="rect">
            <a:avLst/>
          </a:prstGeom>
        </p:spPr>
        <p:txBody>
          <a:bodyPr wrap="none">
            <a:spAutoFit/>
          </a:bodyPr>
          <a:lstStyle/>
          <a:p>
            <a:r>
              <a:rPr lang="en-US" sz="1600" b="1" i="1" dirty="0" err="1" smtClean="0">
                <a:latin typeface="Times New Roman" panose="02020603050405020304" pitchFamily="18" charset="0"/>
                <a:cs typeface="Times New Roman" panose="02020603050405020304" pitchFamily="18" charset="0"/>
              </a:rPr>
              <a:t>E+D</a:t>
            </a:r>
            <a:r>
              <a:rPr lang="en-US" sz="1600" b="1" i="1" baseline="-25000" dirty="0" err="1" smtClean="0">
                <a:latin typeface="Times New Roman" panose="02020603050405020304" pitchFamily="18" charset="0"/>
                <a:cs typeface="Times New Roman" panose="02020603050405020304" pitchFamily="18" charset="0"/>
              </a:rPr>
              <a:t>i</a:t>
            </a:r>
            <a:r>
              <a:rPr lang="en-US" sz="1600" b="1" i="1" dirty="0" err="1">
                <a:latin typeface="Times New Roman" panose="02020603050405020304" pitchFamily="18" charset="0"/>
                <a:cs typeface="Times New Roman" panose="02020603050405020304" pitchFamily="18" charset="0"/>
              </a:rPr>
              <a:t>+</a:t>
            </a:r>
            <a:r>
              <a:rPr lang="en-US" sz="1600" b="1" i="1" dirty="0" err="1" smtClean="0">
                <a:latin typeface="Times New Roman" panose="02020603050405020304" pitchFamily="18" charset="0"/>
                <a:cs typeface="Times New Roman" panose="02020603050405020304" pitchFamily="18" charset="0"/>
              </a:rPr>
              <a:t>dNTP</a:t>
            </a:r>
            <a:endParaRPr lang="en-US" sz="1600" b="1" i="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4642291" y="1688068"/>
            <a:ext cx="356188" cy="338554"/>
          </a:xfrm>
          <a:prstGeom prst="rect">
            <a:avLst/>
          </a:prstGeom>
          <a:noFill/>
        </p:spPr>
        <p:txBody>
          <a:bodyPr wrap="none" rtlCol="0">
            <a:spAutoFit/>
          </a:bodyPr>
          <a:lstStyle/>
          <a:p>
            <a:r>
              <a:rPr lang="en-US" sz="1600" b="1" i="1" dirty="0" smtClean="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7</a:t>
            </a:r>
            <a:endParaRPr lang="en-US" sz="1600" b="1" i="1" dirty="0">
              <a:latin typeface="Times New Roman" panose="02020603050405020304" pitchFamily="18" charset="0"/>
              <a:cs typeface="Times New Roman" panose="02020603050405020304" pitchFamily="18" charset="0"/>
            </a:endParaRPr>
          </a:p>
        </p:txBody>
      </p:sp>
      <p:cxnSp>
        <p:nvCxnSpPr>
          <p:cNvPr id="28" name="Straight Arrow Connector 27"/>
          <p:cNvCxnSpPr/>
          <p:nvPr/>
        </p:nvCxnSpPr>
        <p:spPr>
          <a:xfrm flipV="1">
            <a:off x="6412618" y="1498045"/>
            <a:ext cx="0" cy="6418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879218" y="1066800"/>
            <a:ext cx="1249060" cy="338554"/>
          </a:xfrm>
          <a:prstGeom prst="rect">
            <a:avLst/>
          </a:prstGeom>
        </p:spPr>
        <p:txBody>
          <a:bodyPr wrap="none">
            <a:spAutoFit/>
          </a:bodyPr>
          <a:lstStyle/>
          <a:p>
            <a:r>
              <a:rPr lang="en-US" sz="1600" b="1" i="1" dirty="0" err="1" smtClean="0">
                <a:latin typeface="Times New Roman" panose="02020603050405020304" pitchFamily="18" charset="0"/>
                <a:cs typeface="Times New Roman" panose="02020603050405020304" pitchFamily="18" charset="0"/>
              </a:rPr>
              <a:t>E+D</a:t>
            </a:r>
            <a:r>
              <a:rPr lang="en-US" sz="1600" b="1" i="1" baseline="-25000" dirty="0" err="1" smtClean="0">
                <a:latin typeface="Times New Roman" panose="02020603050405020304" pitchFamily="18" charset="0"/>
                <a:cs typeface="Times New Roman" panose="02020603050405020304" pitchFamily="18" charset="0"/>
              </a:rPr>
              <a:t>i</a:t>
            </a:r>
            <a:r>
              <a:rPr lang="en-US" sz="1600" b="1" i="1" dirty="0" err="1">
                <a:latin typeface="Times New Roman" panose="02020603050405020304" pitchFamily="18" charset="0"/>
                <a:cs typeface="Times New Roman" panose="02020603050405020304" pitchFamily="18" charset="0"/>
              </a:rPr>
              <a:t>+</a:t>
            </a:r>
            <a:r>
              <a:rPr lang="en-US" sz="1600" b="1" i="1" dirty="0" err="1" smtClean="0">
                <a:latin typeface="Times New Roman" panose="02020603050405020304" pitchFamily="18" charset="0"/>
                <a:cs typeface="Times New Roman" panose="02020603050405020304" pitchFamily="18" charset="0"/>
              </a:rPr>
              <a:t>dNTP</a:t>
            </a:r>
            <a:endParaRPr lang="en-US" sz="1600" b="1" i="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6482909" y="1662113"/>
            <a:ext cx="356188" cy="338554"/>
          </a:xfrm>
          <a:prstGeom prst="rect">
            <a:avLst/>
          </a:prstGeom>
          <a:noFill/>
        </p:spPr>
        <p:txBody>
          <a:bodyPr wrap="none" rtlCol="0">
            <a:spAutoFit/>
          </a:bodyPr>
          <a:lstStyle/>
          <a:p>
            <a:r>
              <a:rPr lang="en-US" sz="1600" b="1" i="1" dirty="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8</a:t>
            </a:r>
            <a:endParaRPr lang="en-US" sz="1600" b="1" i="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6019800" y="2743200"/>
            <a:ext cx="533400" cy="338554"/>
          </a:xfrm>
          <a:prstGeom prst="rect">
            <a:avLst/>
          </a:prstGeom>
          <a:noFill/>
        </p:spPr>
        <p:txBody>
          <a:bodyPr wrap="square" rtlCol="0">
            <a:spAutoFit/>
          </a:bodyPr>
          <a:lstStyle/>
          <a:p>
            <a:r>
              <a:rPr lang="en-US" sz="1600" b="1" i="1" dirty="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-4</a:t>
            </a:r>
            <a:endParaRPr lang="en-US" sz="1600" b="1" i="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6477000" y="2754868"/>
            <a:ext cx="5334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4</a:t>
            </a:r>
            <a:endParaRPr lang="en-US" sz="1600" b="1" i="1" dirty="0">
              <a:latin typeface="Times New Roman" panose="02020603050405020304" pitchFamily="18" charset="0"/>
              <a:cs typeface="Times New Roman" panose="02020603050405020304" pitchFamily="18" charset="0"/>
            </a:endParaRPr>
          </a:p>
        </p:txBody>
      </p:sp>
      <p:cxnSp>
        <p:nvCxnSpPr>
          <p:cNvPr id="33" name="Straight Connector 32"/>
          <p:cNvCxnSpPr/>
          <p:nvPr/>
        </p:nvCxnSpPr>
        <p:spPr>
          <a:xfrm>
            <a:off x="6362700" y="2634734"/>
            <a:ext cx="0" cy="6418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477000" y="2634734"/>
            <a:ext cx="0" cy="6418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248400" y="2634734"/>
            <a:ext cx="114300" cy="1846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477000" y="3036332"/>
            <a:ext cx="76200" cy="2402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867400" y="3364468"/>
            <a:ext cx="1247457" cy="338554"/>
          </a:xfrm>
          <a:prstGeom prst="rect">
            <a:avLst/>
          </a:prstGeom>
        </p:spPr>
        <p:txBody>
          <a:bodyPr wrap="none">
            <a:spAutoFit/>
          </a:bodyPr>
          <a:lstStyle/>
          <a:p>
            <a:r>
              <a:rPr lang="en-US" sz="1600" b="1" i="1" dirty="0" smtClean="0">
                <a:latin typeface="Times New Roman" panose="02020603050405020304" pitchFamily="18" charset="0"/>
                <a:cs typeface="Times New Roman" panose="02020603050405020304" pitchFamily="18" charset="0"/>
              </a:rPr>
              <a:t>  E</a:t>
            </a:r>
            <a:r>
              <a:rPr lang="en-US" sz="1600" b="1" i="1" baseline="30000" dirty="0" smtClean="0">
                <a:latin typeface="Times New Roman" panose="02020603050405020304" pitchFamily="18" charset="0"/>
                <a:cs typeface="Times New Roman" panose="02020603050405020304" pitchFamily="18" charset="0"/>
              </a:rPr>
              <a:t>’</a:t>
            </a:r>
            <a:r>
              <a:rPr lang="en-US" sz="1600" b="1" i="1" dirty="0" smtClean="0">
                <a:latin typeface="Times New Roman" panose="02020603050405020304" pitchFamily="18" charset="0"/>
                <a:cs typeface="Times New Roman" panose="02020603050405020304" pitchFamily="18" charset="0"/>
              </a:rPr>
              <a:t>.D</a:t>
            </a:r>
            <a:r>
              <a:rPr lang="en-US" sz="1600" b="1" i="1" baseline="-25000" dirty="0" smtClean="0">
                <a:latin typeface="Times New Roman" panose="02020603050405020304" pitchFamily="18" charset="0"/>
                <a:cs typeface="Times New Roman" panose="02020603050405020304" pitchFamily="18" charset="0"/>
              </a:rPr>
              <a:t>i+1</a:t>
            </a:r>
            <a:r>
              <a:rPr lang="en-US" sz="1600" b="1" i="1" dirty="0" smtClean="0">
                <a:latin typeface="Times New Roman" panose="02020603050405020304" pitchFamily="18" charset="0"/>
                <a:cs typeface="Times New Roman" panose="02020603050405020304" pitchFamily="18" charset="0"/>
              </a:rPr>
              <a:t>.PP</a:t>
            </a:r>
            <a:r>
              <a:rPr lang="en-US" sz="1600" b="1" i="1" baseline="-25000" dirty="0" smtClean="0">
                <a:latin typeface="Times New Roman" panose="02020603050405020304" pitchFamily="18" charset="0"/>
                <a:cs typeface="Times New Roman" panose="02020603050405020304" pitchFamily="18" charset="0"/>
              </a:rPr>
              <a:t>i</a:t>
            </a:r>
            <a:r>
              <a:rPr lang="en-US" sz="1600" b="1" i="1" dirty="0" smtClean="0">
                <a:latin typeface="Times New Roman" panose="02020603050405020304" pitchFamily="18" charset="0"/>
                <a:cs typeface="Times New Roman" panose="02020603050405020304" pitchFamily="18" charset="0"/>
              </a:rPr>
              <a:t> </a:t>
            </a:r>
            <a:endParaRPr lang="en-US" sz="1600" b="1" i="1" dirty="0">
              <a:latin typeface="Times New Roman" panose="02020603050405020304" pitchFamily="18" charset="0"/>
              <a:cs typeface="Times New Roman" panose="02020603050405020304" pitchFamily="18" charset="0"/>
            </a:endParaRPr>
          </a:p>
        </p:txBody>
      </p:sp>
      <p:cxnSp>
        <p:nvCxnSpPr>
          <p:cNvPr id="38" name="Straight Connector 37"/>
          <p:cNvCxnSpPr/>
          <p:nvPr/>
        </p:nvCxnSpPr>
        <p:spPr>
          <a:xfrm>
            <a:off x="5257800" y="35052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257800" y="35814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257800" y="3581400"/>
            <a:ext cx="152400" cy="140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5638800" y="3352800"/>
            <a:ext cx="2286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334000" y="3124200"/>
            <a:ext cx="533400" cy="338554"/>
          </a:xfrm>
          <a:prstGeom prst="rect">
            <a:avLst/>
          </a:prstGeom>
          <a:noFill/>
        </p:spPr>
        <p:txBody>
          <a:bodyPr wrap="square" rtlCol="0">
            <a:spAutoFit/>
          </a:bodyPr>
          <a:lstStyle/>
          <a:p>
            <a:r>
              <a:rPr lang="en-US" sz="1600" b="1" i="1" dirty="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-5</a:t>
            </a:r>
            <a:endParaRPr lang="en-US" sz="1600" b="1" i="1"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5334000" y="3593068"/>
            <a:ext cx="5334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5</a:t>
            </a:r>
            <a:endParaRPr lang="en-US" sz="1600" b="1" i="1" dirty="0">
              <a:latin typeface="Times New Roman" panose="02020603050405020304" pitchFamily="18" charset="0"/>
              <a:cs typeface="Times New Roman" panose="02020603050405020304" pitchFamily="18" charset="0"/>
            </a:endParaRPr>
          </a:p>
        </p:txBody>
      </p:sp>
      <p:sp>
        <p:nvSpPr>
          <p:cNvPr id="44" name="Rectangle 43"/>
          <p:cNvSpPr/>
          <p:nvPr/>
        </p:nvSpPr>
        <p:spPr>
          <a:xfrm>
            <a:off x="4191000" y="3288268"/>
            <a:ext cx="1151277" cy="338554"/>
          </a:xfrm>
          <a:prstGeom prst="rect">
            <a:avLst/>
          </a:prstGeom>
        </p:spPr>
        <p:txBody>
          <a:bodyPr wrap="none">
            <a:spAutoFit/>
          </a:bodyPr>
          <a:lstStyle/>
          <a:p>
            <a:r>
              <a:rPr lang="en-US" sz="1600" b="1" i="1" dirty="0" smtClean="0">
                <a:latin typeface="Times New Roman" panose="02020603050405020304" pitchFamily="18" charset="0"/>
                <a:cs typeface="Times New Roman" panose="02020603050405020304" pitchFamily="18" charset="0"/>
              </a:rPr>
              <a:t> E.D</a:t>
            </a:r>
            <a:r>
              <a:rPr lang="en-US" sz="1600" b="1" i="1" baseline="-25000" dirty="0" smtClean="0">
                <a:latin typeface="Times New Roman" panose="02020603050405020304" pitchFamily="18" charset="0"/>
                <a:cs typeface="Times New Roman" panose="02020603050405020304" pitchFamily="18" charset="0"/>
              </a:rPr>
              <a:t>i+1</a:t>
            </a:r>
            <a:r>
              <a:rPr lang="en-US" sz="1600" b="1" i="1" dirty="0" smtClean="0">
                <a:latin typeface="Times New Roman" panose="02020603050405020304" pitchFamily="18" charset="0"/>
                <a:cs typeface="Times New Roman" panose="02020603050405020304" pitchFamily="18" charset="0"/>
              </a:rPr>
              <a:t>.PP</a:t>
            </a:r>
            <a:r>
              <a:rPr lang="en-US" sz="1600" b="1" i="1" baseline="-25000" dirty="0" smtClean="0">
                <a:latin typeface="Times New Roman" panose="02020603050405020304" pitchFamily="18" charset="0"/>
                <a:cs typeface="Times New Roman" panose="02020603050405020304" pitchFamily="18" charset="0"/>
              </a:rPr>
              <a:t>i</a:t>
            </a:r>
            <a:r>
              <a:rPr lang="en-US" sz="1600" b="1" i="1" dirty="0" smtClean="0">
                <a:latin typeface="Times New Roman" panose="02020603050405020304" pitchFamily="18" charset="0"/>
                <a:cs typeface="Times New Roman" panose="02020603050405020304" pitchFamily="18" charset="0"/>
              </a:rPr>
              <a:t> </a:t>
            </a:r>
            <a:endParaRPr lang="en-US" sz="1600" b="1" i="1" dirty="0">
              <a:latin typeface="Times New Roman" panose="02020603050405020304" pitchFamily="18" charset="0"/>
              <a:cs typeface="Times New Roman" panose="02020603050405020304" pitchFamily="18" charset="0"/>
            </a:endParaRPr>
          </a:p>
        </p:txBody>
      </p:sp>
      <p:cxnSp>
        <p:nvCxnSpPr>
          <p:cNvPr id="45" name="Straight Connector 44"/>
          <p:cNvCxnSpPr/>
          <p:nvPr/>
        </p:nvCxnSpPr>
        <p:spPr>
          <a:xfrm>
            <a:off x="3581400" y="34290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581400" y="35052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581400" y="3505200"/>
            <a:ext cx="152400" cy="140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962400" y="3276600"/>
            <a:ext cx="2286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657600" y="3048000"/>
            <a:ext cx="5334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-6</a:t>
            </a:r>
            <a:endParaRPr lang="en-US" sz="1600" b="1" i="1" dirty="0">
              <a:latin typeface="Times New Roman" panose="02020603050405020304" pitchFamily="18" charset="0"/>
              <a:cs typeface="Times New Roman" panose="02020603050405020304" pitchFamily="18" charset="0"/>
            </a:endParaRPr>
          </a:p>
        </p:txBody>
      </p:sp>
      <p:sp>
        <p:nvSpPr>
          <p:cNvPr id="50" name="TextBox 49"/>
          <p:cNvSpPr txBox="1"/>
          <p:nvPr/>
        </p:nvSpPr>
        <p:spPr>
          <a:xfrm>
            <a:off x="3657600" y="3516868"/>
            <a:ext cx="5334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6</a:t>
            </a:r>
            <a:endParaRPr lang="en-US" sz="1600" b="1" i="1" dirty="0">
              <a:latin typeface="Times New Roman" panose="02020603050405020304" pitchFamily="18" charset="0"/>
              <a:cs typeface="Times New Roman" panose="02020603050405020304" pitchFamily="18" charset="0"/>
            </a:endParaRPr>
          </a:p>
        </p:txBody>
      </p:sp>
      <p:sp>
        <p:nvSpPr>
          <p:cNvPr id="51" name="Rectangle 50"/>
          <p:cNvSpPr/>
          <p:nvPr/>
        </p:nvSpPr>
        <p:spPr>
          <a:xfrm>
            <a:off x="2438400" y="3288268"/>
            <a:ext cx="1237839" cy="338554"/>
          </a:xfrm>
          <a:prstGeom prst="rect">
            <a:avLst/>
          </a:prstGeom>
        </p:spPr>
        <p:txBody>
          <a:bodyPr wrap="none">
            <a:spAutoFit/>
          </a:bodyPr>
          <a:lstStyle/>
          <a:p>
            <a:r>
              <a:rPr lang="en-US" sz="1600" b="1" i="1" dirty="0" smtClean="0">
                <a:latin typeface="Times New Roman" panose="02020603050405020304" pitchFamily="18" charset="0"/>
                <a:cs typeface="Times New Roman" panose="02020603050405020304" pitchFamily="18" charset="0"/>
              </a:rPr>
              <a:t> E.D</a:t>
            </a:r>
            <a:r>
              <a:rPr lang="en-US" sz="1600" b="1" i="1" baseline="-25000" dirty="0" smtClean="0">
                <a:latin typeface="Times New Roman" panose="02020603050405020304" pitchFamily="18" charset="0"/>
                <a:cs typeface="Times New Roman" panose="02020603050405020304" pitchFamily="18" charset="0"/>
              </a:rPr>
              <a:t>i+1</a:t>
            </a:r>
            <a:r>
              <a:rPr lang="en-US" sz="1600" b="1" i="1" dirty="0" smtClean="0">
                <a:latin typeface="Times New Roman" panose="02020603050405020304" pitchFamily="18" charset="0"/>
                <a:cs typeface="Times New Roman" panose="02020603050405020304" pitchFamily="18" charset="0"/>
              </a:rPr>
              <a:t>+PP</a:t>
            </a:r>
            <a:r>
              <a:rPr lang="en-US" sz="1600" b="1" i="1" baseline="-25000" dirty="0" smtClean="0">
                <a:latin typeface="Times New Roman" panose="02020603050405020304" pitchFamily="18" charset="0"/>
                <a:cs typeface="Times New Roman" panose="02020603050405020304" pitchFamily="18" charset="0"/>
              </a:rPr>
              <a:t>i</a:t>
            </a:r>
            <a:r>
              <a:rPr lang="en-US" sz="1600" b="1" i="1" dirty="0" smtClean="0">
                <a:latin typeface="Times New Roman" panose="02020603050405020304" pitchFamily="18" charset="0"/>
                <a:cs typeface="Times New Roman" panose="02020603050405020304" pitchFamily="18" charset="0"/>
              </a:rPr>
              <a:t> </a:t>
            </a:r>
            <a:endParaRPr lang="en-US" sz="1600" b="1" i="1" dirty="0">
              <a:latin typeface="Times New Roman" panose="02020603050405020304" pitchFamily="18" charset="0"/>
              <a:cs typeface="Times New Roman" panose="02020603050405020304" pitchFamily="18" charset="0"/>
            </a:endParaRPr>
          </a:p>
        </p:txBody>
      </p:sp>
      <p:cxnSp>
        <p:nvCxnSpPr>
          <p:cNvPr id="52" name="Straight Connector 51"/>
          <p:cNvCxnSpPr/>
          <p:nvPr/>
        </p:nvCxnSpPr>
        <p:spPr>
          <a:xfrm>
            <a:off x="1828800" y="34290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28800" y="35052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828800" y="3505200"/>
            <a:ext cx="152400" cy="140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2209800" y="3276600"/>
            <a:ext cx="2286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905000" y="3048000"/>
            <a:ext cx="5334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1</a:t>
            </a:r>
            <a:endParaRPr lang="en-US" sz="1600" b="1" i="1" dirty="0">
              <a:latin typeface="Times New Roman" panose="02020603050405020304" pitchFamily="18" charset="0"/>
              <a:cs typeface="Times New Roman" panose="02020603050405020304" pitchFamily="18" charset="0"/>
            </a:endParaRPr>
          </a:p>
        </p:txBody>
      </p:sp>
      <p:sp>
        <p:nvSpPr>
          <p:cNvPr id="57" name="TextBox 56"/>
          <p:cNvSpPr txBox="1"/>
          <p:nvPr/>
        </p:nvSpPr>
        <p:spPr>
          <a:xfrm>
            <a:off x="1905000" y="3516868"/>
            <a:ext cx="533400" cy="338554"/>
          </a:xfrm>
          <a:prstGeom prst="rect">
            <a:avLst/>
          </a:prstGeom>
          <a:noFill/>
        </p:spPr>
        <p:txBody>
          <a:bodyPr wrap="square" rtlCol="0">
            <a:spAutoFit/>
          </a:bodyPr>
          <a:lstStyle/>
          <a:p>
            <a:r>
              <a:rPr lang="en-US" sz="1600" b="1" i="1" dirty="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-1</a:t>
            </a:r>
            <a:endParaRPr lang="en-US" sz="1600" b="1" i="1" dirty="0">
              <a:latin typeface="Times New Roman" panose="02020603050405020304" pitchFamily="18" charset="0"/>
              <a:cs typeface="Times New Roman" panose="02020603050405020304" pitchFamily="18" charset="0"/>
            </a:endParaRPr>
          </a:p>
        </p:txBody>
      </p:sp>
      <p:sp>
        <p:nvSpPr>
          <p:cNvPr id="58" name="Rectangle 57"/>
          <p:cNvSpPr/>
          <p:nvPr/>
        </p:nvSpPr>
        <p:spPr>
          <a:xfrm>
            <a:off x="953983" y="3288268"/>
            <a:ext cx="846707" cy="338554"/>
          </a:xfrm>
          <a:prstGeom prst="rect">
            <a:avLst/>
          </a:prstGeom>
        </p:spPr>
        <p:txBody>
          <a:bodyPr wrap="none">
            <a:spAutoFit/>
          </a:bodyPr>
          <a:lstStyle/>
          <a:p>
            <a:r>
              <a:rPr lang="en-US" sz="1600" b="1" i="1" dirty="0" smtClean="0">
                <a:latin typeface="Times New Roman" panose="02020603050405020304" pitchFamily="18" charset="0"/>
                <a:cs typeface="Times New Roman" panose="02020603050405020304" pitchFamily="18" charset="0"/>
              </a:rPr>
              <a:t>E+D</a:t>
            </a:r>
            <a:r>
              <a:rPr lang="en-US" sz="1600" b="1" i="1" baseline="-25000" dirty="0" smtClean="0">
                <a:latin typeface="Times New Roman" panose="02020603050405020304" pitchFamily="18" charset="0"/>
                <a:cs typeface="Times New Roman" panose="02020603050405020304" pitchFamily="18" charset="0"/>
              </a:rPr>
              <a:t>i+1</a:t>
            </a:r>
            <a:r>
              <a:rPr lang="en-US" sz="1600" b="1" i="1" dirty="0" smtClean="0">
                <a:latin typeface="Times New Roman" panose="02020603050405020304" pitchFamily="18" charset="0"/>
                <a:cs typeface="Times New Roman" panose="02020603050405020304" pitchFamily="18" charset="0"/>
              </a:rPr>
              <a:t> </a:t>
            </a:r>
            <a:endParaRPr lang="en-US" sz="1600" b="1" i="1" dirty="0">
              <a:latin typeface="Times New Roman" panose="02020603050405020304" pitchFamily="18" charset="0"/>
              <a:cs typeface="Times New Roman" panose="02020603050405020304" pitchFamily="18" charset="0"/>
            </a:endParaRPr>
          </a:p>
        </p:txBody>
      </p:sp>
      <p:sp>
        <p:nvSpPr>
          <p:cNvPr id="59" name="TextBox 58"/>
          <p:cNvSpPr txBox="1"/>
          <p:nvPr/>
        </p:nvSpPr>
        <p:spPr>
          <a:xfrm>
            <a:off x="1429491" y="1662113"/>
            <a:ext cx="1237509"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Step 1</a:t>
            </a:r>
            <a:endParaRPr lang="en-US" sz="1600" b="1" i="1" dirty="0">
              <a:latin typeface="Times New Roman" panose="02020603050405020304" pitchFamily="18" charset="0"/>
              <a:cs typeface="Times New Roman" panose="02020603050405020304" pitchFamily="18" charset="0"/>
            </a:endParaRPr>
          </a:p>
        </p:txBody>
      </p:sp>
      <p:sp>
        <p:nvSpPr>
          <p:cNvPr id="60" name="TextBox 59"/>
          <p:cNvSpPr txBox="1"/>
          <p:nvPr/>
        </p:nvSpPr>
        <p:spPr>
          <a:xfrm>
            <a:off x="3258291" y="1676400"/>
            <a:ext cx="1237509"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Step 2</a:t>
            </a:r>
            <a:endParaRPr lang="en-US" sz="1600" b="1" i="1" dirty="0">
              <a:latin typeface="Times New Roman" panose="02020603050405020304" pitchFamily="18" charset="0"/>
              <a:cs typeface="Times New Roman" panose="02020603050405020304" pitchFamily="18" charset="0"/>
            </a:endParaRPr>
          </a:p>
        </p:txBody>
      </p:sp>
      <p:sp>
        <p:nvSpPr>
          <p:cNvPr id="61" name="TextBox 60"/>
          <p:cNvSpPr txBox="1"/>
          <p:nvPr/>
        </p:nvSpPr>
        <p:spPr>
          <a:xfrm>
            <a:off x="3352800" y="1066800"/>
            <a:ext cx="761999"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Step 7</a:t>
            </a:r>
            <a:endParaRPr lang="en-US" sz="1600" b="1" i="1" dirty="0">
              <a:latin typeface="Times New Roman" panose="02020603050405020304" pitchFamily="18" charset="0"/>
              <a:cs typeface="Times New Roman" panose="02020603050405020304" pitchFamily="18" charset="0"/>
            </a:endParaRPr>
          </a:p>
        </p:txBody>
      </p:sp>
      <p:sp>
        <p:nvSpPr>
          <p:cNvPr id="62" name="TextBox 61"/>
          <p:cNvSpPr txBox="1"/>
          <p:nvPr/>
        </p:nvSpPr>
        <p:spPr>
          <a:xfrm>
            <a:off x="7162800" y="1066800"/>
            <a:ext cx="1237509"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Step 8</a:t>
            </a:r>
            <a:endParaRPr lang="en-US" sz="1600" b="1" i="1" dirty="0">
              <a:latin typeface="Times New Roman" panose="02020603050405020304" pitchFamily="18" charset="0"/>
              <a:cs typeface="Times New Roman" panose="02020603050405020304" pitchFamily="18" charset="0"/>
            </a:endParaRPr>
          </a:p>
        </p:txBody>
      </p:sp>
      <p:sp>
        <p:nvSpPr>
          <p:cNvPr id="63" name="TextBox 62"/>
          <p:cNvSpPr txBox="1"/>
          <p:nvPr/>
        </p:nvSpPr>
        <p:spPr>
          <a:xfrm>
            <a:off x="5105400" y="3962400"/>
            <a:ext cx="1237509"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Step 5</a:t>
            </a:r>
            <a:endParaRPr lang="en-US" sz="1600" b="1" i="1" dirty="0">
              <a:latin typeface="Times New Roman" panose="02020603050405020304" pitchFamily="18" charset="0"/>
              <a:cs typeface="Times New Roman" panose="02020603050405020304" pitchFamily="18" charset="0"/>
            </a:endParaRPr>
          </a:p>
        </p:txBody>
      </p:sp>
      <p:sp>
        <p:nvSpPr>
          <p:cNvPr id="64" name="TextBox 63"/>
          <p:cNvSpPr txBox="1"/>
          <p:nvPr/>
        </p:nvSpPr>
        <p:spPr>
          <a:xfrm>
            <a:off x="3410691" y="3962400"/>
            <a:ext cx="1237509"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Step 6</a:t>
            </a:r>
            <a:endParaRPr lang="en-US" sz="1600" b="1" i="1" dirty="0">
              <a:latin typeface="Times New Roman" panose="02020603050405020304" pitchFamily="18" charset="0"/>
              <a:cs typeface="Times New Roman" panose="02020603050405020304" pitchFamily="18" charset="0"/>
            </a:endParaRPr>
          </a:p>
        </p:txBody>
      </p:sp>
      <p:sp>
        <p:nvSpPr>
          <p:cNvPr id="65" name="TextBox 64"/>
          <p:cNvSpPr txBox="1"/>
          <p:nvPr/>
        </p:nvSpPr>
        <p:spPr>
          <a:xfrm>
            <a:off x="7239000" y="2334905"/>
            <a:ext cx="1905000" cy="1246495"/>
          </a:xfrm>
          <a:prstGeom prst="rect">
            <a:avLst/>
          </a:prstGeom>
          <a:noFill/>
        </p:spPr>
        <p:txBody>
          <a:bodyPr wrap="square" rtlCol="0">
            <a:spAutoFit/>
          </a:bodyPr>
          <a:lstStyle/>
          <a:p>
            <a:r>
              <a:rPr lang="en-US" sz="2500" b="1" dirty="0" smtClean="0">
                <a:solidFill>
                  <a:srgbClr val="0000CC"/>
                </a:solidFill>
              </a:rPr>
              <a:t>Per Nucleobase Addition</a:t>
            </a:r>
            <a:endParaRPr lang="en-US" sz="2500" b="1" dirty="0">
              <a:solidFill>
                <a:srgbClr val="0000CC"/>
              </a:solidFill>
            </a:endParaRPr>
          </a:p>
        </p:txBody>
      </p:sp>
      <p:sp>
        <p:nvSpPr>
          <p:cNvPr id="66" name="Down Arrow 65"/>
          <p:cNvSpPr/>
          <p:nvPr/>
        </p:nvSpPr>
        <p:spPr>
          <a:xfrm>
            <a:off x="4038600" y="4267200"/>
            <a:ext cx="3048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7461978" y="5322332"/>
            <a:ext cx="1415772" cy="338554"/>
          </a:xfrm>
          <a:prstGeom prst="rect">
            <a:avLst/>
          </a:prstGeom>
        </p:spPr>
        <p:txBody>
          <a:bodyPr wrap="none">
            <a:spAutoFit/>
          </a:bodyPr>
          <a:lstStyle/>
          <a:p>
            <a:r>
              <a:rPr lang="en-US" sz="1600" b="1" i="1" dirty="0" smtClean="0">
                <a:latin typeface="Times New Roman" panose="02020603050405020304" pitchFamily="18" charset="0"/>
                <a:cs typeface="Times New Roman" panose="02020603050405020304" pitchFamily="18" charset="0"/>
              </a:rPr>
              <a:t> E +D</a:t>
            </a:r>
            <a:r>
              <a:rPr lang="en-US" sz="1600" b="1" i="1" baseline="-25000" dirty="0" smtClean="0">
                <a:latin typeface="Times New Roman" panose="02020603050405020304" pitchFamily="18" charset="0"/>
                <a:cs typeface="Times New Roman" panose="02020603050405020304" pitchFamily="18" charset="0"/>
              </a:rPr>
              <a:t>i+1 </a:t>
            </a:r>
            <a:r>
              <a:rPr lang="en-US" sz="1600" b="1" i="1" dirty="0" smtClean="0">
                <a:latin typeface="Times New Roman" panose="02020603050405020304" pitchFamily="18" charset="0"/>
                <a:cs typeface="Times New Roman" panose="02020603050405020304" pitchFamily="18" charset="0"/>
              </a:rPr>
              <a:t>+ </a:t>
            </a:r>
            <a:r>
              <a:rPr lang="en-US" sz="1600" b="1" i="1" dirty="0" err="1" smtClean="0">
                <a:latin typeface="Times New Roman" panose="02020603050405020304" pitchFamily="18" charset="0"/>
                <a:cs typeface="Times New Roman" panose="02020603050405020304" pitchFamily="18" charset="0"/>
              </a:rPr>
              <a:t>PP</a:t>
            </a:r>
            <a:r>
              <a:rPr lang="en-US" sz="1600" b="1" i="1" baseline="-25000" dirty="0" err="1" smtClean="0">
                <a:latin typeface="Times New Roman" panose="02020603050405020304" pitchFamily="18" charset="0"/>
                <a:cs typeface="Times New Roman" panose="02020603050405020304" pitchFamily="18" charset="0"/>
              </a:rPr>
              <a:t>i</a:t>
            </a:r>
            <a:r>
              <a:rPr lang="en-US" sz="1600" b="1" i="1" dirty="0" smtClean="0">
                <a:latin typeface="Times New Roman" panose="02020603050405020304" pitchFamily="18" charset="0"/>
                <a:cs typeface="Times New Roman" panose="02020603050405020304" pitchFamily="18" charset="0"/>
              </a:rPr>
              <a:t> </a:t>
            </a:r>
            <a:endParaRPr lang="en-US" sz="1600" b="1" i="1" dirty="0">
              <a:latin typeface="Times New Roman" panose="02020603050405020304" pitchFamily="18" charset="0"/>
              <a:cs typeface="Times New Roman" panose="02020603050405020304" pitchFamily="18" charset="0"/>
            </a:endParaRPr>
          </a:p>
        </p:txBody>
      </p:sp>
      <p:cxnSp>
        <p:nvCxnSpPr>
          <p:cNvPr id="75" name="Straight Connector 74"/>
          <p:cNvCxnSpPr/>
          <p:nvPr/>
        </p:nvCxnSpPr>
        <p:spPr>
          <a:xfrm>
            <a:off x="6666017" y="550551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666017" y="558171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666017" y="5581710"/>
            <a:ext cx="152400" cy="140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7047017" y="5353110"/>
            <a:ext cx="2286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742217" y="5124510"/>
            <a:ext cx="5334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-1</a:t>
            </a:r>
            <a:endParaRPr lang="en-US" sz="1600" b="1" i="1" dirty="0">
              <a:latin typeface="Times New Roman" panose="02020603050405020304" pitchFamily="18" charset="0"/>
              <a:cs typeface="Times New Roman" panose="02020603050405020304" pitchFamily="18" charset="0"/>
            </a:endParaRPr>
          </a:p>
        </p:txBody>
      </p:sp>
      <p:sp>
        <p:nvSpPr>
          <p:cNvPr id="80" name="TextBox 79"/>
          <p:cNvSpPr txBox="1"/>
          <p:nvPr/>
        </p:nvSpPr>
        <p:spPr>
          <a:xfrm>
            <a:off x="6742217" y="5593378"/>
            <a:ext cx="5334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1</a:t>
            </a:r>
            <a:endParaRPr lang="en-US" sz="1600" b="1" i="1" dirty="0">
              <a:latin typeface="Times New Roman" panose="02020603050405020304" pitchFamily="18" charset="0"/>
              <a:cs typeface="Times New Roman" panose="02020603050405020304" pitchFamily="18" charset="0"/>
            </a:endParaRPr>
          </a:p>
        </p:txBody>
      </p:sp>
      <p:sp>
        <p:nvSpPr>
          <p:cNvPr id="81" name="Rectangle 80"/>
          <p:cNvSpPr/>
          <p:nvPr/>
        </p:nvSpPr>
        <p:spPr>
          <a:xfrm>
            <a:off x="1560617" y="5322332"/>
            <a:ext cx="1512337" cy="338554"/>
          </a:xfrm>
          <a:prstGeom prst="rect">
            <a:avLst/>
          </a:prstGeom>
        </p:spPr>
        <p:txBody>
          <a:bodyPr wrap="none">
            <a:spAutoFit/>
          </a:bodyPr>
          <a:lstStyle/>
          <a:p>
            <a:r>
              <a:rPr lang="en-US" sz="1600" b="1" i="1" dirty="0" smtClean="0">
                <a:latin typeface="Times New Roman" panose="02020603050405020304" pitchFamily="18" charset="0"/>
                <a:cs typeface="Times New Roman" panose="02020603050405020304" pitchFamily="18" charset="0"/>
              </a:rPr>
              <a:t> </a:t>
            </a:r>
            <a:r>
              <a:rPr lang="en-US" sz="1600" b="1" i="1" dirty="0" err="1" smtClean="0">
                <a:latin typeface="Times New Roman" panose="02020603050405020304" pitchFamily="18" charset="0"/>
                <a:cs typeface="Times New Roman" panose="02020603050405020304" pitchFamily="18" charset="0"/>
              </a:rPr>
              <a:t>E.D</a:t>
            </a:r>
            <a:r>
              <a:rPr lang="en-US" sz="1600" b="1" i="1" baseline="-25000" dirty="0" err="1" smtClean="0">
                <a:latin typeface="Times New Roman" panose="02020603050405020304" pitchFamily="18" charset="0"/>
                <a:cs typeface="Times New Roman" panose="02020603050405020304" pitchFamily="18" charset="0"/>
              </a:rPr>
              <a:t>i</a:t>
            </a:r>
            <a:r>
              <a:rPr lang="en-US" sz="1600" b="1" i="1" baseline="-25000" dirty="0" smtClean="0">
                <a:latin typeface="Times New Roman" panose="02020603050405020304" pitchFamily="18" charset="0"/>
                <a:cs typeface="Times New Roman" panose="02020603050405020304" pitchFamily="18" charset="0"/>
              </a:rPr>
              <a:t>   </a:t>
            </a:r>
            <a:r>
              <a:rPr lang="en-US" sz="1600" b="1" i="1" dirty="0" smtClean="0">
                <a:latin typeface="Times New Roman" panose="02020603050405020304" pitchFamily="18" charset="0"/>
                <a:cs typeface="Times New Roman" panose="02020603050405020304" pitchFamily="18" charset="0"/>
              </a:rPr>
              <a:t>+ </a:t>
            </a:r>
            <a:r>
              <a:rPr lang="en-US" sz="1600" b="1" i="1" dirty="0" err="1" smtClean="0">
                <a:latin typeface="Times New Roman" panose="02020603050405020304" pitchFamily="18" charset="0"/>
                <a:cs typeface="Times New Roman" panose="02020603050405020304" pitchFamily="18" charset="0"/>
              </a:rPr>
              <a:t>dNTP</a:t>
            </a:r>
            <a:r>
              <a:rPr lang="en-US" sz="1600" b="1" i="1" dirty="0" smtClean="0">
                <a:latin typeface="Times New Roman" panose="02020603050405020304" pitchFamily="18" charset="0"/>
                <a:cs typeface="Times New Roman" panose="02020603050405020304" pitchFamily="18" charset="0"/>
              </a:rPr>
              <a:t>  </a:t>
            </a:r>
            <a:endParaRPr lang="en-US" sz="1600" b="1" i="1" dirty="0">
              <a:latin typeface="Times New Roman" panose="02020603050405020304" pitchFamily="18" charset="0"/>
              <a:cs typeface="Times New Roman" panose="02020603050405020304" pitchFamily="18" charset="0"/>
            </a:endParaRPr>
          </a:p>
        </p:txBody>
      </p:sp>
      <p:cxnSp>
        <p:nvCxnSpPr>
          <p:cNvPr id="82" name="Straight Connector 81"/>
          <p:cNvCxnSpPr/>
          <p:nvPr/>
        </p:nvCxnSpPr>
        <p:spPr>
          <a:xfrm>
            <a:off x="874817" y="54864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4817" y="55626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74817" y="5562600"/>
            <a:ext cx="152400" cy="140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flipV="1">
            <a:off x="1255817" y="5334000"/>
            <a:ext cx="2286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951017" y="5105400"/>
            <a:ext cx="5334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1</a:t>
            </a:r>
            <a:endParaRPr lang="en-US" sz="1600" b="1" i="1" dirty="0">
              <a:latin typeface="Times New Roman" panose="02020603050405020304" pitchFamily="18" charset="0"/>
              <a:cs typeface="Times New Roman" panose="02020603050405020304" pitchFamily="18" charset="0"/>
            </a:endParaRPr>
          </a:p>
        </p:txBody>
      </p:sp>
      <p:sp>
        <p:nvSpPr>
          <p:cNvPr id="87" name="TextBox 86"/>
          <p:cNvSpPr txBox="1"/>
          <p:nvPr/>
        </p:nvSpPr>
        <p:spPr>
          <a:xfrm>
            <a:off x="951017" y="5574268"/>
            <a:ext cx="533400" cy="338554"/>
          </a:xfrm>
          <a:prstGeom prst="rect">
            <a:avLst/>
          </a:prstGeom>
          <a:noFill/>
        </p:spPr>
        <p:txBody>
          <a:bodyPr wrap="square" rtlCol="0">
            <a:spAutoFit/>
          </a:bodyPr>
          <a:lstStyle/>
          <a:p>
            <a:r>
              <a:rPr lang="en-US" sz="1600" b="1" i="1" dirty="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-1</a:t>
            </a:r>
            <a:endParaRPr lang="en-US" sz="1600" b="1" i="1" dirty="0">
              <a:latin typeface="Times New Roman" panose="02020603050405020304" pitchFamily="18" charset="0"/>
              <a:cs typeface="Times New Roman" panose="02020603050405020304" pitchFamily="18" charset="0"/>
            </a:endParaRPr>
          </a:p>
        </p:txBody>
      </p:sp>
      <p:sp>
        <p:nvSpPr>
          <p:cNvPr id="88" name="Rectangle 87"/>
          <p:cNvSpPr/>
          <p:nvPr/>
        </p:nvSpPr>
        <p:spPr>
          <a:xfrm>
            <a:off x="228600" y="5345668"/>
            <a:ext cx="675185" cy="338554"/>
          </a:xfrm>
          <a:prstGeom prst="rect">
            <a:avLst/>
          </a:prstGeom>
        </p:spPr>
        <p:txBody>
          <a:bodyPr wrap="none">
            <a:spAutoFit/>
          </a:bodyPr>
          <a:lstStyle/>
          <a:p>
            <a:r>
              <a:rPr lang="en-US" sz="1600" b="1" i="1" dirty="0" err="1" smtClean="0">
                <a:latin typeface="Times New Roman" panose="02020603050405020304" pitchFamily="18" charset="0"/>
                <a:cs typeface="Times New Roman" panose="02020603050405020304" pitchFamily="18" charset="0"/>
              </a:rPr>
              <a:t>E+D</a:t>
            </a:r>
            <a:r>
              <a:rPr lang="en-US" sz="1600" b="1" i="1" baseline="-25000" dirty="0" err="1" smtClean="0">
                <a:latin typeface="Times New Roman" panose="02020603050405020304" pitchFamily="18" charset="0"/>
                <a:cs typeface="Times New Roman" panose="02020603050405020304" pitchFamily="18" charset="0"/>
              </a:rPr>
              <a:t>i</a:t>
            </a:r>
            <a:r>
              <a:rPr lang="en-US" sz="1600" b="1" i="1" dirty="0" smtClean="0">
                <a:latin typeface="Times New Roman" panose="02020603050405020304" pitchFamily="18" charset="0"/>
                <a:cs typeface="Times New Roman" panose="02020603050405020304" pitchFamily="18" charset="0"/>
              </a:rPr>
              <a:t> </a:t>
            </a:r>
            <a:endParaRPr lang="en-US" sz="1600" b="1" i="1" dirty="0">
              <a:latin typeface="Times New Roman" panose="02020603050405020304" pitchFamily="18" charset="0"/>
              <a:cs typeface="Times New Roman" panose="02020603050405020304" pitchFamily="18" charset="0"/>
            </a:endParaRPr>
          </a:p>
        </p:txBody>
      </p:sp>
      <p:sp>
        <p:nvSpPr>
          <p:cNvPr id="89" name="Rectangle 88"/>
          <p:cNvSpPr/>
          <p:nvPr/>
        </p:nvSpPr>
        <p:spPr>
          <a:xfrm>
            <a:off x="3465617" y="5341442"/>
            <a:ext cx="1194558" cy="338554"/>
          </a:xfrm>
          <a:prstGeom prst="rect">
            <a:avLst/>
          </a:prstGeom>
        </p:spPr>
        <p:txBody>
          <a:bodyPr wrap="none">
            <a:spAutoFit/>
          </a:bodyPr>
          <a:lstStyle/>
          <a:p>
            <a:r>
              <a:rPr lang="en-US" sz="1600" b="1" i="1" dirty="0" smtClean="0">
                <a:latin typeface="Times New Roman" panose="02020603050405020304" pitchFamily="18" charset="0"/>
                <a:cs typeface="Times New Roman" panose="02020603050405020304" pitchFamily="18" charset="0"/>
              </a:rPr>
              <a:t> </a:t>
            </a:r>
            <a:r>
              <a:rPr lang="en-US" sz="1600" b="1" i="1" dirty="0" err="1" smtClean="0">
                <a:latin typeface="Times New Roman" panose="02020603050405020304" pitchFamily="18" charset="0"/>
                <a:cs typeface="Times New Roman" panose="02020603050405020304" pitchFamily="18" charset="0"/>
              </a:rPr>
              <a:t>E.D</a:t>
            </a:r>
            <a:r>
              <a:rPr lang="en-US" sz="1600" b="1" i="1" baseline="-25000" dirty="0" err="1" smtClean="0">
                <a:latin typeface="Times New Roman" panose="02020603050405020304" pitchFamily="18" charset="0"/>
                <a:cs typeface="Times New Roman" panose="02020603050405020304" pitchFamily="18" charset="0"/>
              </a:rPr>
              <a:t>i</a:t>
            </a:r>
            <a:r>
              <a:rPr lang="en-US" sz="1600" b="1" i="1" baseline="-25000" dirty="0" smtClean="0">
                <a:latin typeface="Times New Roman" panose="02020603050405020304" pitchFamily="18" charset="0"/>
                <a:cs typeface="Times New Roman" panose="02020603050405020304" pitchFamily="18" charset="0"/>
              </a:rPr>
              <a:t> </a:t>
            </a:r>
            <a:r>
              <a:rPr lang="en-US" sz="1600" b="1" i="1" dirty="0" smtClean="0">
                <a:latin typeface="Times New Roman" panose="02020603050405020304" pitchFamily="18" charset="0"/>
                <a:cs typeface="Times New Roman" panose="02020603050405020304" pitchFamily="18" charset="0"/>
              </a:rPr>
              <a:t>.</a:t>
            </a:r>
            <a:r>
              <a:rPr lang="en-US" sz="1600" b="1" i="1" dirty="0" err="1" smtClean="0">
                <a:latin typeface="Times New Roman" panose="02020603050405020304" pitchFamily="18" charset="0"/>
                <a:cs typeface="Times New Roman" panose="02020603050405020304" pitchFamily="18" charset="0"/>
              </a:rPr>
              <a:t>dNTP</a:t>
            </a:r>
            <a:endParaRPr lang="en-US" sz="1600" b="1" i="1" dirty="0">
              <a:latin typeface="Times New Roman" panose="02020603050405020304" pitchFamily="18" charset="0"/>
              <a:cs typeface="Times New Roman" panose="02020603050405020304" pitchFamily="18" charset="0"/>
            </a:endParaRPr>
          </a:p>
        </p:txBody>
      </p:sp>
      <p:cxnSp>
        <p:nvCxnSpPr>
          <p:cNvPr id="90" name="Straight Connector 89"/>
          <p:cNvCxnSpPr/>
          <p:nvPr/>
        </p:nvCxnSpPr>
        <p:spPr>
          <a:xfrm>
            <a:off x="2932217" y="550551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932217" y="558171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932217" y="5581710"/>
            <a:ext cx="152400" cy="140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3313217" y="5353110"/>
            <a:ext cx="2286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3008417" y="5124510"/>
            <a:ext cx="5334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2</a:t>
            </a:r>
            <a:endParaRPr lang="en-US" sz="1600" b="1" i="1" dirty="0">
              <a:latin typeface="Times New Roman" panose="02020603050405020304" pitchFamily="18" charset="0"/>
              <a:cs typeface="Times New Roman" panose="02020603050405020304" pitchFamily="18" charset="0"/>
            </a:endParaRPr>
          </a:p>
        </p:txBody>
      </p:sp>
      <p:sp>
        <p:nvSpPr>
          <p:cNvPr id="95" name="TextBox 94"/>
          <p:cNvSpPr txBox="1"/>
          <p:nvPr/>
        </p:nvSpPr>
        <p:spPr>
          <a:xfrm>
            <a:off x="3008417" y="5593378"/>
            <a:ext cx="53340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k</a:t>
            </a:r>
            <a:r>
              <a:rPr lang="en-US" sz="1600" b="1" i="1" baseline="-25000" dirty="0" smtClean="0">
                <a:latin typeface="Times New Roman" panose="02020603050405020304" pitchFamily="18" charset="0"/>
                <a:cs typeface="Times New Roman" panose="02020603050405020304" pitchFamily="18" charset="0"/>
              </a:rPr>
              <a:t>-2</a:t>
            </a:r>
            <a:endParaRPr lang="en-US" sz="1600" b="1" i="1" dirty="0">
              <a:latin typeface="Times New Roman" panose="02020603050405020304" pitchFamily="18" charset="0"/>
              <a:cs typeface="Times New Roman" panose="02020603050405020304" pitchFamily="18" charset="0"/>
            </a:endParaRPr>
          </a:p>
        </p:txBody>
      </p:sp>
      <p:cxnSp>
        <p:nvCxnSpPr>
          <p:cNvPr id="97" name="Straight Arrow Connector 96"/>
          <p:cNvCxnSpPr/>
          <p:nvPr/>
        </p:nvCxnSpPr>
        <p:spPr>
          <a:xfrm>
            <a:off x="4684817" y="5550932"/>
            <a:ext cx="762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4761017" y="5169932"/>
            <a:ext cx="533400" cy="338554"/>
          </a:xfrm>
          <a:prstGeom prst="rect">
            <a:avLst/>
          </a:prstGeom>
          <a:noFill/>
        </p:spPr>
        <p:txBody>
          <a:bodyPr wrap="square" rtlCol="0">
            <a:spAutoFit/>
          </a:bodyPr>
          <a:lstStyle/>
          <a:p>
            <a:r>
              <a:rPr lang="en-US" sz="1600" b="1" i="1" dirty="0" err="1" smtClean="0">
                <a:latin typeface="Times New Roman" panose="02020603050405020304" pitchFamily="18" charset="0"/>
                <a:cs typeface="Times New Roman" panose="02020603050405020304" pitchFamily="18" charset="0"/>
              </a:rPr>
              <a:t>k</a:t>
            </a:r>
            <a:r>
              <a:rPr lang="en-US" sz="1600" b="1" i="1" baseline="-25000" dirty="0" err="1" smtClean="0">
                <a:latin typeface="Times New Roman" panose="02020603050405020304" pitchFamily="18" charset="0"/>
                <a:cs typeface="Times New Roman" panose="02020603050405020304" pitchFamily="18" charset="0"/>
              </a:rPr>
              <a:t>cat</a:t>
            </a:r>
            <a:endParaRPr lang="en-US" sz="1600" b="1" i="1" dirty="0">
              <a:latin typeface="Times New Roman" panose="02020603050405020304" pitchFamily="18" charset="0"/>
              <a:cs typeface="Times New Roman" panose="02020603050405020304" pitchFamily="18" charset="0"/>
            </a:endParaRPr>
          </a:p>
        </p:txBody>
      </p:sp>
      <p:sp>
        <p:nvSpPr>
          <p:cNvPr id="99" name="Rectangle 98"/>
          <p:cNvSpPr/>
          <p:nvPr/>
        </p:nvSpPr>
        <p:spPr>
          <a:xfrm>
            <a:off x="5370617" y="5398532"/>
            <a:ext cx="1316386" cy="338554"/>
          </a:xfrm>
          <a:prstGeom prst="rect">
            <a:avLst/>
          </a:prstGeom>
        </p:spPr>
        <p:txBody>
          <a:bodyPr wrap="none">
            <a:spAutoFit/>
          </a:bodyPr>
          <a:lstStyle/>
          <a:p>
            <a:r>
              <a:rPr lang="en-US" sz="1600" b="1" i="1" dirty="0" smtClean="0">
                <a:latin typeface="Times New Roman" panose="02020603050405020304" pitchFamily="18" charset="0"/>
                <a:cs typeface="Times New Roman" panose="02020603050405020304" pitchFamily="18" charset="0"/>
              </a:rPr>
              <a:t> E.D</a:t>
            </a:r>
            <a:r>
              <a:rPr lang="en-US" sz="1600" b="1" i="1" baseline="-25000" dirty="0" smtClean="0">
                <a:latin typeface="Times New Roman" panose="02020603050405020304" pitchFamily="18" charset="0"/>
                <a:cs typeface="Times New Roman" panose="02020603050405020304" pitchFamily="18" charset="0"/>
              </a:rPr>
              <a:t>i+1</a:t>
            </a:r>
            <a:r>
              <a:rPr lang="en-US" sz="1600" b="1" i="1" dirty="0" smtClean="0">
                <a:latin typeface="Times New Roman" panose="02020603050405020304" pitchFamily="18" charset="0"/>
                <a:cs typeface="Times New Roman" panose="02020603050405020304" pitchFamily="18" charset="0"/>
              </a:rPr>
              <a:t> + </a:t>
            </a:r>
            <a:r>
              <a:rPr lang="en-US" sz="1600" b="1" i="1" dirty="0" err="1" smtClean="0">
                <a:latin typeface="Times New Roman" panose="02020603050405020304" pitchFamily="18" charset="0"/>
                <a:cs typeface="Times New Roman" panose="02020603050405020304" pitchFamily="18" charset="0"/>
              </a:rPr>
              <a:t>PP</a:t>
            </a:r>
            <a:r>
              <a:rPr lang="en-US" sz="1600" b="1" i="1" baseline="-25000" dirty="0" err="1" smtClean="0">
                <a:latin typeface="Times New Roman" panose="02020603050405020304" pitchFamily="18" charset="0"/>
                <a:cs typeface="Times New Roman" panose="02020603050405020304" pitchFamily="18" charset="0"/>
              </a:rPr>
              <a:t>i</a:t>
            </a:r>
            <a:r>
              <a:rPr lang="en-US" sz="1600" b="1" i="1" dirty="0" smtClean="0">
                <a:latin typeface="Times New Roman" panose="02020603050405020304" pitchFamily="18" charset="0"/>
                <a:cs typeface="Times New Roman" panose="02020603050405020304" pitchFamily="18" charset="0"/>
              </a:rPr>
              <a:t> </a:t>
            </a:r>
            <a:endParaRPr lang="en-US" sz="1600" b="1" i="1" dirty="0">
              <a:latin typeface="Times New Roman" panose="02020603050405020304" pitchFamily="18" charset="0"/>
              <a:cs typeface="Times New Roman" panose="02020603050405020304" pitchFamily="18" charset="0"/>
            </a:endParaRPr>
          </a:p>
        </p:txBody>
      </p:sp>
      <p:sp>
        <p:nvSpPr>
          <p:cNvPr id="100" name="TextBox 99"/>
          <p:cNvSpPr txBox="1"/>
          <p:nvPr/>
        </p:nvSpPr>
        <p:spPr>
          <a:xfrm>
            <a:off x="4648200" y="4419600"/>
            <a:ext cx="1905000" cy="477054"/>
          </a:xfrm>
          <a:prstGeom prst="rect">
            <a:avLst/>
          </a:prstGeom>
          <a:noFill/>
        </p:spPr>
        <p:txBody>
          <a:bodyPr wrap="square" rtlCol="0">
            <a:spAutoFit/>
          </a:bodyPr>
          <a:lstStyle/>
          <a:p>
            <a:r>
              <a:rPr lang="en-US" sz="2500" b="1" dirty="0" smtClean="0">
                <a:solidFill>
                  <a:srgbClr val="0000CC"/>
                </a:solidFill>
              </a:rPr>
              <a:t>Simplified</a:t>
            </a:r>
            <a:endParaRPr lang="en-US" sz="2500" b="1" dirty="0">
              <a:solidFill>
                <a:srgbClr val="0000CC"/>
              </a:solidFill>
            </a:endParaRPr>
          </a:p>
        </p:txBody>
      </p:sp>
      <p:sp>
        <p:nvSpPr>
          <p:cNvPr id="101" name="TextBox 100"/>
          <p:cNvSpPr txBox="1"/>
          <p:nvPr/>
        </p:nvSpPr>
        <p:spPr>
          <a:xfrm>
            <a:off x="1981200" y="5847546"/>
            <a:ext cx="5562600" cy="477054"/>
          </a:xfrm>
          <a:prstGeom prst="rect">
            <a:avLst/>
          </a:prstGeom>
          <a:noFill/>
        </p:spPr>
        <p:txBody>
          <a:bodyPr wrap="square" rtlCol="0">
            <a:spAutoFit/>
          </a:bodyPr>
          <a:lstStyle/>
          <a:p>
            <a:r>
              <a:rPr lang="en-US" sz="2500" b="1" dirty="0" smtClean="0">
                <a:solidFill>
                  <a:srgbClr val="0000CC"/>
                </a:solidFill>
              </a:rPr>
              <a:t>Michaelis Menten Kinetics</a:t>
            </a:r>
            <a:endParaRPr lang="en-US" sz="2500" b="1" dirty="0">
              <a:solidFill>
                <a:srgbClr val="0000CC"/>
              </a:solidFill>
            </a:endParaRPr>
          </a:p>
        </p:txBody>
      </p:sp>
      <p:sp>
        <p:nvSpPr>
          <p:cNvPr id="102" name="TextBox 101"/>
          <p:cNvSpPr txBox="1"/>
          <p:nvPr/>
        </p:nvSpPr>
        <p:spPr>
          <a:xfrm>
            <a:off x="5087091" y="1676400"/>
            <a:ext cx="1237509"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Step 3</a:t>
            </a:r>
            <a:endParaRPr lang="en-US" sz="1600" b="1" i="1" dirty="0">
              <a:latin typeface="Times New Roman" panose="02020603050405020304" pitchFamily="18" charset="0"/>
              <a:cs typeface="Times New Roman" panose="02020603050405020304" pitchFamily="18" charset="0"/>
            </a:endParaRPr>
          </a:p>
        </p:txBody>
      </p:sp>
      <p:sp>
        <p:nvSpPr>
          <p:cNvPr id="103" name="TextBox 102"/>
          <p:cNvSpPr txBox="1"/>
          <p:nvPr/>
        </p:nvSpPr>
        <p:spPr>
          <a:xfrm>
            <a:off x="6687291" y="2557046"/>
            <a:ext cx="1237509"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Step 4</a:t>
            </a:r>
            <a:endParaRPr lang="en-US" sz="1600" b="1" i="1" dirty="0">
              <a:latin typeface="Times New Roman" panose="02020603050405020304" pitchFamily="18" charset="0"/>
              <a:cs typeface="Times New Roman" panose="02020603050405020304" pitchFamily="18" charset="0"/>
            </a:endParaRPr>
          </a:p>
        </p:txBody>
      </p:sp>
      <p:sp>
        <p:nvSpPr>
          <p:cNvPr id="104" name="TextBox 103"/>
          <p:cNvSpPr txBox="1"/>
          <p:nvPr/>
        </p:nvSpPr>
        <p:spPr>
          <a:xfrm>
            <a:off x="5562600" y="5858470"/>
            <a:ext cx="3657600" cy="923330"/>
          </a:xfrm>
          <a:prstGeom prst="rect">
            <a:avLst/>
          </a:prstGeom>
          <a:noFill/>
        </p:spPr>
        <p:txBody>
          <a:bodyPr wrap="square" rtlCol="0">
            <a:spAutoFit/>
          </a:bodyPr>
          <a:lstStyle/>
          <a:p>
            <a:r>
              <a:rPr lang="en-US" dirty="0" smtClean="0"/>
              <a:t>Brown et al (2009), Hung, M., N. </a:t>
            </a:r>
            <a:r>
              <a:rPr lang="en-US" dirty="0" err="1" smtClean="0"/>
              <a:t>Arnheim</a:t>
            </a:r>
            <a:r>
              <a:rPr lang="en-US" dirty="0" smtClean="0"/>
              <a:t>, and M. Goodman. (1992)</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4"/>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0"/>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6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02"/>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03"/>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65"/>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66"/>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74"/>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75"/>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76"/>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77"/>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78"/>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79"/>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80"/>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81"/>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82"/>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84"/>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85"/>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86"/>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87"/>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88"/>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89"/>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90"/>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91"/>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92"/>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93"/>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94"/>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95"/>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97"/>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98"/>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99"/>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100"/>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01"/>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7" grpId="0"/>
      <p:bldP spid="18" grpId="0"/>
      <p:bldP spid="23" grpId="0"/>
      <p:bldP spid="24" grpId="0"/>
      <p:bldP spid="26" grpId="0"/>
      <p:bldP spid="27" grpId="0"/>
      <p:bldP spid="29" grpId="0"/>
      <p:bldP spid="30" grpId="0"/>
      <p:bldP spid="31" grpId="0"/>
      <p:bldP spid="32" grpId="0"/>
      <p:bldP spid="37" grpId="0"/>
      <p:bldP spid="42" grpId="0"/>
      <p:bldP spid="43" grpId="0"/>
      <p:bldP spid="44" grpId="0"/>
      <p:bldP spid="49" grpId="0"/>
      <p:bldP spid="50" grpId="0"/>
      <p:bldP spid="51" grpId="0"/>
      <p:bldP spid="56" grpId="0"/>
      <p:bldP spid="57" grpId="0"/>
      <p:bldP spid="58" grpId="0"/>
      <p:bldP spid="59" grpId="0"/>
      <p:bldP spid="60" grpId="0"/>
      <p:bldP spid="61" grpId="0"/>
      <p:bldP spid="62" grpId="0"/>
      <p:bldP spid="63" grpId="0"/>
      <p:bldP spid="64" grpId="0"/>
      <p:bldP spid="65" grpId="0"/>
      <p:bldP spid="66" grpId="0" animBg="1"/>
      <p:bldP spid="74" grpId="0"/>
      <p:bldP spid="79" grpId="0"/>
      <p:bldP spid="80" grpId="0"/>
      <p:bldP spid="81" grpId="0"/>
      <p:bldP spid="86" grpId="0"/>
      <p:bldP spid="87" grpId="0"/>
      <p:bldP spid="88" grpId="0"/>
      <p:bldP spid="89" grpId="0"/>
      <p:bldP spid="94" grpId="0"/>
      <p:bldP spid="95" grpId="0"/>
      <p:bldP spid="98" grpId="0"/>
      <p:bldP spid="99" grpId="0"/>
      <p:bldP spid="100" grpId="0"/>
      <p:bldP spid="101" grpId="0"/>
      <p:bldP spid="102" grpId="0"/>
      <p:bldP spid="103" grpId="0"/>
      <p:bldP spid="10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25</a:t>
            </a:fld>
            <a:endParaRPr lang="en-US"/>
          </a:p>
        </p:txBody>
      </p:sp>
      <p:sp>
        <p:nvSpPr>
          <p:cNvPr id="5" name="TextBox 15"/>
          <p:cNvSpPr txBox="1">
            <a:spLocks noChangeArrowheads="1"/>
          </p:cNvSpPr>
          <p:nvPr/>
        </p:nvSpPr>
        <p:spPr bwMode="auto">
          <a:xfrm>
            <a:off x="-76200" y="-76200"/>
            <a:ext cx="8229600" cy="1169551"/>
          </a:xfrm>
          <a:prstGeom prst="rect">
            <a:avLst/>
          </a:prstGeom>
          <a:noFill/>
          <a:ln w="9525">
            <a:noFill/>
            <a:miter lim="800000"/>
            <a:headEnd/>
            <a:tailEnd/>
          </a:ln>
        </p:spPr>
        <p:txBody>
          <a:bodyPr wrap="square">
            <a:spAutoFit/>
          </a:bodyPr>
          <a:lstStyle/>
          <a:p>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Experimental Estimation of Extension</a:t>
            </a:r>
          </a:p>
          <a:p>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Rate Constants</a:t>
            </a:r>
            <a:endParaRPr lang="en-US" sz="3500" b="1" dirty="0">
              <a:solidFill>
                <a:srgbClr val="0000CC"/>
              </a:solidFill>
              <a:effectLst>
                <a:outerShdw blurRad="38100" dist="38100" dir="2700000" algn="tl">
                  <a:srgbClr val="000000">
                    <a:alpha val="43137"/>
                  </a:srgbClr>
                </a:outerShdw>
              </a:effectLst>
              <a:latin typeface="+mj-lt"/>
              <a:cs typeface="Calibri" pitchFamily="34" charset="0"/>
            </a:endParaRPr>
          </a:p>
        </p:txBody>
      </p:sp>
      <p:sp>
        <p:nvSpPr>
          <p:cNvPr id="11" name="TextBox 10"/>
          <p:cNvSpPr txBox="1"/>
          <p:nvPr/>
        </p:nvSpPr>
        <p:spPr>
          <a:xfrm>
            <a:off x="228600" y="1219200"/>
            <a:ext cx="8686800" cy="477054"/>
          </a:xfrm>
          <a:prstGeom prst="rect">
            <a:avLst/>
          </a:prstGeom>
          <a:noFill/>
        </p:spPr>
        <p:txBody>
          <a:bodyPr wrap="square" rtlCol="0">
            <a:spAutoFit/>
          </a:bodyPr>
          <a:lstStyle/>
          <a:p>
            <a:r>
              <a:rPr lang="en-US" sz="2500" dirty="0" smtClean="0"/>
              <a:t>Measured the initial rate at different substrate (N</a:t>
            </a:r>
            <a:r>
              <a:rPr lang="en-US" sz="2500" baseline="-25000" dirty="0" smtClean="0"/>
              <a:t>0</a:t>
            </a:r>
            <a:r>
              <a:rPr lang="en-US" sz="2500" dirty="0" smtClean="0"/>
              <a:t>) concentration</a:t>
            </a:r>
            <a:endParaRPr lang="en-US" sz="2500" dirty="0"/>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3489" name="Object 1"/>
          <p:cNvGraphicFramePr>
            <a:graphicFrameLocks noChangeAspect="1"/>
          </p:cNvGraphicFramePr>
          <p:nvPr/>
        </p:nvGraphicFramePr>
        <p:xfrm>
          <a:off x="2590800" y="1828800"/>
          <a:ext cx="3810000" cy="1371600"/>
        </p:xfrm>
        <a:graphic>
          <a:graphicData uri="http://schemas.openxmlformats.org/presentationml/2006/ole">
            <p:oleObj spid="_x0000_s63489" name="Equation" r:id="rId4" imgW="1892300" imgH="698500" progId="Equation.DSMT4">
              <p:embed/>
            </p:oleObj>
          </a:graphicData>
        </a:graphic>
      </p:graphicFrame>
      <p:sp>
        <p:nvSpPr>
          <p:cNvPr id="14" name="TextBox 13"/>
          <p:cNvSpPr txBox="1"/>
          <p:nvPr/>
        </p:nvSpPr>
        <p:spPr>
          <a:xfrm>
            <a:off x="228600" y="3332946"/>
            <a:ext cx="8915400" cy="477054"/>
          </a:xfrm>
          <a:prstGeom prst="rect">
            <a:avLst/>
          </a:prstGeom>
          <a:noFill/>
        </p:spPr>
        <p:txBody>
          <a:bodyPr wrap="square" rtlCol="0">
            <a:spAutoFit/>
          </a:bodyPr>
          <a:lstStyle/>
          <a:p>
            <a:r>
              <a:rPr lang="en-US" sz="2500" dirty="0" smtClean="0"/>
              <a:t>Parameters are estimated using  </a:t>
            </a:r>
            <a:r>
              <a:rPr lang="en-US" sz="2500" dirty="0" smtClean="0"/>
              <a:t>non </a:t>
            </a:r>
            <a:r>
              <a:rPr lang="en-US" sz="2500" dirty="0" smtClean="0"/>
              <a:t>linear </a:t>
            </a:r>
            <a:r>
              <a:rPr lang="en-US" sz="2500" dirty="0" smtClean="0"/>
              <a:t>parameter </a:t>
            </a:r>
            <a:r>
              <a:rPr lang="en-US" sz="2500" dirty="0" smtClean="0"/>
              <a:t>estimation  </a:t>
            </a:r>
            <a:endParaRPr lang="en-US" sz="2500" dirty="0"/>
          </a:p>
        </p:txBody>
      </p:sp>
      <p:pic>
        <p:nvPicPr>
          <p:cNvPr id="15" name="Picture 14"/>
          <p:cNvPicPr/>
          <p:nvPr/>
        </p:nvPicPr>
        <p:blipFill>
          <a:blip r:embed="rId5" cstate="print"/>
          <a:srcRect/>
          <a:stretch>
            <a:fillRect/>
          </a:stretch>
        </p:blipFill>
        <p:spPr bwMode="auto">
          <a:xfrm>
            <a:off x="533400" y="3810000"/>
            <a:ext cx="4648200" cy="2667000"/>
          </a:xfrm>
          <a:prstGeom prst="rect">
            <a:avLst/>
          </a:prstGeom>
          <a:noFill/>
          <a:ln w="9525">
            <a:noFill/>
            <a:miter lim="800000"/>
            <a:headEnd/>
            <a:tailEnd/>
          </a:ln>
        </p:spPr>
      </p:pic>
      <p:sp>
        <p:nvSpPr>
          <p:cNvPr id="16" name="TextBox 15"/>
          <p:cNvSpPr txBox="1"/>
          <p:nvPr/>
        </p:nvSpPr>
        <p:spPr>
          <a:xfrm>
            <a:off x="5257800" y="5791200"/>
            <a:ext cx="3886200" cy="646331"/>
          </a:xfrm>
          <a:prstGeom prst="rect">
            <a:avLst/>
          </a:prstGeom>
          <a:noFill/>
        </p:spPr>
        <p:txBody>
          <a:bodyPr wrap="square" rtlCol="0">
            <a:spAutoFit/>
          </a:bodyPr>
          <a:lstStyle/>
          <a:p>
            <a:r>
              <a:rPr lang="en-US" dirty="0" smtClean="0"/>
              <a:t>Marimuthu et al.,  Biophysical J (Under Review)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26</a:t>
            </a:fld>
            <a:endParaRPr lang="en-US"/>
          </a:p>
        </p:txBody>
      </p:sp>
      <p:sp>
        <p:nvSpPr>
          <p:cNvPr id="5" name="TextBox 15"/>
          <p:cNvSpPr txBox="1">
            <a:spLocks noChangeArrowheads="1"/>
          </p:cNvSpPr>
          <p:nvPr/>
        </p:nvSpPr>
        <p:spPr bwMode="auto">
          <a:xfrm>
            <a:off x="-76200" y="-76200"/>
            <a:ext cx="8229600" cy="1169551"/>
          </a:xfrm>
          <a:prstGeom prst="rect">
            <a:avLst/>
          </a:prstGeom>
          <a:noFill/>
          <a:ln w="9525">
            <a:noFill/>
            <a:miter lim="800000"/>
            <a:headEnd/>
            <a:tailEnd/>
          </a:ln>
        </p:spPr>
        <p:txBody>
          <a:bodyPr wrap="square">
            <a:spAutoFit/>
          </a:bodyPr>
          <a:lstStyle/>
          <a:p>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Experimental Estimation of</a:t>
            </a:r>
          </a:p>
          <a:p>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Enzyme Binding Rate Constant</a:t>
            </a:r>
            <a:endParaRPr lang="en-US" sz="3500" b="1" dirty="0">
              <a:solidFill>
                <a:srgbClr val="0000CC"/>
              </a:solidFill>
              <a:effectLst>
                <a:outerShdw blurRad="38100" dist="38100" dir="2700000" algn="tl">
                  <a:srgbClr val="000000">
                    <a:alpha val="43137"/>
                  </a:srgbClr>
                </a:outerShdw>
              </a:effectLst>
              <a:latin typeface="+mj-lt"/>
              <a:cs typeface="Calibri" pitchFamily="34" charset="0"/>
            </a:endParaRPr>
          </a:p>
        </p:txBody>
      </p:sp>
      <p:sp>
        <p:nvSpPr>
          <p:cNvPr id="11" name="TextBox 10"/>
          <p:cNvSpPr txBox="1"/>
          <p:nvPr/>
        </p:nvSpPr>
        <p:spPr>
          <a:xfrm>
            <a:off x="152400" y="1066800"/>
            <a:ext cx="8686800" cy="861774"/>
          </a:xfrm>
          <a:prstGeom prst="rect">
            <a:avLst/>
          </a:prstGeom>
          <a:noFill/>
        </p:spPr>
        <p:txBody>
          <a:bodyPr wrap="square" rtlCol="0">
            <a:spAutoFit/>
          </a:bodyPr>
          <a:lstStyle/>
          <a:p>
            <a:r>
              <a:rPr lang="en-US" sz="2500" dirty="0" smtClean="0"/>
              <a:t>Extension rate constant and Enzyme binding rate constants can be related as</a:t>
            </a:r>
            <a:endParaRPr lang="en-US" sz="2500" dirty="0"/>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6979" name="Object 3"/>
          <p:cNvGraphicFramePr>
            <a:graphicFrameLocks noChangeAspect="1"/>
          </p:cNvGraphicFramePr>
          <p:nvPr/>
        </p:nvGraphicFramePr>
        <p:xfrm>
          <a:off x="1600200" y="1676400"/>
          <a:ext cx="2282825" cy="1090612"/>
        </p:xfrm>
        <a:graphic>
          <a:graphicData uri="http://schemas.openxmlformats.org/presentationml/2006/ole">
            <p:oleObj spid="_x0000_s126979" name="Equation" r:id="rId4" imgW="1257120" imgH="634680" progId="Equation.DSMT4">
              <p:embed/>
            </p:oleObj>
          </a:graphicData>
        </a:graphic>
      </p:graphicFrame>
      <p:sp>
        <p:nvSpPr>
          <p:cNvPr id="18" name="Rectangle 17"/>
          <p:cNvSpPr/>
          <p:nvPr/>
        </p:nvSpPr>
        <p:spPr>
          <a:xfrm>
            <a:off x="4419600" y="1600200"/>
            <a:ext cx="4495800" cy="1015663"/>
          </a:xfrm>
          <a:prstGeom prst="rect">
            <a:avLst/>
          </a:prstGeom>
        </p:spPr>
        <p:txBody>
          <a:bodyPr wrap="square">
            <a:spAutoFit/>
          </a:bodyPr>
          <a:lstStyle/>
          <a:p>
            <a:r>
              <a:rPr lang="en-US" sz="2000" i="1" dirty="0" smtClean="0">
                <a:solidFill>
                  <a:srgbClr val="000099"/>
                </a:solidFill>
              </a:rPr>
              <a:t>P</a:t>
            </a:r>
            <a:r>
              <a:rPr lang="en-US" sz="2000" dirty="0" smtClean="0">
                <a:solidFill>
                  <a:srgbClr val="000099"/>
                </a:solidFill>
              </a:rPr>
              <a:t> - The expected position of dissociation of the polymerase (expected stopping time) called the </a:t>
            </a:r>
            <a:r>
              <a:rPr lang="en-US" sz="2000" dirty="0" smtClean="0">
                <a:solidFill>
                  <a:srgbClr val="000099"/>
                </a:solidFill>
              </a:rPr>
              <a:t>micro-</a:t>
            </a:r>
            <a:r>
              <a:rPr lang="en-US" sz="2000" dirty="0" err="1" smtClean="0">
                <a:solidFill>
                  <a:srgbClr val="000099"/>
                </a:solidFill>
              </a:rPr>
              <a:t>processivity</a:t>
            </a:r>
            <a:endParaRPr lang="en-US" sz="2000" dirty="0">
              <a:solidFill>
                <a:srgbClr val="000099"/>
              </a:solidFill>
            </a:endParaRPr>
          </a:p>
        </p:txBody>
      </p:sp>
      <p:pic>
        <p:nvPicPr>
          <p:cNvPr id="20" name="Picture 19" descr="k1_plot.PNG"/>
          <p:cNvPicPr>
            <a:picLocks noChangeAspect="1"/>
          </p:cNvPicPr>
          <p:nvPr/>
        </p:nvPicPr>
        <p:blipFill>
          <a:blip r:embed="rId5" cstate="print"/>
          <a:stretch>
            <a:fillRect/>
          </a:stretch>
        </p:blipFill>
        <p:spPr>
          <a:xfrm>
            <a:off x="1905000" y="2743200"/>
            <a:ext cx="5084069" cy="3200400"/>
          </a:xfrm>
          <a:prstGeom prst="rect">
            <a:avLst/>
          </a:prstGeom>
        </p:spPr>
      </p:pic>
      <p:sp>
        <p:nvSpPr>
          <p:cNvPr id="13" name="TextBox 12"/>
          <p:cNvSpPr txBox="1"/>
          <p:nvPr/>
        </p:nvSpPr>
        <p:spPr>
          <a:xfrm>
            <a:off x="457200" y="6107668"/>
            <a:ext cx="8686800" cy="369332"/>
          </a:xfrm>
          <a:prstGeom prst="rect">
            <a:avLst/>
          </a:prstGeom>
          <a:noFill/>
        </p:spPr>
        <p:txBody>
          <a:bodyPr wrap="square" rtlCol="0">
            <a:spAutoFit/>
          </a:bodyPr>
          <a:lstStyle/>
          <a:p>
            <a:r>
              <a:rPr lang="en-US" dirty="0" smtClean="0"/>
              <a:t>Marimuthu et al.,  Biophysical J (Under Review)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9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E8CB07F-D7C4-4684-B217-CC36169DAC57}" type="datetime1">
              <a:rPr lang="en-US" smtClean="0"/>
              <a:pPr/>
              <a:t>4/25/2014</a:t>
            </a:fld>
            <a:endParaRPr lang="en-US"/>
          </a:p>
        </p:txBody>
      </p:sp>
      <p:sp>
        <p:nvSpPr>
          <p:cNvPr id="5" name="Slide Number Placeholder 4"/>
          <p:cNvSpPr>
            <a:spLocks noGrp="1"/>
          </p:cNvSpPr>
          <p:nvPr>
            <p:ph type="sldNum" sz="quarter" idx="12"/>
          </p:nvPr>
        </p:nvSpPr>
        <p:spPr/>
        <p:txBody>
          <a:bodyPr/>
          <a:lstStyle/>
          <a:p>
            <a:fld id="{FD149190-0C7B-4CC1-B1D2-3F11E3993638}" type="slidenum">
              <a:rPr lang="en-US" smtClean="0"/>
              <a:pPr/>
              <a:t>27</a:t>
            </a:fld>
            <a:endParaRPr lang="en-US"/>
          </a:p>
        </p:txBody>
      </p:sp>
      <p:sp>
        <p:nvSpPr>
          <p:cNvPr id="6" name="Footer Placeholder 5"/>
          <p:cNvSpPr>
            <a:spLocks noGrp="1"/>
          </p:cNvSpPr>
          <p:nvPr>
            <p:ph type="ftr" sz="quarter" idx="11"/>
          </p:nvPr>
        </p:nvSpPr>
        <p:spPr/>
        <p:txBody>
          <a:bodyPr/>
          <a:lstStyle/>
          <a:p>
            <a:r>
              <a:rPr lang="en-US" smtClean="0"/>
              <a:t>CAPD, Carnegie Mellon University</a:t>
            </a:r>
            <a:endParaRPr lang="en-US"/>
          </a:p>
        </p:txBody>
      </p:sp>
      <p:pic>
        <p:nvPicPr>
          <p:cNvPr id="31" name="Picture 3"/>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pic>
        <p:nvPicPr>
          <p:cNvPr id="32" name="Picture 4"/>
          <p:cNvPicPr>
            <a:picLocks noChangeAspect="1" noChangeArrowheads="1"/>
          </p:cNvPicPr>
          <p:nvPr/>
        </p:nvPicPr>
        <p:blipFill>
          <a:blip r:embed="rId5" cstate="print"/>
          <a:srcRect/>
          <a:stretch>
            <a:fillRect/>
          </a:stretch>
        </p:blipFill>
        <p:spPr bwMode="auto">
          <a:xfrm>
            <a:off x="962025" y="1271588"/>
            <a:ext cx="1709738" cy="1271587"/>
          </a:xfrm>
          <a:prstGeom prst="rect">
            <a:avLst/>
          </a:prstGeom>
          <a:noFill/>
          <a:ln w="9525">
            <a:noFill/>
            <a:miter lim="800000"/>
            <a:headEnd/>
            <a:tailEnd/>
          </a:ln>
        </p:spPr>
      </p:pic>
      <p:pic>
        <p:nvPicPr>
          <p:cNvPr id="33" name="Picture 4"/>
          <p:cNvPicPr>
            <a:picLocks noChangeAspect="1" noChangeArrowheads="1"/>
          </p:cNvPicPr>
          <p:nvPr/>
        </p:nvPicPr>
        <p:blipFill>
          <a:blip r:embed="rId6" cstate="print"/>
          <a:srcRect/>
          <a:stretch>
            <a:fillRect/>
          </a:stretch>
        </p:blipFill>
        <p:spPr bwMode="auto">
          <a:xfrm>
            <a:off x="2941638" y="4043363"/>
            <a:ext cx="1701800" cy="1027112"/>
          </a:xfrm>
          <a:prstGeom prst="rect">
            <a:avLst/>
          </a:prstGeom>
          <a:noFill/>
          <a:ln w="9525">
            <a:noFill/>
            <a:miter lim="800000"/>
            <a:headEnd/>
            <a:tailEnd/>
          </a:ln>
        </p:spPr>
      </p:pic>
      <p:pic>
        <p:nvPicPr>
          <p:cNvPr id="34" name="Picture 5"/>
          <p:cNvPicPr>
            <a:picLocks noChangeAspect="1" noChangeArrowheads="1"/>
          </p:cNvPicPr>
          <p:nvPr/>
        </p:nvPicPr>
        <p:blipFill>
          <a:blip r:embed="rId7" cstate="print"/>
          <a:srcRect/>
          <a:stretch>
            <a:fillRect/>
          </a:stretch>
        </p:blipFill>
        <p:spPr bwMode="auto">
          <a:xfrm>
            <a:off x="4600575" y="2000250"/>
            <a:ext cx="2047875" cy="776288"/>
          </a:xfrm>
          <a:prstGeom prst="rect">
            <a:avLst/>
          </a:prstGeom>
          <a:noFill/>
          <a:ln w="9525">
            <a:noFill/>
            <a:miter lim="800000"/>
            <a:headEnd/>
            <a:tailEnd/>
          </a:ln>
        </p:spPr>
      </p:pic>
      <p:pic>
        <p:nvPicPr>
          <p:cNvPr id="35" name="Picture 4"/>
          <p:cNvPicPr>
            <a:picLocks noChangeAspect="1" noChangeArrowheads="1"/>
          </p:cNvPicPr>
          <p:nvPr/>
        </p:nvPicPr>
        <p:blipFill>
          <a:blip r:embed="rId5" cstate="print"/>
          <a:srcRect/>
          <a:stretch>
            <a:fillRect/>
          </a:stretch>
        </p:blipFill>
        <p:spPr bwMode="auto">
          <a:xfrm>
            <a:off x="6834188" y="2443163"/>
            <a:ext cx="1709737" cy="1271587"/>
          </a:xfrm>
          <a:prstGeom prst="rect">
            <a:avLst/>
          </a:prstGeom>
          <a:noFill/>
          <a:ln w="9525">
            <a:noFill/>
            <a:miter lim="800000"/>
            <a:headEnd/>
            <a:tailEnd/>
          </a:ln>
        </p:spPr>
      </p:pic>
      <p:pic>
        <p:nvPicPr>
          <p:cNvPr id="36" name="Picture 4"/>
          <p:cNvPicPr>
            <a:picLocks noChangeAspect="1" noChangeArrowheads="1"/>
          </p:cNvPicPr>
          <p:nvPr/>
        </p:nvPicPr>
        <p:blipFill>
          <a:blip r:embed="rId5" cstate="print"/>
          <a:srcRect/>
          <a:stretch>
            <a:fillRect/>
          </a:stretch>
        </p:blipFill>
        <p:spPr bwMode="auto">
          <a:xfrm>
            <a:off x="6819900" y="1243013"/>
            <a:ext cx="1709738" cy="1271587"/>
          </a:xfrm>
          <a:prstGeom prst="rect">
            <a:avLst/>
          </a:prstGeom>
          <a:noFill/>
          <a:ln w="9525">
            <a:noFill/>
            <a:miter lim="800000"/>
            <a:headEnd/>
            <a:tailEnd/>
          </a:ln>
        </p:spPr>
      </p:pic>
      <p:sp>
        <p:nvSpPr>
          <p:cNvPr id="37" name="TextBox 14"/>
          <p:cNvSpPr txBox="1">
            <a:spLocks noChangeArrowheads="1"/>
          </p:cNvSpPr>
          <p:nvPr/>
        </p:nvSpPr>
        <p:spPr bwMode="auto">
          <a:xfrm>
            <a:off x="962025" y="2505075"/>
            <a:ext cx="1709738" cy="430213"/>
          </a:xfrm>
          <a:prstGeom prst="rect">
            <a:avLst/>
          </a:prstGeom>
          <a:noFill/>
          <a:ln w="9525">
            <a:noFill/>
            <a:miter lim="800000"/>
            <a:headEnd/>
            <a:tailEnd/>
          </a:ln>
        </p:spPr>
        <p:txBody>
          <a:bodyPr>
            <a:spAutoFit/>
          </a:bodyPr>
          <a:lstStyle/>
          <a:p>
            <a:pPr defTabSz="457200"/>
            <a:r>
              <a:rPr lang="en-US" sz="2200" b="1" dirty="0">
                <a:latin typeface="Calibri" pitchFamily="34" charset="0"/>
                <a:ea typeface="MS PGothic" pitchFamily="34" charset="-128"/>
              </a:rPr>
              <a:t>DNA Melting</a:t>
            </a:r>
          </a:p>
        </p:txBody>
      </p:sp>
      <p:sp>
        <p:nvSpPr>
          <p:cNvPr id="38" name="TextBox 15"/>
          <p:cNvSpPr txBox="1">
            <a:spLocks noChangeArrowheads="1"/>
          </p:cNvSpPr>
          <p:nvPr/>
        </p:nvSpPr>
        <p:spPr bwMode="auto">
          <a:xfrm>
            <a:off x="2943225" y="3443288"/>
            <a:ext cx="1709738" cy="769937"/>
          </a:xfrm>
          <a:prstGeom prst="rect">
            <a:avLst/>
          </a:prstGeom>
          <a:noFill/>
          <a:ln w="9525">
            <a:noFill/>
            <a:miter lim="800000"/>
            <a:headEnd/>
            <a:tailEnd/>
          </a:ln>
        </p:spPr>
        <p:txBody>
          <a:bodyPr>
            <a:spAutoFit/>
          </a:bodyPr>
          <a:lstStyle/>
          <a:p>
            <a:pPr algn="ctr" defTabSz="457200"/>
            <a:r>
              <a:rPr lang="en-US" sz="2200" b="1" dirty="0">
                <a:latin typeface="Calibri" pitchFamily="34" charset="0"/>
                <a:ea typeface="MS PGothic" pitchFamily="34" charset="-128"/>
              </a:rPr>
              <a:t>Primer</a:t>
            </a:r>
          </a:p>
          <a:p>
            <a:pPr algn="ctr" defTabSz="457200"/>
            <a:r>
              <a:rPr lang="en-US" sz="2200" b="1" dirty="0">
                <a:latin typeface="Calibri" pitchFamily="34" charset="0"/>
                <a:ea typeface="MS PGothic" pitchFamily="34" charset="-128"/>
              </a:rPr>
              <a:t>Annealing</a:t>
            </a:r>
          </a:p>
        </p:txBody>
      </p:sp>
      <p:sp>
        <p:nvSpPr>
          <p:cNvPr id="39" name="TextBox 16"/>
          <p:cNvSpPr txBox="1">
            <a:spLocks noChangeArrowheads="1"/>
          </p:cNvSpPr>
          <p:nvPr/>
        </p:nvSpPr>
        <p:spPr bwMode="auto">
          <a:xfrm>
            <a:off x="4910138" y="538163"/>
            <a:ext cx="1709737" cy="1446212"/>
          </a:xfrm>
          <a:prstGeom prst="rect">
            <a:avLst/>
          </a:prstGeom>
          <a:noFill/>
          <a:ln w="9525">
            <a:noFill/>
            <a:miter lim="800000"/>
            <a:headEnd/>
            <a:tailEnd/>
          </a:ln>
        </p:spPr>
        <p:txBody>
          <a:bodyPr>
            <a:spAutoFit/>
          </a:bodyPr>
          <a:lstStyle/>
          <a:p>
            <a:pPr algn="ctr" defTabSz="457200"/>
            <a:r>
              <a:rPr lang="en-US" sz="2200" b="1" dirty="0">
                <a:latin typeface="Calibri" pitchFamily="34" charset="0"/>
                <a:ea typeface="MS PGothic" pitchFamily="34" charset="-128"/>
              </a:rPr>
              <a:t>Single Strand – Primer Duplex</a:t>
            </a:r>
          </a:p>
          <a:p>
            <a:pPr algn="ctr" defTabSz="457200"/>
            <a:r>
              <a:rPr lang="en-US" sz="2200" b="1" dirty="0">
                <a:latin typeface="Calibri" pitchFamily="34" charset="0"/>
                <a:ea typeface="MS PGothic" pitchFamily="34" charset="-128"/>
              </a:rPr>
              <a:t>Extension</a:t>
            </a:r>
          </a:p>
        </p:txBody>
      </p:sp>
      <p:sp>
        <p:nvSpPr>
          <p:cNvPr id="40" name="TextBox 17"/>
          <p:cNvSpPr txBox="1">
            <a:spLocks noChangeArrowheads="1"/>
          </p:cNvSpPr>
          <p:nvPr/>
        </p:nvSpPr>
        <p:spPr bwMode="auto">
          <a:xfrm>
            <a:off x="6891338" y="442913"/>
            <a:ext cx="1709737" cy="769937"/>
          </a:xfrm>
          <a:prstGeom prst="rect">
            <a:avLst/>
          </a:prstGeom>
          <a:noFill/>
          <a:ln w="9525">
            <a:noFill/>
            <a:miter lim="800000"/>
            <a:headEnd/>
            <a:tailEnd/>
          </a:ln>
        </p:spPr>
        <p:txBody>
          <a:bodyPr>
            <a:spAutoFit/>
          </a:bodyPr>
          <a:lstStyle/>
          <a:p>
            <a:pPr defTabSz="457200"/>
            <a:r>
              <a:rPr lang="en-US" sz="2200" b="1" dirty="0">
                <a:latin typeface="Calibri" pitchFamily="34" charset="0"/>
                <a:ea typeface="MS PGothic" pitchFamily="34" charset="-128"/>
              </a:rPr>
              <a:t>DNA Melting</a:t>
            </a:r>
          </a:p>
          <a:p>
            <a:pPr defTabSz="457200"/>
            <a:r>
              <a:rPr lang="en-US" sz="2200" b="1" dirty="0">
                <a:latin typeface="Calibri" pitchFamily="34" charset="0"/>
                <a:ea typeface="MS PGothic" pitchFamily="34" charset="-128"/>
              </a:rPr>
              <a:t>Again</a:t>
            </a:r>
          </a:p>
        </p:txBody>
      </p:sp>
      <p:graphicFrame>
        <p:nvGraphicFramePr>
          <p:cNvPr id="41" name="Content Placeholder 18"/>
          <p:cNvGraphicFramePr>
            <a:graphicFrameLocks noChangeAspect="1"/>
          </p:cNvGraphicFramePr>
          <p:nvPr/>
        </p:nvGraphicFramePr>
        <p:xfrm>
          <a:off x="846138" y="576263"/>
          <a:ext cx="2263775" cy="496887"/>
        </p:xfrm>
        <a:graphic>
          <a:graphicData uri="http://schemas.openxmlformats.org/presentationml/2006/ole">
            <p:oleObj spid="_x0000_s190466" name="Equation" r:id="rId8" imgW="1155700" imgH="254000" progId="Equation.3">
              <p:embed/>
            </p:oleObj>
          </a:graphicData>
        </a:graphic>
      </p:graphicFrame>
      <p:graphicFrame>
        <p:nvGraphicFramePr>
          <p:cNvPr id="42" name="Object 12"/>
          <p:cNvGraphicFramePr>
            <a:graphicFrameLocks noChangeAspect="1"/>
          </p:cNvGraphicFramePr>
          <p:nvPr/>
        </p:nvGraphicFramePr>
        <p:xfrm>
          <a:off x="2549525" y="5513388"/>
          <a:ext cx="2441575" cy="477837"/>
        </p:xfrm>
        <a:graphic>
          <a:graphicData uri="http://schemas.openxmlformats.org/presentationml/2006/ole">
            <p:oleObj spid="_x0000_s190467" name="Equation" r:id="rId9" imgW="1358310" imgH="253890" progId="Equation.3">
              <p:embed/>
            </p:oleObj>
          </a:graphicData>
        </a:graphic>
      </p:graphicFrame>
      <p:graphicFrame>
        <p:nvGraphicFramePr>
          <p:cNvPr id="43" name="Object 13"/>
          <p:cNvGraphicFramePr>
            <a:graphicFrameLocks noChangeAspect="1"/>
          </p:cNvGraphicFramePr>
          <p:nvPr/>
        </p:nvGraphicFramePr>
        <p:xfrm>
          <a:off x="2809875" y="2911475"/>
          <a:ext cx="2163763" cy="444500"/>
        </p:xfrm>
        <a:graphic>
          <a:graphicData uri="http://schemas.openxmlformats.org/presentationml/2006/ole">
            <p:oleObj spid="_x0000_s190468" name="Equation" r:id="rId10" imgW="1295400" imgH="254000" progId="Equation.3">
              <p:embed/>
            </p:oleObj>
          </a:graphicData>
        </a:graphic>
      </p:graphicFrame>
      <p:graphicFrame>
        <p:nvGraphicFramePr>
          <p:cNvPr id="44" name="Object 14"/>
          <p:cNvGraphicFramePr>
            <a:graphicFrameLocks noChangeAspect="1"/>
          </p:cNvGraphicFramePr>
          <p:nvPr/>
        </p:nvGraphicFramePr>
        <p:xfrm>
          <a:off x="4943475" y="3786188"/>
          <a:ext cx="3605213" cy="1857375"/>
        </p:xfrm>
        <a:graphic>
          <a:graphicData uri="http://schemas.openxmlformats.org/presentationml/2006/ole">
            <p:oleObj spid="_x0000_s190469" name="Equation" r:id="rId11" imgW="2527300" imgH="1244600" progId="Equation.3">
              <p:embed/>
            </p:oleObj>
          </a:graphicData>
        </a:graphic>
      </p:graphicFrame>
      <p:pic>
        <p:nvPicPr>
          <p:cNvPr id="47" name="Picture 15"/>
          <p:cNvPicPr>
            <a:picLocks noChangeAspect="1" noChangeArrowheads="1"/>
          </p:cNvPicPr>
          <p:nvPr/>
        </p:nvPicPr>
        <p:blipFill>
          <a:blip r:embed="rId12" cstate="print"/>
          <a:srcRect/>
          <a:stretch>
            <a:fillRect/>
          </a:stretch>
        </p:blipFill>
        <p:spPr bwMode="auto">
          <a:xfrm>
            <a:off x="3224213" y="138113"/>
            <a:ext cx="3119437" cy="385762"/>
          </a:xfrm>
          <a:prstGeom prst="rect">
            <a:avLst/>
          </a:prstGeom>
          <a:noFill/>
          <a:ln w="9525">
            <a:noFill/>
            <a:miter lim="800000"/>
            <a:headEnd/>
            <a:tailEnd/>
          </a:ln>
        </p:spPr>
      </p:pic>
      <p:graphicFrame>
        <p:nvGraphicFramePr>
          <p:cNvPr id="48" name="Object 16"/>
          <p:cNvGraphicFramePr>
            <a:graphicFrameLocks noChangeAspect="1"/>
          </p:cNvGraphicFramePr>
          <p:nvPr/>
        </p:nvGraphicFramePr>
        <p:xfrm>
          <a:off x="2824163" y="2522538"/>
          <a:ext cx="2166937" cy="477837"/>
        </p:xfrm>
        <a:graphic>
          <a:graphicData uri="http://schemas.openxmlformats.org/presentationml/2006/ole">
            <p:oleObj spid="_x0000_s190470" name="Equation" r:id="rId13" imgW="1205977" imgH="253890" progId="Equation.3">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28</a:t>
            </a:fld>
            <a:endParaRPr lang="en-US"/>
          </a:p>
        </p:txBody>
      </p:sp>
      <p:sp>
        <p:nvSpPr>
          <p:cNvPr id="5" name="TextBox 4"/>
          <p:cNvSpPr txBox="1"/>
          <p:nvPr/>
        </p:nvSpPr>
        <p:spPr>
          <a:xfrm>
            <a:off x="152400" y="-76200"/>
            <a:ext cx="7058025" cy="1169551"/>
          </a:xfrm>
          <a:prstGeom prst="rect">
            <a:avLst/>
          </a:prstGeom>
          <a:noFill/>
        </p:spPr>
        <p:txBody>
          <a:bodyPr>
            <a:spAutoFit/>
          </a:bodyPr>
          <a:lstStyle/>
          <a:p>
            <a:pPr fontAlgn="auto">
              <a:spcBef>
                <a:spcPts val="0"/>
              </a:spcBef>
              <a:spcAft>
                <a:spcPts val="0"/>
              </a:spcAft>
              <a:defRPr/>
            </a:pPr>
            <a:r>
              <a:rPr lang="en-US" sz="3500" b="1" dirty="0">
                <a:solidFill>
                  <a:srgbClr val="0000CC"/>
                </a:solidFill>
                <a:effectLst>
                  <a:outerShdw blurRad="38100" dist="38100" dir="2700000" algn="tl">
                    <a:srgbClr val="000000">
                      <a:alpha val="43137"/>
                    </a:srgbClr>
                  </a:outerShdw>
                </a:effectLst>
                <a:latin typeface="+mj-lt"/>
              </a:rPr>
              <a:t>Summary of </a:t>
            </a:r>
            <a:r>
              <a:rPr lang="en-US" sz="3500" b="1" dirty="0" smtClean="0">
                <a:solidFill>
                  <a:srgbClr val="0000CC"/>
                </a:solidFill>
                <a:effectLst>
                  <a:outerShdw blurRad="38100" dist="38100" dir="2700000" algn="tl">
                    <a:srgbClr val="000000">
                      <a:alpha val="43137"/>
                    </a:srgbClr>
                  </a:outerShdw>
                </a:effectLst>
                <a:latin typeface="+mj-lt"/>
              </a:rPr>
              <a:t>DNA Amplification Model</a:t>
            </a:r>
            <a:endParaRPr lang="en-US" sz="3500" b="1" dirty="0">
              <a:solidFill>
                <a:srgbClr val="0000CC"/>
              </a:solidFill>
              <a:effectLst>
                <a:outerShdw blurRad="38100" dist="38100" dir="2700000" algn="tl">
                  <a:srgbClr val="000000">
                    <a:alpha val="43137"/>
                  </a:srgbClr>
                </a:outerShdw>
              </a:effectLst>
              <a:latin typeface="+mj-lt"/>
            </a:endParaRPr>
          </a:p>
        </p:txBody>
      </p:sp>
      <p:graphicFrame>
        <p:nvGraphicFramePr>
          <p:cNvPr id="6" name="Object 11"/>
          <p:cNvGraphicFramePr>
            <a:graphicFrameLocks noChangeAspect="1"/>
          </p:cNvGraphicFramePr>
          <p:nvPr/>
        </p:nvGraphicFramePr>
        <p:xfrm>
          <a:off x="7156450" y="127060325"/>
          <a:ext cx="868363" cy="265113"/>
        </p:xfrm>
        <a:graphic>
          <a:graphicData uri="http://schemas.openxmlformats.org/presentationml/2006/ole">
            <p:oleObj spid="_x0000_s16386" name="Equation" r:id="rId3" imgW="584200" imgH="177800" progId="Equation.3">
              <p:embed/>
            </p:oleObj>
          </a:graphicData>
        </a:graphic>
      </p:graphicFrame>
      <p:sp>
        <p:nvSpPr>
          <p:cNvPr id="7" name="Rectangle 4"/>
          <p:cNvSpPr>
            <a:spLocks noChangeArrowheads="1"/>
          </p:cNvSpPr>
          <p:nvPr/>
        </p:nvSpPr>
        <p:spPr bwMode="auto">
          <a:xfrm>
            <a:off x="0" y="-200055"/>
            <a:ext cx="184731" cy="400110"/>
          </a:xfrm>
          <a:prstGeom prst="rect">
            <a:avLst/>
          </a:prstGeom>
          <a:noFill/>
          <a:ln w="9525">
            <a:noFill/>
            <a:miter lim="800000"/>
            <a:headEnd/>
            <a:tailEnd/>
          </a:ln>
        </p:spPr>
        <p:txBody>
          <a:bodyPr wrap="none" anchor="ctr">
            <a:spAutoFit/>
          </a:bodyPr>
          <a:lstStyle/>
          <a:p>
            <a:endParaRPr lang="en-US" sz="2000">
              <a:latin typeface="Calibri" pitchFamily="34" charset="0"/>
            </a:endParaRPr>
          </a:p>
        </p:txBody>
      </p:sp>
      <p:sp>
        <p:nvSpPr>
          <p:cNvPr id="8" name="Rectangle 6"/>
          <p:cNvSpPr>
            <a:spLocks noChangeArrowheads="1"/>
          </p:cNvSpPr>
          <p:nvPr/>
        </p:nvSpPr>
        <p:spPr bwMode="auto">
          <a:xfrm>
            <a:off x="0" y="-200055"/>
            <a:ext cx="184731" cy="400110"/>
          </a:xfrm>
          <a:prstGeom prst="rect">
            <a:avLst/>
          </a:prstGeom>
          <a:noFill/>
          <a:ln w="9525">
            <a:noFill/>
            <a:miter lim="800000"/>
            <a:headEnd/>
            <a:tailEnd/>
          </a:ln>
        </p:spPr>
        <p:txBody>
          <a:bodyPr wrap="none" anchor="ctr">
            <a:spAutoFit/>
          </a:bodyPr>
          <a:lstStyle/>
          <a:p>
            <a:endParaRPr lang="en-US" sz="2000">
              <a:latin typeface="Calibri" pitchFamily="34" charset="0"/>
            </a:endParaRPr>
          </a:p>
        </p:txBody>
      </p:sp>
      <p:pic>
        <p:nvPicPr>
          <p:cNvPr id="16387" name="Picture 3" descr="C:\Users\Marimuthu K\Dropbox\PhD Work\MSB draft\msb_latex_files\msb_latex_files\overall_PCR_model_flow.png"/>
          <p:cNvPicPr>
            <a:picLocks noChangeAspect="1" noChangeArrowheads="1"/>
          </p:cNvPicPr>
          <p:nvPr/>
        </p:nvPicPr>
        <p:blipFill>
          <a:blip r:embed="rId4" cstate="print"/>
          <a:srcRect/>
          <a:stretch>
            <a:fillRect/>
          </a:stretch>
        </p:blipFill>
        <p:spPr bwMode="auto">
          <a:xfrm>
            <a:off x="914400" y="1066801"/>
            <a:ext cx="7467600" cy="4724400"/>
          </a:xfrm>
          <a:prstGeom prst="rect">
            <a:avLst/>
          </a:prstGeom>
          <a:noFill/>
        </p:spPr>
      </p:pic>
      <p:sp>
        <p:nvSpPr>
          <p:cNvPr id="20" name="TextBox 19"/>
          <p:cNvSpPr txBox="1"/>
          <p:nvPr/>
        </p:nvSpPr>
        <p:spPr>
          <a:xfrm>
            <a:off x="3886200" y="5943600"/>
            <a:ext cx="4876800" cy="381000"/>
          </a:xfrm>
          <a:prstGeom prst="rect">
            <a:avLst/>
          </a:prstGeom>
          <a:noFill/>
        </p:spPr>
        <p:txBody>
          <a:bodyPr wrap="square" rtlCol="0">
            <a:spAutoFit/>
          </a:bodyPr>
          <a:lstStyle/>
          <a:p>
            <a:r>
              <a:rPr lang="en-US" dirty="0" smtClean="0"/>
              <a:t>Marimuthu et al.,  Biophysical J (Under Review)</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29</a:t>
            </a:fld>
            <a:endParaRPr lang="en-US"/>
          </a:p>
        </p:txBody>
      </p:sp>
      <p:pic>
        <p:nvPicPr>
          <p:cNvPr id="191490" name="Picture 2"/>
          <p:cNvPicPr>
            <a:picLocks noChangeAspect="1" noChangeArrowheads="1"/>
          </p:cNvPicPr>
          <p:nvPr/>
        </p:nvPicPr>
        <p:blipFill>
          <a:blip r:embed="rId2" cstate="print"/>
          <a:srcRect/>
          <a:stretch>
            <a:fillRect/>
          </a:stretch>
        </p:blipFill>
        <p:spPr bwMode="auto">
          <a:xfrm>
            <a:off x="1143000" y="1143000"/>
            <a:ext cx="6781800" cy="4769794"/>
          </a:xfrm>
          <a:prstGeom prst="rect">
            <a:avLst/>
          </a:prstGeom>
          <a:noFill/>
          <a:ln w="9525">
            <a:noFill/>
            <a:miter lim="800000"/>
            <a:headEnd/>
            <a:tailEnd/>
          </a:ln>
        </p:spPr>
      </p:pic>
      <p:sp>
        <p:nvSpPr>
          <p:cNvPr id="6" name="TextBox 5"/>
          <p:cNvSpPr txBox="1"/>
          <p:nvPr/>
        </p:nvSpPr>
        <p:spPr>
          <a:xfrm>
            <a:off x="152400" y="228600"/>
            <a:ext cx="7058025" cy="630942"/>
          </a:xfrm>
          <a:prstGeom prst="rect">
            <a:avLst/>
          </a:prstGeom>
          <a:noFill/>
        </p:spPr>
        <p:txBody>
          <a:bodyPr>
            <a:spAutoFit/>
          </a:bodyPr>
          <a:lstStyle/>
          <a:p>
            <a:pPr fontAlgn="auto">
              <a:spcBef>
                <a:spcPts val="0"/>
              </a:spcBef>
              <a:spcAft>
                <a:spcPts val="0"/>
              </a:spcAft>
              <a:defRPr/>
            </a:pPr>
            <a:r>
              <a:rPr lang="en-US" sz="3500" b="1" dirty="0" smtClean="0">
                <a:solidFill>
                  <a:srgbClr val="0000CC"/>
                </a:solidFill>
                <a:effectLst>
                  <a:outerShdw blurRad="38100" dist="38100" dir="2700000" algn="tl">
                    <a:srgbClr val="000000">
                      <a:alpha val="43137"/>
                    </a:srgbClr>
                  </a:outerShdw>
                </a:effectLst>
                <a:latin typeface="+mj-lt"/>
              </a:rPr>
              <a:t>Comparison between PCR Models</a:t>
            </a:r>
            <a:endParaRPr lang="en-US" sz="3500" b="1" dirty="0">
              <a:solidFill>
                <a:srgbClr val="0000CC"/>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E8CB07F-D7C4-4684-B217-CC36169DAC57}" type="datetime1">
              <a:rPr lang="en-US" smtClean="0"/>
              <a:pPr/>
              <a:t>4/24/2014</a:t>
            </a:fld>
            <a:endParaRPr lang="en-US"/>
          </a:p>
        </p:txBody>
      </p:sp>
      <p:sp>
        <p:nvSpPr>
          <p:cNvPr id="5" name="Slide Number Placeholder 4"/>
          <p:cNvSpPr>
            <a:spLocks noGrp="1"/>
          </p:cNvSpPr>
          <p:nvPr>
            <p:ph type="sldNum" sz="quarter" idx="12"/>
          </p:nvPr>
        </p:nvSpPr>
        <p:spPr/>
        <p:txBody>
          <a:bodyPr/>
          <a:lstStyle/>
          <a:p>
            <a:fld id="{FD149190-0C7B-4CC1-B1D2-3F11E3993638}"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CAPD, Carnegie Mellon University</a:t>
            </a:r>
            <a:endParaRPr lang="en-US"/>
          </a:p>
        </p:txBody>
      </p:sp>
      <p:pic>
        <p:nvPicPr>
          <p:cNvPr id="31" name="Picture 3"/>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pic>
        <p:nvPicPr>
          <p:cNvPr id="32" name="Picture 4"/>
          <p:cNvPicPr>
            <a:picLocks noChangeAspect="1" noChangeArrowheads="1"/>
          </p:cNvPicPr>
          <p:nvPr/>
        </p:nvPicPr>
        <p:blipFill>
          <a:blip r:embed="rId5" cstate="print"/>
          <a:srcRect/>
          <a:stretch>
            <a:fillRect/>
          </a:stretch>
        </p:blipFill>
        <p:spPr bwMode="auto">
          <a:xfrm>
            <a:off x="962025" y="1271588"/>
            <a:ext cx="1709738" cy="1271587"/>
          </a:xfrm>
          <a:prstGeom prst="rect">
            <a:avLst/>
          </a:prstGeom>
          <a:noFill/>
          <a:ln w="9525">
            <a:noFill/>
            <a:miter lim="800000"/>
            <a:headEnd/>
            <a:tailEnd/>
          </a:ln>
        </p:spPr>
      </p:pic>
      <p:pic>
        <p:nvPicPr>
          <p:cNvPr id="33" name="Picture 4"/>
          <p:cNvPicPr>
            <a:picLocks noChangeAspect="1" noChangeArrowheads="1"/>
          </p:cNvPicPr>
          <p:nvPr/>
        </p:nvPicPr>
        <p:blipFill>
          <a:blip r:embed="rId6" cstate="print"/>
          <a:srcRect/>
          <a:stretch>
            <a:fillRect/>
          </a:stretch>
        </p:blipFill>
        <p:spPr bwMode="auto">
          <a:xfrm>
            <a:off x="2941638" y="4043363"/>
            <a:ext cx="1701800" cy="1027112"/>
          </a:xfrm>
          <a:prstGeom prst="rect">
            <a:avLst/>
          </a:prstGeom>
          <a:noFill/>
          <a:ln w="9525">
            <a:noFill/>
            <a:miter lim="800000"/>
            <a:headEnd/>
            <a:tailEnd/>
          </a:ln>
        </p:spPr>
      </p:pic>
      <p:pic>
        <p:nvPicPr>
          <p:cNvPr id="34" name="Picture 5"/>
          <p:cNvPicPr>
            <a:picLocks noChangeAspect="1" noChangeArrowheads="1"/>
          </p:cNvPicPr>
          <p:nvPr/>
        </p:nvPicPr>
        <p:blipFill>
          <a:blip r:embed="rId7" cstate="print"/>
          <a:srcRect/>
          <a:stretch>
            <a:fillRect/>
          </a:stretch>
        </p:blipFill>
        <p:spPr bwMode="auto">
          <a:xfrm>
            <a:off x="4600575" y="2000250"/>
            <a:ext cx="2047875" cy="776288"/>
          </a:xfrm>
          <a:prstGeom prst="rect">
            <a:avLst/>
          </a:prstGeom>
          <a:noFill/>
          <a:ln w="9525">
            <a:noFill/>
            <a:miter lim="800000"/>
            <a:headEnd/>
            <a:tailEnd/>
          </a:ln>
        </p:spPr>
      </p:pic>
      <p:pic>
        <p:nvPicPr>
          <p:cNvPr id="35" name="Picture 4"/>
          <p:cNvPicPr>
            <a:picLocks noChangeAspect="1" noChangeArrowheads="1"/>
          </p:cNvPicPr>
          <p:nvPr/>
        </p:nvPicPr>
        <p:blipFill>
          <a:blip r:embed="rId5" cstate="print"/>
          <a:srcRect/>
          <a:stretch>
            <a:fillRect/>
          </a:stretch>
        </p:blipFill>
        <p:spPr bwMode="auto">
          <a:xfrm>
            <a:off x="6834188" y="2443163"/>
            <a:ext cx="1709737" cy="1271587"/>
          </a:xfrm>
          <a:prstGeom prst="rect">
            <a:avLst/>
          </a:prstGeom>
          <a:noFill/>
          <a:ln w="9525">
            <a:noFill/>
            <a:miter lim="800000"/>
            <a:headEnd/>
            <a:tailEnd/>
          </a:ln>
        </p:spPr>
      </p:pic>
      <p:pic>
        <p:nvPicPr>
          <p:cNvPr id="36" name="Picture 4"/>
          <p:cNvPicPr>
            <a:picLocks noChangeAspect="1" noChangeArrowheads="1"/>
          </p:cNvPicPr>
          <p:nvPr/>
        </p:nvPicPr>
        <p:blipFill>
          <a:blip r:embed="rId5" cstate="print"/>
          <a:srcRect/>
          <a:stretch>
            <a:fillRect/>
          </a:stretch>
        </p:blipFill>
        <p:spPr bwMode="auto">
          <a:xfrm>
            <a:off x="6819900" y="1243013"/>
            <a:ext cx="1709738" cy="1271587"/>
          </a:xfrm>
          <a:prstGeom prst="rect">
            <a:avLst/>
          </a:prstGeom>
          <a:noFill/>
          <a:ln w="9525">
            <a:noFill/>
            <a:miter lim="800000"/>
            <a:headEnd/>
            <a:tailEnd/>
          </a:ln>
        </p:spPr>
      </p:pic>
      <p:sp>
        <p:nvSpPr>
          <p:cNvPr id="37" name="TextBox 14"/>
          <p:cNvSpPr txBox="1">
            <a:spLocks noChangeArrowheads="1"/>
          </p:cNvSpPr>
          <p:nvPr/>
        </p:nvSpPr>
        <p:spPr bwMode="auto">
          <a:xfrm>
            <a:off x="962025" y="2505075"/>
            <a:ext cx="1709738" cy="430213"/>
          </a:xfrm>
          <a:prstGeom prst="rect">
            <a:avLst/>
          </a:prstGeom>
          <a:noFill/>
          <a:ln w="9525">
            <a:noFill/>
            <a:miter lim="800000"/>
            <a:headEnd/>
            <a:tailEnd/>
          </a:ln>
        </p:spPr>
        <p:txBody>
          <a:bodyPr>
            <a:spAutoFit/>
          </a:bodyPr>
          <a:lstStyle/>
          <a:p>
            <a:pPr defTabSz="457200"/>
            <a:r>
              <a:rPr lang="en-US" sz="2200" b="1" dirty="0">
                <a:latin typeface="Calibri" pitchFamily="34" charset="0"/>
                <a:ea typeface="MS PGothic" pitchFamily="34" charset="-128"/>
              </a:rPr>
              <a:t>DNA Melting</a:t>
            </a:r>
          </a:p>
        </p:txBody>
      </p:sp>
      <p:sp>
        <p:nvSpPr>
          <p:cNvPr id="38" name="TextBox 15"/>
          <p:cNvSpPr txBox="1">
            <a:spLocks noChangeArrowheads="1"/>
          </p:cNvSpPr>
          <p:nvPr/>
        </p:nvSpPr>
        <p:spPr bwMode="auto">
          <a:xfrm>
            <a:off x="2943225" y="3443288"/>
            <a:ext cx="1709738" cy="769937"/>
          </a:xfrm>
          <a:prstGeom prst="rect">
            <a:avLst/>
          </a:prstGeom>
          <a:noFill/>
          <a:ln w="9525">
            <a:noFill/>
            <a:miter lim="800000"/>
            <a:headEnd/>
            <a:tailEnd/>
          </a:ln>
        </p:spPr>
        <p:txBody>
          <a:bodyPr>
            <a:spAutoFit/>
          </a:bodyPr>
          <a:lstStyle/>
          <a:p>
            <a:pPr algn="ctr" defTabSz="457200"/>
            <a:r>
              <a:rPr lang="en-US" sz="2200" b="1" dirty="0">
                <a:latin typeface="Calibri" pitchFamily="34" charset="0"/>
                <a:ea typeface="MS PGothic" pitchFamily="34" charset="-128"/>
              </a:rPr>
              <a:t>Primer</a:t>
            </a:r>
          </a:p>
          <a:p>
            <a:pPr algn="ctr" defTabSz="457200"/>
            <a:r>
              <a:rPr lang="en-US" sz="2200" b="1" dirty="0">
                <a:latin typeface="Calibri" pitchFamily="34" charset="0"/>
                <a:ea typeface="MS PGothic" pitchFamily="34" charset="-128"/>
              </a:rPr>
              <a:t>Annealing</a:t>
            </a:r>
          </a:p>
        </p:txBody>
      </p:sp>
      <p:sp>
        <p:nvSpPr>
          <p:cNvPr id="39" name="TextBox 16"/>
          <p:cNvSpPr txBox="1">
            <a:spLocks noChangeArrowheads="1"/>
          </p:cNvSpPr>
          <p:nvPr/>
        </p:nvSpPr>
        <p:spPr bwMode="auto">
          <a:xfrm>
            <a:off x="4910138" y="538163"/>
            <a:ext cx="1709737" cy="1446212"/>
          </a:xfrm>
          <a:prstGeom prst="rect">
            <a:avLst/>
          </a:prstGeom>
          <a:noFill/>
          <a:ln w="9525">
            <a:noFill/>
            <a:miter lim="800000"/>
            <a:headEnd/>
            <a:tailEnd/>
          </a:ln>
        </p:spPr>
        <p:txBody>
          <a:bodyPr>
            <a:spAutoFit/>
          </a:bodyPr>
          <a:lstStyle/>
          <a:p>
            <a:pPr algn="ctr" defTabSz="457200"/>
            <a:r>
              <a:rPr lang="en-US" sz="2200" b="1" dirty="0">
                <a:latin typeface="Calibri" pitchFamily="34" charset="0"/>
                <a:ea typeface="MS PGothic" pitchFamily="34" charset="-128"/>
              </a:rPr>
              <a:t>Single Strand – Primer Duplex</a:t>
            </a:r>
          </a:p>
          <a:p>
            <a:pPr algn="ctr" defTabSz="457200"/>
            <a:r>
              <a:rPr lang="en-US" sz="2200" b="1" dirty="0">
                <a:latin typeface="Calibri" pitchFamily="34" charset="0"/>
                <a:ea typeface="MS PGothic" pitchFamily="34" charset="-128"/>
              </a:rPr>
              <a:t>Extension</a:t>
            </a:r>
          </a:p>
        </p:txBody>
      </p:sp>
      <p:sp>
        <p:nvSpPr>
          <p:cNvPr id="40" name="TextBox 17"/>
          <p:cNvSpPr txBox="1">
            <a:spLocks noChangeArrowheads="1"/>
          </p:cNvSpPr>
          <p:nvPr/>
        </p:nvSpPr>
        <p:spPr bwMode="auto">
          <a:xfrm>
            <a:off x="6891338" y="442913"/>
            <a:ext cx="1709737" cy="769937"/>
          </a:xfrm>
          <a:prstGeom prst="rect">
            <a:avLst/>
          </a:prstGeom>
          <a:noFill/>
          <a:ln w="9525">
            <a:noFill/>
            <a:miter lim="800000"/>
            <a:headEnd/>
            <a:tailEnd/>
          </a:ln>
        </p:spPr>
        <p:txBody>
          <a:bodyPr>
            <a:spAutoFit/>
          </a:bodyPr>
          <a:lstStyle/>
          <a:p>
            <a:pPr defTabSz="457200"/>
            <a:r>
              <a:rPr lang="en-US" sz="2200" b="1" dirty="0">
                <a:latin typeface="Calibri" pitchFamily="34" charset="0"/>
                <a:ea typeface="MS PGothic" pitchFamily="34" charset="-128"/>
              </a:rPr>
              <a:t>DNA Melting</a:t>
            </a:r>
          </a:p>
          <a:p>
            <a:pPr defTabSz="457200"/>
            <a:r>
              <a:rPr lang="en-US" sz="2200" b="1" dirty="0">
                <a:latin typeface="Calibri" pitchFamily="34" charset="0"/>
                <a:ea typeface="MS PGothic" pitchFamily="34" charset="-128"/>
              </a:rPr>
              <a:t>Again</a:t>
            </a:r>
          </a:p>
        </p:txBody>
      </p:sp>
      <p:graphicFrame>
        <p:nvGraphicFramePr>
          <p:cNvPr id="41" name="Content Placeholder 18"/>
          <p:cNvGraphicFramePr>
            <a:graphicFrameLocks noChangeAspect="1"/>
          </p:cNvGraphicFramePr>
          <p:nvPr/>
        </p:nvGraphicFramePr>
        <p:xfrm>
          <a:off x="846138" y="576263"/>
          <a:ext cx="2263775" cy="496887"/>
        </p:xfrm>
        <a:graphic>
          <a:graphicData uri="http://schemas.openxmlformats.org/presentationml/2006/ole">
            <p:oleObj spid="_x0000_s15367" name="Equation" r:id="rId8" imgW="1155700" imgH="254000" progId="Equation.3">
              <p:embed/>
            </p:oleObj>
          </a:graphicData>
        </a:graphic>
      </p:graphicFrame>
      <p:graphicFrame>
        <p:nvGraphicFramePr>
          <p:cNvPr id="42" name="Object 12"/>
          <p:cNvGraphicFramePr>
            <a:graphicFrameLocks noChangeAspect="1"/>
          </p:cNvGraphicFramePr>
          <p:nvPr/>
        </p:nvGraphicFramePr>
        <p:xfrm>
          <a:off x="2549525" y="5513388"/>
          <a:ext cx="2441575" cy="477837"/>
        </p:xfrm>
        <a:graphic>
          <a:graphicData uri="http://schemas.openxmlformats.org/presentationml/2006/ole">
            <p:oleObj spid="_x0000_s15368" name="Equation" r:id="rId9" imgW="1358310" imgH="253890" progId="Equation.3">
              <p:embed/>
            </p:oleObj>
          </a:graphicData>
        </a:graphic>
      </p:graphicFrame>
      <p:graphicFrame>
        <p:nvGraphicFramePr>
          <p:cNvPr id="43" name="Object 13"/>
          <p:cNvGraphicFramePr>
            <a:graphicFrameLocks noChangeAspect="1"/>
          </p:cNvGraphicFramePr>
          <p:nvPr/>
        </p:nvGraphicFramePr>
        <p:xfrm>
          <a:off x="2809875" y="2911475"/>
          <a:ext cx="2163763" cy="444500"/>
        </p:xfrm>
        <a:graphic>
          <a:graphicData uri="http://schemas.openxmlformats.org/presentationml/2006/ole">
            <p:oleObj spid="_x0000_s15369" name="Equation" r:id="rId10" imgW="1295400" imgH="254000" progId="Equation.3">
              <p:embed/>
            </p:oleObj>
          </a:graphicData>
        </a:graphic>
      </p:graphicFrame>
      <p:graphicFrame>
        <p:nvGraphicFramePr>
          <p:cNvPr id="44" name="Object 14"/>
          <p:cNvGraphicFramePr>
            <a:graphicFrameLocks noChangeAspect="1"/>
          </p:cNvGraphicFramePr>
          <p:nvPr/>
        </p:nvGraphicFramePr>
        <p:xfrm>
          <a:off x="4943475" y="3786188"/>
          <a:ext cx="3605213" cy="1857375"/>
        </p:xfrm>
        <a:graphic>
          <a:graphicData uri="http://schemas.openxmlformats.org/presentationml/2006/ole">
            <p:oleObj spid="_x0000_s15370" name="Equation" r:id="rId11" imgW="2527300" imgH="1244600" progId="Equation.3">
              <p:embed/>
            </p:oleObj>
          </a:graphicData>
        </a:graphic>
      </p:graphicFrame>
      <p:pic>
        <p:nvPicPr>
          <p:cNvPr id="47" name="Picture 15"/>
          <p:cNvPicPr>
            <a:picLocks noChangeAspect="1" noChangeArrowheads="1"/>
          </p:cNvPicPr>
          <p:nvPr/>
        </p:nvPicPr>
        <p:blipFill>
          <a:blip r:embed="rId12" cstate="print"/>
          <a:srcRect/>
          <a:stretch>
            <a:fillRect/>
          </a:stretch>
        </p:blipFill>
        <p:spPr bwMode="auto">
          <a:xfrm>
            <a:off x="3224213" y="138113"/>
            <a:ext cx="3119437" cy="385762"/>
          </a:xfrm>
          <a:prstGeom prst="rect">
            <a:avLst/>
          </a:prstGeom>
          <a:noFill/>
          <a:ln w="9525">
            <a:noFill/>
            <a:miter lim="800000"/>
            <a:headEnd/>
            <a:tailEnd/>
          </a:ln>
        </p:spPr>
      </p:pic>
      <p:graphicFrame>
        <p:nvGraphicFramePr>
          <p:cNvPr id="48" name="Object 16"/>
          <p:cNvGraphicFramePr>
            <a:graphicFrameLocks noChangeAspect="1"/>
          </p:cNvGraphicFramePr>
          <p:nvPr/>
        </p:nvGraphicFramePr>
        <p:xfrm>
          <a:off x="2824163" y="2522538"/>
          <a:ext cx="2166937" cy="477837"/>
        </p:xfrm>
        <a:graphic>
          <a:graphicData uri="http://schemas.openxmlformats.org/presentationml/2006/ole">
            <p:oleObj spid="_x0000_s15371" name="Equation" r:id="rId13" imgW="1205977" imgH="25389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30</a:t>
            </a:fld>
            <a:endParaRPr lang="en-US"/>
          </a:p>
        </p:txBody>
      </p:sp>
      <p:sp>
        <p:nvSpPr>
          <p:cNvPr id="5" name="TextBox 4"/>
          <p:cNvSpPr txBox="1"/>
          <p:nvPr/>
        </p:nvSpPr>
        <p:spPr>
          <a:xfrm>
            <a:off x="152400" y="228600"/>
            <a:ext cx="7696200" cy="630942"/>
          </a:xfrm>
          <a:prstGeom prst="rect">
            <a:avLst/>
          </a:prstGeom>
          <a:noFill/>
        </p:spPr>
        <p:txBody>
          <a:bodyPr wrap="square" rtlCol="0">
            <a:spAutoFit/>
          </a:bodyPr>
          <a:lstStyle/>
          <a:p>
            <a:r>
              <a:rPr lang="en-US" sz="3500" b="1" dirty="0" smtClean="0">
                <a:solidFill>
                  <a:srgbClr val="0000CC"/>
                </a:solidFill>
                <a:effectLst>
                  <a:outerShdw blurRad="38100" dist="38100" dir="2700000" algn="tl">
                    <a:srgbClr val="000000">
                      <a:alpha val="43137"/>
                    </a:srgbClr>
                  </a:outerShdw>
                </a:effectLst>
                <a:latin typeface="+mj-lt"/>
              </a:rPr>
              <a:t>Outline</a:t>
            </a:r>
            <a:endParaRPr lang="en-US" sz="3500" b="1" dirty="0">
              <a:solidFill>
                <a:srgbClr val="0000CC"/>
              </a:solidFill>
              <a:effectLst>
                <a:outerShdw blurRad="38100" dist="38100" dir="2700000" algn="tl">
                  <a:srgbClr val="000000">
                    <a:alpha val="43137"/>
                  </a:srgbClr>
                </a:outerShdw>
              </a:effectLst>
              <a:latin typeface="+mj-lt"/>
            </a:endParaRPr>
          </a:p>
        </p:txBody>
      </p:sp>
      <p:sp>
        <p:nvSpPr>
          <p:cNvPr id="6" name="TextBox 5"/>
          <p:cNvSpPr txBox="1"/>
          <p:nvPr/>
        </p:nvSpPr>
        <p:spPr>
          <a:xfrm>
            <a:off x="304800" y="1676400"/>
            <a:ext cx="8534400" cy="3939540"/>
          </a:xfrm>
          <a:prstGeom prst="rect">
            <a:avLst/>
          </a:prstGeom>
          <a:noFill/>
        </p:spPr>
        <p:txBody>
          <a:bodyPr wrap="square" rtlCol="0">
            <a:spAutoFit/>
          </a:bodyPr>
          <a:lstStyle/>
          <a:p>
            <a:pPr marL="688975" indent="-688975">
              <a:buFont typeface="Wingdings" pitchFamily="2" charset="2"/>
              <a:buChar char="v"/>
            </a:pPr>
            <a:r>
              <a:rPr lang="en-US" sz="2500" dirty="0" smtClean="0"/>
              <a:t>Systems Biology Approach – Unified Framework</a:t>
            </a:r>
            <a:endParaRPr lang="en-US" sz="2500" dirty="0" smtClean="0"/>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Sequence-Dependent DNA Amplification models.</a:t>
            </a:r>
            <a:endParaRPr lang="en-US" sz="2500" dirty="0" smtClean="0"/>
          </a:p>
          <a:p>
            <a:pPr marL="688975" indent="-688975">
              <a:buFont typeface="Wingdings" pitchFamily="2" charset="2"/>
              <a:buChar char="v"/>
            </a:pPr>
            <a:endParaRPr lang="en-US" sz="2500" dirty="0" smtClean="0"/>
          </a:p>
          <a:p>
            <a:pPr marL="688975" indent="-688975">
              <a:buFont typeface="Wingdings" pitchFamily="2" charset="2"/>
              <a:buChar char="v"/>
            </a:pPr>
            <a:r>
              <a:rPr lang="en-US" sz="2500" b="1" dirty="0" smtClean="0">
                <a:solidFill>
                  <a:srgbClr val="0000CC"/>
                </a:solidFill>
              </a:rPr>
              <a:t>Sequence- Dependent DNA Amplification Dynamics </a:t>
            </a:r>
            <a:r>
              <a:rPr lang="en-US" sz="2500" b="1" dirty="0" smtClean="0">
                <a:solidFill>
                  <a:srgbClr val="0000CC"/>
                </a:solidFill>
              </a:rPr>
              <a:t>– Geometric </a:t>
            </a:r>
            <a:r>
              <a:rPr lang="en-US" sz="2500" b="1" dirty="0" smtClean="0">
                <a:solidFill>
                  <a:srgbClr val="0000CC"/>
                </a:solidFill>
              </a:rPr>
              <a:t>Growth.</a:t>
            </a:r>
            <a:endParaRPr lang="en-US" sz="2500" b="1" dirty="0" smtClean="0">
              <a:solidFill>
                <a:srgbClr val="0000CC"/>
              </a:solidFill>
            </a:endParaRPr>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Optimal Control of </a:t>
            </a:r>
            <a:r>
              <a:rPr lang="en-US" sz="2500" dirty="0" smtClean="0"/>
              <a:t>DNA Amplification</a:t>
            </a:r>
            <a:endParaRPr lang="en-US" sz="2500" dirty="0" smtClean="0"/>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Conclusions.</a:t>
            </a:r>
            <a:endParaRPr lang="en-US" sz="25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31</a:t>
            </a:fld>
            <a:endParaRPr lang="en-US"/>
          </a:p>
        </p:txBody>
      </p:sp>
      <p:sp>
        <p:nvSpPr>
          <p:cNvPr id="5" name="TextBox 4"/>
          <p:cNvSpPr txBox="1"/>
          <p:nvPr/>
        </p:nvSpPr>
        <p:spPr>
          <a:xfrm>
            <a:off x="152400" y="-76200"/>
            <a:ext cx="7058025" cy="1169551"/>
          </a:xfrm>
          <a:prstGeom prst="rect">
            <a:avLst/>
          </a:prstGeom>
          <a:noFill/>
        </p:spPr>
        <p:txBody>
          <a:bodyPr>
            <a:spAutoFit/>
          </a:bodyPr>
          <a:lstStyle/>
          <a:p>
            <a:pPr fontAlgn="auto">
              <a:spcBef>
                <a:spcPts val="0"/>
              </a:spcBef>
              <a:spcAft>
                <a:spcPts val="0"/>
              </a:spcAft>
              <a:defRPr/>
            </a:pPr>
            <a:r>
              <a:rPr lang="en-US" sz="3500" b="1" dirty="0" smtClean="0">
                <a:solidFill>
                  <a:srgbClr val="0000CC"/>
                </a:solidFill>
                <a:effectLst>
                  <a:outerShdw blurRad="38100" dist="38100" dir="2700000" algn="tl">
                    <a:srgbClr val="000000">
                      <a:alpha val="43137"/>
                    </a:srgbClr>
                  </a:outerShdw>
                </a:effectLst>
                <a:latin typeface="+mj-lt"/>
              </a:rPr>
              <a:t>Overall Reaction Scheme of PCR and State Equations</a:t>
            </a:r>
            <a:endParaRPr lang="en-US" sz="3500" b="1" dirty="0">
              <a:solidFill>
                <a:srgbClr val="0000CC"/>
              </a:solidFill>
              <a:effectLst>
                <a:outerShdw blurRad="38100" dist="38100" dir="2700000" algn="tl">
                  <a:srgbClr val="000000">
                    <a:alpha val="43137"/>
                  </a:srgbClr>
                </a:outerShdw>
              </a:effectLst>
              <a:latin typeface="+mj-lt"/>
            </a:endParaRPr>
          </a:p>
        </p:txBody>
      </p:sp>
      <p:sp>
        <p:nvSpPr>
          <p:cNvPr id="129077" name="Rectangle 53"/>
          <p:cNvSpPr>
            <a:spLocks noChangeArrowheads="1"/>
          </p:cNvSpPr>
          <p:nvPr/>
        </p:nvSpPr>
        <p:spPr bwMode="auto">
          <a:xfrm>
            <a:off x="0" y="2476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9082" name="Rectangle 58"/>
          <p:cNvSpPr>
            <a:spLocks noChangeArrowheads="1"/>
          </p:cNvSpPr>
          <p:nvPr/>
        </p:nvSpPr>
        <p:spPr bwMode="auto">
          <a:xfrm>
            <a:off x="0" y="6019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9083" name="Rectangle 59"/>
          <p:cNvSpPr>
            <a:spLocks noChangeArrowheads="1"/>
          </p:cNvSpPr>
          <p:nvPr/>
        </p:nvSpPr>
        <p:spPr bwMode="auto">
          <a:xfrm>
            <a:off x="0" y="68199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9084" name="Rectangle 60"/>
          <p:cNvSpPr>
            <a:spLocks noChangeArrowheads="1"/>
          </p:cNvSpPr>
          <p:nvPr/>
        </p:nvSpPr>
        <p:spPr bwMode="auto">
          <a:xfrm>
            <a:off x="0" y="7620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9085" name="Rectangle 61"/>
          <p:cNvSpPr>
            <a:spLocks noChangeArrowheads="1"/>
          </p:cNvSpPr>
          <p:nvPr/>
        </p:nvSpPr>
        <p:spPr bwMode="auto">
          <a:xfrm>
            <a:off x="0" y="844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9086" name="Content Placeholder 18"/>
          <p:cNvGraphicFramePr>
            <a:graphicFrameLocks noChangeAspect="1"/>
          </p:cNvGraphicFramePr>
          <p:nvPr/>
        </p:nvGraphicFramePr>
        <p:xfrm>
          <a:off x="304800" y="1143000"/>
          <a:ext cx="2263775" cy="496887"/>
        </p:xfrm>
        <a:graphic>
          <a:graphicData uri="http://schemas.openxmlformats.org/presentationml/2006/ole">
            <p:oleObj spid="_x0000_s129086" name="Equation" r:id="rId3" imgW="1155700" imgH="254000" progId="Equation.3">
              <p:embed/>
            </p:oleObj>
          </a:graphicData>
        </a:graphic>
      </p:graphicFrame>
      <p:graphicFrame>
        <p:nvGraphicFramePr>
          <p:cNvPr id="129087" name="Object 12"/>
          <p:cNvGraphicFramePr>
            <a:graphicFrameLocks noChangeAspect="1"/>
          </p:cNvGraphicFramePr>
          <p:nvPr/>
        </p:nvGraphicFramePr>
        <p:xfrm>
          <a:off x="301625" y="3048000"/>
          <a:ext cx="2441575" cy="477837"/>
        </p:xfrm>
        <a:graphic>
          <a:graphicData uri="http://schemas.openxmlformats.org/presentationml/2006/ole">
            <p:oleObj spid="_x0000_s129087" name="Equation" r:id="rId4" imgW="1358310" imgH="253890" progId="Equation.3">
              <p:embed/>
            </p:oleObj>
          </a:graphicData>
        </a:graphic>
      </p:graphicFrame>
      <p:graphicFrame>
        <p:nvGraphicFramePr>
          <p:cNvPr id="129088" name="Object 13"/>
          <p:cNvGraphicFramePr>
            <a:graphicFrameLocks noChangeAspect="1"/>
          </p:cNvGraphicFramePr>
          <p:nvPr/>
        </p:nvGraphicFramePr>
        <p:xfrm>
          <a:off x="304800" y="2438400"/>
          <a:ext cx="2163763" cy="444500"/>
        </p:xfrm>
        <a:graphic>
          <a:graphicData uri="http://schemas.openxmlformats.org/presentationml/2006/ole">
            <p:oleObj spid="_x0000_s129088" name="Equation" r:id="rId5" imgW="1295400" imgH="254000" progId="Equation.3">
              <p:embed/>
            </p:oleObj>
          </a:graphicData>
        </a:graphic>
      </p:graphicFrame>
      <p:graphicFrame>
        <p:nvGraphicFramePr>
          <p:cNvPr id="129089" name="Object 14"/>
          <p:cNvGraphicFramePr>
            <a:graphicFrameLocks noChangeAspect="1"/>
          </p:cNvGraphicFramePr>
          <p:nvPr/>
        </p:nvGraphicFramePr>
        <p:xfrm>
          <a:off x="3352800" y="1295400"/>
          <a:ext cx="5127626" cy="1970087"/>
        </p:xfrm>
        <a:graphic>
          <a:graphicData uri="http://schemas.openxmlformats.org/presentationml/2006/ole">
            <p:oleObj spid="_x0000_s129089" name="Equation" r:id="rId6" imgW="3593880" imgH="1320480" progId="Equation.DSMT4">
              <p:embed/>
            </p:oleObj>
          </a:graphicData>
        </a:graphic>
      </p:graphicFrame>
      <p:graphicFrame>
        <p:nvGraphicFramePr>
          <p:cNvPr id="129090" name="Object 16"/>
          <p:cNvGraphicFramePr>
            <a:graphicFrameLocks noChangeAspect="1"/>
          </p:cNvGraphicFramePr>
          <p:nvPr/>
        </p:nvGraphicFramePr>
        <p:xfrm>
          <a:off x="228600" y="1828800"/>
          <a:ext cx="2166937" cy="477837"/>
        </p:xfrm>
        <a:graphic>
          <a:graphicData uri="http://schemas.openxmlformats.org/presentationml/2006/ole">
            <p:oleObj spid="_x0000_s129090" name="Equation" r:id="rId7" imgW="1205977" imgH="253890" progId="Equation.3">
              <p:embed/>
            </p:oleObj>
          </a:graphicData>
        </a:graphic>
      </p:graphicFrame>
      <p:sp>
        <p:nvSpPr>
          <p:cNvPr id="129092" name="Rectangle 6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9091" name="Object 67"/>
          <p:cNvGraphicFramePr>
            <a:graphicFrameLocks noChangeAspect="1"/>
          </p:cNvGraphicFramePr>
          <p:nvPr/>
        </p:nvGraphicFramePr>
        <p:xfrm>
          <a:off x="1368425" y="3581400"/>
          <a:ext cx="5873750" cy="990600"/>
        </p:xfrm>
        <a:graphic>
          <a:graphicData uri="http://schemas.openxmlformats.org/presentationml/2006/ole">
            <p:oleObj spid="_x0000_s129091" name="Equation" r:id="rId8" imgW="2971800" imgH="457200" progId="Equation.DSMT4">
              <p:embed/>
            </p:oleObj>
          </a:graphicData>
        </a:graphic>
      </p:graphicFrame>
      <p:sp>
        <p:nvSpPr>
          <p:cNvPr id="129094" name="Rectangle 7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9093" name="Object 69"/>
          <p:cNvGraphicFramePr>
            <a:graphicFrameLocks noChangeAspect="1"/>
          </p:cNvGraphicFramePr>
          <p:nvPr/>
        </p:nvGraphicFramePr>
        <p:xfrm>
          <a:off x="-1" y="4648200"/>
          <a:ext cx="9144001" cy="609600"/>
        </p:xfrm>
        <a:graphic>
          <a:graphicData uri="http://schemas.openxmlformats.org/presentationml/2006/ole">
            <p:oleObj spid="_x0000_s129093" name="Equation" r:id="rId9" imgW="4609800" imgH="279360" progId="Equation.DSMT4">
              <p:embed/>
            </p:oleObj>
          </a:graphicData>
        </a:graphic>
      </p:graphicFrame>
      <p:sp>
        <p:nvSpPr>
          <p:cNvPr id="76" name="TextBox 75"/>
          <p:cNvSpPr txBox="1"/>
          <p:nvPr/>
        </p:nvSpPr>
        <p:spPr>
          <a:xfrm>
            <a:off x="0" y="5334000"/>
            <a:ext cx="8686800" cy="861774"/>
          </a:xfrm>
          <a:prstGeom prst="rect">
            <a:avLst/>
          </a:prstGeom>
          <a:noFill/>
        </p:spPr>
        <p:txBody>
          <a:bodyPr wrap="square" rtlCol="0">
            <a:spAutoFit/>
          </a:bodyPr>
          <a:lstStyle/>
          <a:p>
            <a:r>
              <a:rPr lang="en-US" sz="2500" b="1" dirty="0" smtClean="0"/>
              <a:t>If the length of the target is </a:t>
            </a:r>
            <a:r>
              <a:rPr lang="en-US" sz="2500" b="1" dirty="0" smtClean="0">
                <a:solidFill>
                  <a:srgbClr val="FF0000"/>
                </a:solidFill>
              </a:rPr>
              <a:t>N</a:t>
            </a:r>
            <a:r>
              <a:rPr lang="en-US" sz="2500" b="1" dirty="0" smtClean="0"/>
              <a:t>, the total number of state equations are </a:t>
            </a:r>
            <a:r>
              <a:rPr lang="en-US" sz="2500" b="1" dirty="0" smtClean="0">
                <a:solidFill>
                  <a:srgbClr val="FF0000"/>
                </a:solidFill>
              </a:rPr>
              <a:t>4 N + 9 (N varies from 500 – 2000)</a:t>
            </a:r>
            <a:endParaRPr lang="en-US" sz="2500" b="1" dirty="0">
              <a:solidFill>
                <a:srgbClr val="FF0000"/>
              </a:solidFill>
            </a:endParaRPr>
          </a:p>
        </p:txBody>
      </p:sp>
      <p:sp>
        <p:nvSpPr>
          <p:cNvPr id="77" name="TextBox 76"/>
          <p:cNvSpPr txBox="1"/>
          <p:nvPr/>
        </p:nvSpPr>
        <p:spPr>
          <a:xfrm>
            <a:off x="7315200" y="3657600"/>
            <a:ext cx="1828800" cy="861774"/>
          </a:xfrm>
          <a:prstGeom prst="rect">
            <a:avLst/>
          </a:prstGeom>
          <a:noFill/>
        </p:spPr>
        <p:txBody>
          <a:bodyPr wrap="square" rtlCol="0">
            <a:spAutoFit/>
          </a:bodyPr>
          <a:lstStyle/>
          <a:p>
            <a:r>
              <a:rPr lang="en-US" sz="2500" b="1" dirty="0" smtClean="0">
                <a:solidFill>
                  <a:srgbClr val="FF0000"/>
                </a:solidFill>
              </a:rPr>
              <a:t>Stiff System of DE</a:t>
            </a:r>
            <a:endParaRPr lang="en-US" sz="25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29086">
                                            <p:subSp spid="_x0000_s129086"/>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29090">
                                            <p:subSp spid="_x0000_s129090"/>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29088">
                                            <p:subSp spid="_x0000_s129088"/>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29087">
                                            <p:subSp spid="_x0000_s129087"/>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29089">
                                            <p:subSp spid="_x0000_s129089"/>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909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909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32</a:t>
            </a:fld>
            <a:endParaRPr lang="en-US"/>
          </a:p>
        </p:txBody>
      </p:sp>
      <p:sp>
        <p:nvSpPr>
          <p:cNvPr id="5" name="TextBox 15"/>
          <p:cNvSpPr txBox="1">
            <a:spLocks noChangeArrowheads="1"/>
          </p:cNvSpPr>
          <p:nvPr/>
        </p:nvSpPr>
        <p:spPr bwMode="auto">
          <a:xfrm>
            <a:off x="152400" y="152400"/>
            <a:ext cx="7391400" cy="630942"/>
          </a:xfrm>
          <a:prstGeom prst="rect">
            <a:avLst/>
          </a:prstGeom>
          <a:noFill/>
          <a:ln w="9525">
            <a:noFill/>
            <a:miter lim="800000"/>
            <a:headEnd/>
            <a:tailEnd/>
          </a:ln>
        </p:spPr>
        <p:txBody>
          <a:bodyPr>
            <a:spAutoFit/>
          </a:bodyPr>
          <a:lstStyle/>
          <a:p>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Transient Kinetics – Single Cycle (1</a:t>
            </a:r>
            <a:r>
              <a:rPr lang="en-US" sz="3500" b="1" baseline="30000" dirty="0" smtClean="0">
                <a:solidFill>
                  <a:srgbClr val="0000CC"/>
                </a:solidFill>
                <a:effectLst>
                  <a:outerShdw blurRad="38100" dist="38100" dir="2700000" algn="tl">
                    <a:srgbClr val="000000">
                      <a:alpha val="43137"/>
                    </a:srgbClr>
                  </a:outerShdw>
                </a:effectLst>
                <a:latin typeface="+mj-lt"/>
                <a:cs typeface="Calibri" pitchFamily="34" charset="0"/>
              </a:rPr>
              <a:t>st</a:t>
            </a:r>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 </a:t>
            </a:r>
            <a:endParaRPr lang="en-US" sz="3500" b="1" dirty="0">
              <a:solidFill>
                <a:srgbClr val="0000CC"/>
              </a:solidFill>
              <a:effectLst>
                <a:outerShdw blurRad="38100" dist="38100" dir="2700000" algn="tl">
                  <a:srgbClr val="000000">
                    <a:alpha val="43137"/>
                  </a:srgbClr>
                </a:outerShdw>
              </a:effectLst>
              <a:latin typeface="+mj-lt"/>
              <a:cs typeface="Calibri" pitchFamily="34" charset="0"/>
            </a:endParaRPr>
          </a:p>
        </p:txBody>
      </p:sp>
      <p:sp>
        <p:nvSpPr>
          <p:cNvPr id="10" name="TextBox 9"/>
          <p:cNvSpPr txBox="1"/>
          <p:nvPr/>
        </p:nvSpPr>
        <p:spPr>
          <a:xfrm>
            <a:off x="228600" y="5562600"/>
            <a:ext cx="4267200" cy="477054"/>
          </a:xfrm>
          <a:prstGeom prst="rect">
            <a:avLst/>
          </a:prstGeom>
          <a:noFill/>
        </p:spPr>
        <p:txBody>
          <a:bodyPr wrap="square" rtlCol="0">
            <a:spAutoFit/>
          </a:bodyPr>
          <a:lstStyle/>
          <a:p>
            <a:r>
              <a:rPr lang="en-US" sz="2500" dirty="0" smtClean="0"/>
              <a:t>Length of the target – 1000 </a:t>
            </a:r>
            <a:r>
              <a:rPr lang="en-US" sz="2500" dirty="0" err="1" smtClean="0"/>
              <a:t>bp</a:t>
            </a:r>
            <a:endParaRPr lang="en-US" sz="2500" dirty="0" smtClean="0"/>
          </a:p>
        </p:txBody>
      </p:sp>
      <p:sp>
        <p:nvSpPr>
          <p:cNvPr id="12" name="TextBox 11"/>
          <p:cNvSpPr txBox="1"/>
          <p:nvPr/>
        </p:nvSpPr>
        <p:spPr>
          <a:xfrm>
            <a:off x="5791200" y="4953000"/>
            <a:ext cx="3352800" cy="1323439"/>
          </a:xfrm>
          <a:prstGeom prst="rect">
            <a:avLst/>
          </a:prstGeom>
          <a:noFill/>
        </p:spPr>
        <p:txBody>
          <a:bodyPr wrap="square" rtlCol="0">
            <a:spAutoFit/>
          </a:bodyPr>
          <a:lstStyle/>
          <a:p>
            <a:r>
              <a:rPr lang="en-US" sz="2000" b="1" dirty="0" smtClean="0">
                <a:solidFill>
                  <a:srgbClr val="000099"/>
                </a:solidFill>
              </a:rPr>
              <a:t>If the annealing temperature is 40 deg C, the overall PCR is faster with  nearly 100% efficiency.</a:t>
            </a:r>
            <a:endParaRPr lang="en-US" sz="2000" b="1" dirty="0">
              <a:solidFill>
                <a:srgbClr val="000099"/>
              </a:solidFill>
            </a:endParaRPr>
          </a:p>
        </p:txBody>
      </p:sp>
      <p:sp>
        <p:nvSpPr>
          <p:cNvPr id="13" name="TextBox 12"/>
          <p:cNvSpPr txBox="1"/>
          <p:nvPr/>
        </p:nvSpPr>
        <p:spPr>
          <a:xfrm>
            <a:off x="5638800" y="1143000"/>
            <a:ext cx="3352800" cy="3693319"/>
          </a:xfrm>
          <a:prstGeom prst="rect">
            <a:avLst/>
          </a:prstGeom>
          <a:noFill/>
        </p:spPr>
        <p:txBody>
          <a:bodyPr wrap="square" rtlCol="0">
            <a:spAutoFit/>
          </a:bodyPr>
          <a:lstStyle/>
          <a:p>
            <a:r>
              <a:rPr lang="en-US" dirty="0" smtClean="0"/>
              <a:t>Extension Reaction time – 30 seconds.</a:t>
            </a:r>
          </a:p>
          <a:p>
            <a:endParaRPr lang="en-US" dirty="0" smtClean="0"/>
          </a:p>
          <a:p>
            <a:r>
              <a:rPr lang="en-US" dirty="0" smtClean="0"/>
              <a:t>Annealing Reaction time – 45 seconds.</a:t>
            </a:r>
          </a:p>
          <a:p>
            <a:endParaRPr lang="en-US" dirty="0" smtClean="0"/>
          </a:p>
          <a:p>
            <a:r>
              <a:rPr lang="en-US" dirty="0" smtClean="0"/>
              <a:t>Extension temperature = 72 </a:t>
            </a:r>
            <a:r>
              <a:rPr lang="en-US" baseline="30000" dirty="0" smtClean="0"/>
              <a:t>0</a:t>
            </a:r>
            <a:r>
              <a:rPr lang="en-US" dirty="0" smtClean="0"/>
              <a:t> C</a:t>
            </a:r>
          </a:p>
          <a:p>
            <a:endParaRPr lang="en-US" dirty="0" smtClean="0"/>
          </a:p>
          <a:p>
            <a:r>
              <a:rPr lang="en-US" dirty="0" smtClean="0"/>
              <a:t>Enzyme Concentration = 10 </a:t>
            </a:r>
            <a:r>
              <a:rPr lang="en-US" dirty="0" err="1" smtClean="0"/>
              <a:t>nM</a:t>
            </a:r>
            <a:r>
              <a:rPr lang="en-US" dirty="0" smtClean="0"/>
              <a:t>.</a:t>
            </a:r>
          </a:p>
          <a:p>
            <a:endParaRPr lang="en-US" dirty="0" smtClean="0"/>
          </a:p>
          <a:p>
            <a:r>
              <a:rPr lang="en-US" dirty="0" smtClean="0"/>
              <a:t>Template Concentration = 10</a:t>
            </a:r>
            <a:r>
              <a:rPr lang="en-US" baseline="30000" dirty="0" smtClean="0"/>
              <a:t>-14 </a:t>
            </a:r>
            <a:r>
              <a:rPr lang="en-US" dirty="0" smtClean="0"/>
              <a:t>M</a:t>
            </a:r>
          </a:p>
          <a:p>
            <a:endParaRPr lang="en-US" dirty="0" smtClean="0"/>
          </a:p>
          <a:p>
            <a:r>
              <a:rPr lang="en-US" dirty="0" smtClean="0"/>
              <a:t>Primer Concentration = 0.2 </a:t>
            </a:r>
            <a:r>
              <a:rPr lang="el-GR" dirty="0" smtClean="0"/>
              <a:t>μ</a:t>
            </a:r>
            <a:r>
              <a:rPr lang="en-US" dirty="0" smtClean="0"/>
              <a:t>M</a:t>
            </a:r>
            <a:endParaRPr lang="en-US" dirty="0"/>
          </a:p>
        </p:txBody>
      </p:sp>
      <p:pic>
        <p:nvPicPr>
          <p:cNvPr id="158721" name="Picture 1"/>
          <p:cNvPicPr>
            <a:picLocks noChangeAspect="1" noChangeArrowheads="1"/>
          </p:cNvPicPr>
          <p:nvPr/>
        </p:nvPicPr>
        <p:blipFill>
          <a:blip r:embed="rId2" cstate="print"/>
          <a:srcRect/>
          <a:stretch>
            <a:fillRect/>
          </a:stretch>
        </p:blipFill>
        <p:spPr bwMode="auto">
          <a:xfrm>
            <a:off x="0" y="1071563"/>
            <a:ext cx="5435380" cy="4491037"/>
          </a:xfrm>
          <a:prstGeom prst="rect">
            <a:avLst/>
          </a:prstGeom>
          <a:noFill/>
          <a:ln w="9525">
            <a:noFill/>
            <a:miter lim="800000"/>
            <a:headEnd/>
            <a:tailEnd/>
          </a:ln>
        </p:spPr>
      </p:pic>
      <p:sp>
        <p:nvSpPr>
          <p:cNvPr id="15" name="TextBox 14"/>
          <p:cNvSpPr txBox="1"/>
          <p:nvPr/>
        </p:nvSpPr>
        <p:spPr>
          <a:xfrm>
            <a:off x="457200" y="6107668"/>
            <a:ext cx="8686800" cy="369332"/>
          </a:xfrm>
          <a:prstGeom prst="rect">
            <a:avLst/>
          </a:prstGeom>
          <a:noFill/>
        </p:spPr>
        <p:txBody>
          <a:bodyPr wrap="square" rtlCol="0">
            <a:spAutoFit/>
          </a:bodyPr>
          <a:lstStyle/>
          <a:p>
            <a:r>
              <a:rPr lang="en-US" dirty="0" smtClean="0"/>
              <a:t>Marimuthu et al.,  Biophysical J (Under Review)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7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33</a:t>
            </a:fld>
            <a:endParaRPr lang="en-US"/>
          </a:p>
        </p:txBody>
      </p:sp>
      <p:sp>
        <p:nvSpPr>
          <p:cNvPr id="5" name="TextBox 15"/>
          <p:cNvSpPr txBox="1">
            <a:spLocks noChangeArrowheads="1"/>
          </p:cNvSpPr>
          <p:nvPr/>
        </p:nvSpPr>
        <p:spPr bwMode="auto">
          <a:xfrm>
            <a:off x="152400" y="152400"/>
            <a:ext cx="7391400" cy="630942"/>
          </a:xfrm>
          <a:prstGeom prst="rect">
            <a:avLst/>
          </a:prstGeom>
          <a:noFill/>
          <a:ln w="9525">
            <a:noFill/>
            <a:miter lim="800000"/>
            <a:headEnd/>
            <a:tailEnd/>
          </a:ln>
        </p:spPr>
        <p:txBody>
          <a:bodyPr>
            <a:spAutoFit/>
          </a:bodyPr>
          <a:lstStyle/>
          <a:p>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Transient Kinetics – Single Cycle (1</a:t>
            </a:r>
            <a:r>
              <a:rPr lang="en-US" sz="3500" b="1" baseline="30000" dirty="0" smtClean="0">
                <a:solidFill>
                  <a:srgbClr val="0000CC"/>
                </a:solidFill>
                <a:effectLst>
                  <a:outerShdw blurRad="38100" dist="38100" dir="2700000" algn="tl">
                    <a:srgbClr val="000000">
                      <a:alpha val="43137"/>
                    </a:srgbClr>
                  </a:outerShdw>
                </a:effectLst>
                <a:latin typeface="+mj-lt"/>
                <a:cs typeface="Calibri" pitchFamily="34" charset="0"/>
              </a:rPr>
              <a:t>st</a:t>
            </a:r>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 </a:t>
            </a:r>
            <a:endParaRPr lang="en-US" sz="3500" b="1" dirty="0">
              <a:solidFill>
                <a:srgbClr val="0000CC"/>
              </a:solidFill>
              <a:effectLst>
                <a:outerShdw blurRad="38100" dist="38100" dir="2700000" algn="tl">
                  <a:srgbClr val="000000">
                    <a:alpha val="43137"/>
                  </a:srgbClr>
                </a:outerShdw>
              </a:effectLst>
              <a:latin typeface="+mj-lt"/>
              <a:cs typeface="Calibri" pitchFamily="34" charset="0"/>
            </a:endParaRPr>
          </a:p>
        </p:txBody>
      </p:sp>
      <p:sp>
        <p:nvSpPr>
          <p:cNvPr id="12" name="TextBox 11"/>
          <p:cNvSpPr txBox="1"/>
          <p:nvPr/>
        </p:nvSpPr>
        <p:spPr>
          <a:xfrm>
            <a:off x="5638800" y="3124200"/>
            <a:ext cx="3352800" cy="1631216"/>
          </a:xfrm>
          <a:prstGeom prst="rect">
            <a:avLst/>
          </a:prstGeom>
          <a:noFill/>
        </p:spPr>
        <p:txBody>
          <a:bodyPr wrap="square" rtlCol="0">
            <a:spAutoFit/>
          </a:bodyPr>
          <a:lstStyle/>
          <a:p>
            <a:r>
              <a:rPr lang="en-US" sz="2500" b="1" dirty="0" smtClean="0">
                <a:solidFill>
                  <a:srgbClr val="FF0000"/>
                </a:solidFill>
              </a:rPr>
              <a:t>Maximum efficiency  (based on these three sampling) of 70%  is achieved at 35 </a:t>
            </a:r>
            <a:r>
              <a:rPr lang="en-US" sz="2500" b="1" baseline="30000" dirty="0" smtClean="0">
                <a:solidFill>
                  <a:srgbClr val="FF0000"/>
                </a:solidFill>
              </a:rPr>
              <a:t>0</a:t>
            </a:r>
            <a:r>
              <a:rPr lang="en-US" sz="2500" b="1" dirty="0" smtClean="0">
                <a:solidFill>
                  <a:srgbClr val="FF0000"/>
                </a:solidFill>
              </a:rPr>
              <a:t>C</a:t>
            </a:r>
            <a:endParaRPr lang="en-US" sz="2500" b="1" dirty="0">
              <a:solidFill>
                <a:srgbClr val="FF0000"/>
              </a:solidFill>
            </a:endParaRPr>
          </a:p>
        </p:txBody>
      </p:sp>
      <p:sp>
        <p:nvSpPr>
          <p:cNvPr id="13" name="TextBox 12"/>
          <p:cNvSpPr txBox="1"/>
          <p:nvPr/>
        </p:nvSpPr>
        <p:spPr>
          <a:xfrm>
            <a:off x="5638800" y="1295400"/>
            <a:ext cx="3352800" cy="1246495"/>
          </a:xfrm>
          <a:prstGeom prst="rect">
            <a:avLst/>
          </a:prstGeom>
          <a:noFill/>
        </p:spPr>
        <p:txBody>
          <a:bodyPr wrap="square" rtlCol="0">
            <a:spAutoFit/>
          </a:bodyPr>
          <a:lstStyle/>
          <a:p>
            <a:r>
              <a:rPr lang="en-US" sz="2500" dirty="0" smtClean="0">
                <a:solidFill>
                  <a:srgbClr val="0000CC"/>
                </a:solidFill>
              </a:rPr>
              <a:t>Same reaction conditions but different target sequence.</a:t>
            </a:r>
            <a:endParaRPr lang="en-US" sz="2500" dirty="0">
              <a:solidFill>
                <a:srgbClr val="0000CC"/>
              </a:solidFill>
            </a:endParaRPr>
          </a:p>
        </p:txBody>
      </p:sp>
      <p:pic>
        <p:nvPicPr>
          <p:cNvPr id="163842" name="Picture 2"/>
          <p:cNvPicPr>
            <a:picLocks noChangeAspect="1" noChangeArrowheads="1"/>
          </p:cNvPicPr>
          <p:nvPr/>
        </p:nvPicPr>
        <p:blipFill>
          <a:blip r:embed="rId2" cstate="print"/>
          <a:srcRect/>
          <a:stretch>
            <a:fillRect/>
          </a:stretch>
        </p:blipFill>
        <p:spPr bwMode="auto">
          <a:xfrm>
            <a:off x="228600" y="1066800"/>
            <a:ext cx="5334000" cy="4495800"/>
          </a:xfrm>
          <a:prstGeom prst="rect">
            <a:avLst/>
          </a:prstGeom>
          <a:noFill/>
          <a:ln w="9525">
            <a:noFill/>
            <a:miter lim="800000"/>
            <a:headEnd/>
            <a:tailEnd/>
          </a:ln>
        </p:spPr>
      </p:pic>
      <p:sp>
        <p:nvSpPr>
          <p:cNvPr id="15" name="TextBox 14"/>
          <p:cNvSpPr txBox="1"/>
          <p:nvPr/>
        </p:nvSpPr>
        <p:spPr>
          <a:xfrm>
            <a:off x="1524000" y="5562600"/>
            <a:ext cx="6324600" cy="553998"/>
          </a:xfrm>
          <a:prstGeom prst="rect">
            <a:avLst/>
          </a:prstGeom>
          <a:noFill/>
        </p:spPr>
        <p:txBody>
          <a:bodyPr wrap="square" rtlCol="0">
            <a:spAutoFit/>
          </a:bodyPr>
          <a:lstStyle/>
          <a:p>
            <a:r>
              <a:rPr lang="en-US" sz="3000" b="1" dirty="0" smtClean="0">
                <a:solidFill>
                  <a:srgbClr val="000099"/>
                </a:solidFill>
                <a:effectLst>
                  <a:outerShdw blurRad="38100" dist="38100" dir="2700000" algn="tl">
                    <a:srgbClr val="000000">
                      <a:alpha val="43137"/>
                    </a:srgbClr>
                  </a:outerShdw>
                </a:effectLst>
              </a:rPr>
              <a:t>Sequence dependent </a:t>
            </a:r>
            <a:r>
              <a:rPr lang="en-US" sz="3000" b="1" dirty="0" smtClean="0">
                <a:solidFill>
                  <a:srgbClr val="000099"/>
                </a:solidFill>
                <a:effectLst>
                  <a:outerShdw blurRad="38100" dist="38100" dir="2700000" algn="tl">
                    <a:srgbClr val="000000">
                      <a:alpha val="43137"/>
                    </a:srgbClr>
                  </a:outerShdw>
                </a:effectLst>
              </a:rPr>
              <a:t>model </a:t>
            </a:r>
            <a:r>
              <a:rPr lang="en-US" sz="3000" b="1" dirty="0" smtClean="0">
                <a:solidFill>
                  <a:srgbClr val="000099"/>
                </a:solidFill>
                <a:effectLst>
                  <a:outerShdw blurRad="38100" dist="38100" dir="2700000" algn="tl">
                    <a:srgbClr val="000000">
                      <a:alpha val="43137"/>
                    </a:srgbClr>
                  </a:outerShdw>
                </a:effectLst>
              </a:rPr>
              <a:t>is the key</a:t>
            </a:r>
            <a:endParaRPr lang="en-US" sz="3000" b="1" dirty="0">
              <a:solidFill>
                <a:srgbClr val="000099"/>
              </a:solidFill>
              <a:effectLst>
                <a:outerShdw blurRad="38100" dist="38100" dir="2700000" algn="tl">
                  <a:srgbClr val="000000">
                    <a:alpha val="43137"/>
                  </a:srgbClr>
                </a:outerShdw>
              </a:effectLst>
            </a:endParaRPr>
          </a:p>
        </p:txBody>
      </p:sp>
      <p:sp>
        <p:nvSpPr>
          <p:cNvPr id="16" name="TextBox 15"/>
          <p:cNvSpPr txBox="1"/>
          <p:nvPr/>
        </p:nvSpPr>
        <p:spPr>
          <a:xfrm>
            <a:off x="457200" y="6107668"/>
            <a:ext cx="8686800" cy="369332"/>
          </a:xfrm>
          <a:prstGeom prst="rect">
            <a:avLst/>
          </a:prstGeom>
          <a:noFill/>
        </p:spPr>
        <p:txBody>
          <a:bodyPr wrap="square" rtlCol="0">
            <a:spAutoFit/>
          </a:bodyPr>
          <a:lstStyle/>
          <a:p>
            <a:r>
              <a:rPr lang="en-US" dirty="0" smtClean="0"/>
              <a:t>Marimuthu et al.,  Biophysical J (Under Review)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34</a:t>
            </a:fld>
            <a:endParaRPr lang="en-US"/>
          </a:p>
        </p:txBody>
      </p:sp>
      <p:sp>
        <p:nvSpPr>
          <p:cNvPr id="6" name="TextBox 15"/>
          <p:cNvSpPr txBox="1">
            <a:spLocks noChangeArrowheads="1"/>
          </p:cNvSpPr>
          <p:nvPr/>
        </p:nvSpPr>
        <p:spPr bwMode="auto">
          <a:xfrm>
            <a:off x="304800" y="207258"/>
            <a:ext cx="7391400" cy="630942"/>
          </a:xfrm>
          <a:prstGeom prst="rect">
            <a:avLst/>
          </a:prstGeom>
          <a:noFill/>
          <a:ln w="9525">
            <a:noFill/>
            <a:miter lim="800000"/>
            <a:headEnd/>
            <a:tailEnd/>
          </a:ln>
        </p:spPr>
        <p:txBody>
          <a:bodyPr>
            <a:spAutoFit/>
          </a:bodyPr>
          <a:lstStyle/>
          <a:p>
            <a:r>
              <a:rPr lang="en-US" sz="3500" b="1" dirty="0" smtClean="0">
                <a:solidFill>
                  <a:srgbClr val="0000CC"/>
                </a:solidFill>
                <a:effectLst>
                  <a:outerShdw blurRad="38100" dist="38100" dir="2700000" algn="tl">
                    <a:srgbClr val="000000">
                      <a:alpha val="43137"/>
                    </a:srgbClr>
                  </a:outerShdw>
                </a:effectLst>
                <a:latin typeface="Calibri" pitchFamily="34" charset="0"/>
                <a:cs typeface="Calibri" pitchFamily="34" charset="0"/>
              </a:rPr>
              <a:t>Geometric Growth of Target DNA</a:t>
            </a:r>
            <a:endParaRPr lang="en-US" sz="3500" b="1" dirty="0">
              <a:solidFill>
                <a:srgbClr val="0000CC"/>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79874" name="Picture 2"/>
          <p:cNvPicPr>
            <a:picLocks noChangeAspect="1" noChangeArrowheads="1"/>
          </p:cNvPicPr>
          <p:nvPr/>
        </p:nvPicPr>
        <p:blipFill>
          <a:blip r:embed="rId2" cstate="print"/>
          <a:srcRect/>
          <a:stretch>
            <a:fillRect/>
          </a:stretch>
        </p:blipFill>
        <p:spPr bwMode="auto">
          <a:xfrm>
            <a:off x="4038600" y="1045420"/>
            <a:ext cx="3429000" cy="2688380"/>
          </a:xfrm>
          <a:prstGeom prst="rect">
            <a:avLst/>
          </a:prstGeom>
          <a:noFill/>
          <a:ln w="9525">
            <a:noFill/>
            <a:miter lim="800000"/>
            <a:headEnd/>
            <a:tailEnd/>
          </a:ln>
        </p:spPr>
      </p:pic>
      <p:pic>
        <p:nvPicPr>
          <p:cNvPr id="79875" name="Picture 3"/>
          <p:cNvPicPr>
            <a:picLocks noChangeAspect="1" noChangeArrowheads="1"/>
          </p:cNvPicPr>
          <p:nvPr/>
        </p:nvPicPr>
        <p:blipFill>
          <a:blip r:embed="rId3" cstate="print"/>
          <a:srcRect/>
          <a:stretch>
            <a:fillRect/>
          </a:stretch>
        </p:blipFill>
        <p:spPr bwMode="auto">
          <a:xfrm>
            <a:off x="4114800" y="3733800"/>
            <a:ext cx="3429000" cy="2667000"/>
          </a:xfrm>
          <a:prstGeom prst="rect">
            <a:avLst/>
          </a:prstGeom>
          <a:noFill/>
          <a:ln w="9525">
            <a:noFill/>
            <a:miter lim="800000"/>
            <a:headEnd/>
            <a:tailEnd/>
          </a:ln>
        </p:spPr>
      </p:pic>
      <p:pic>
        <p:nvPicPr>
          <p:cNvPr id="79876" name="Picture 4"/>
          <p:cNvPicPr>
            <a:picLocks noChangeAspect="1" noChangeArrowheads="1"/>
          </p:cNvPicPr>
          <p:nvPr/>
        </p:nvPicPr>
        <p:blipFill>
          <a:blip r:embed="rId4" cstate="print"/>
          <a:srcRect/>
          <a:stretch>
            <a:fillRect/>
          </a:stretch>
        </p:blipFill>
        <p:spPr bwMode="auto">
          <a:xfrm>
            <a:off x="381000" y="1143000"/>
            <a:ext cx="3429000" cy="2514600"/>
          </a:xfrm>
          <a:prstGeom prst="rect">
            <a:avLst/>
          </a:prstGeom>
          <a:noFill/>
          <a:ln w="9525">
            <a:noFill/>
            <a:miter lim="800000"/>
            <a:headEnd/>
            <a:tailEnd/>
          </a:ln>
        </p:spPr>
      </p:pic>
      <p:pic>
        <p:nvPicPr>
          <p:cNvPr id="79877" name="Picture 5"/>
          <p:cNvPicPr>
            <a:picLocks noChangeAspect="1" noChangeArrowheads="1"/>
          </p:cNvPicPr>
          <p:nvPr/>
        </p:nvPicPr>
        <p:blipFill>
          <a:blip r:embed="rId5" cstate="print"/>
          <a:srcRect/>
          <a:stretch>
            <a:fillRect/>
          </a:stretch>
        </p:blipFill>
        <p:spPr bwMode="auto">
          <a:xfrm>
            <a:off x="304800" y="3810000"/>
            <a:ext cx="3553097" cy="2590800"/>
          </a:xfrm>
          <a:prstGeom prst="rect">
            <a:avLst/>
          </a:prstGeom>
          <a:noFill/>
          <a:ln w="9525">
            <a:noFill/>
            <a:miter lim="800000"/>
            <a:headEnd/>
            <a:tailEnd/>
          </a:ln>
        </p:spPr>
      </p:pic>
      <p:sp>
        <p:nvSpPr>
          <p:cNvPr id="24" name="Right Brace 23"/>
          <p:cNvSpPr/>
          <p:nvPr/>
        </p:nvSpPr>
        <p:spPr>
          <a:xfrm>
            <a:off x="7620000" y="1143000"/>
            <a:ext cx="304800" cy="2438400"/>
          </a:xfrm>
          <a:prstGeom prst="rightBrace">
            <a:avLst/>
          </a:prstGeom>
          <a:ln w="38100">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e 24"/>
          <p:cNvSpPr/>
          <p:nvPr/>
        </p:nvSpPr>
        <p:spPr>
          <a:xfrm>
            <a:off x="7620000" y="3886200"/>
            <a:ext cx="304800" cy="2438400"/>
          </a:xfrm>
          <a:prstGeom prst="rightBrace">
            <a:avLst/>
          </a:prstGeom>
          <a:ln w="38100">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7848600" y="1752600"/>
            <a:ext cx="1295400" cy="923330"/>
          </a:xfrm>
          <a:prstGeom prst="rect">
            <a:avLst/>
          </a:prstGeom>
          <a:noFill/>
        </p:spPr>
        <p:txBody>
          <a:bodyPr wrap="square" rtlCol="0">
            <a:spAutoFit/>
          </a:bodyPr>
          <a:lstStyle/>
          <a:p>
            <a:r>
              <a:rPr lang="en-US" b="1" dirty="0" smtClean="0">
                <a:solidFill>
                  <a:srgbClr val="000099"/>
                </a:solidFill>
              </a:rPr>
              <a:t>Shorter </a:t>
            </a:r>
            <a:r>
              <a:rPr lang="en-US" b="1" dirty="0" smtClean="0">
                <a:solidFill>
                  <a:srgbClr val="000099"/>
                </a:solidFill>
              </a:rPr>
              <a:t>reaction </a:t>
            </a:r>
            <a:r>
              <a:rPr lang="en-US" b="1" dirty="0" smtClean="0">
                <a:solidFill>
                  <a:srgbClr val="000099"/>
                </a:solidFill>
              </a:rPr>
              <a:t>time</a:t>
            </a:r>
            <a:endParaRPr lang="en-US" b="1" dirty="0">
              <a:solidFill>
                <a:srgbClr val="000099"/>
              </a:solidFill>
            </a:endParaRPr>
          </a:p>
        </p:txBody>
      </p:sp>
      <p:sp>
        <p:nvSpPr>
          <p:cNvPr id="27" name="TextBox 26"/>
          <p:cNvSpPr txBox="1"/>
          <p:nvPr/>
        </p:nvSpPr>
        <p:spPr>
          <a:xfrm>
            <a:off x="7848600" y="4343400"/>
            <a:ext cx="1295400" cy="1015663"/>
          </a:xfrm>
          <a:prstGeom prst="rect">
            <a:avLst/>
          </a:prstGeom>
          <a:noFill/>
        </p:spPr>
        <p:txBody>
          <a:bodyPr wrap="square" rtlCol="0">
            <a:spAutoFit/>
          </a:bodyPr>
          <a:lstStyle/>
          <a:p>
            <a:r>
              <a:rPr lang="en-US" sz="2000" b="1" dirty="0" smtClean="0">
                <a:solidFill>
                  <a:srgbClr val="000099"/>
                </a:solidFill>
              </a:rPr>
              <a:t>Longer</a:t>
            </a:r>
          </a:p>
          <a:p>
            <a:r>
              <a:rPr lang="en-US" sz="2000" b="1" dirty="0" smtClean="0">
                <a:solidFill>
                  <a:srgbClr val="000099"/>
                </a:solidFill>
              </a:rPr>
              <a:t>r</a:t>
            </a:r>
            <a:r>
              <a:rPr lang="en-US" sz="2000" b="1" dirty="0" smtClean="0">
                <a:solidFill>
                  <a:srgbClr val="000099"/>
                </a:solidFill>
              </a:rPr>
              <a:t>eaction </a:t>
            </a:r>
            <a:r>
              <a:rPr lang="en-US" sz="2000" b="1" dirty="0" smtClean="0">
                <a:solidFill>
                  <a:srgbClr val="000099"/>
                </a:solidFill>
              </a:rPr>
              <a:t>time</a:t>
            </a:r>
            <a:endParaRPr lang="en-US" sz="2000" b="1" dirty="0">
              <a:solidFill>
                <a:srgbClr val="000099"/>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35</a:t>
            </a:fld>
            <a:endParaRPr lang="en-US"/>
          </a:p>
        </p:txBody>
      </p:sp>
      <p:sp>
        <p:nvSpPr>
          <p:cNvPr id="6" name="TextBox 15"/>
          <p:cNvSpPr txBox="1">
            <a:spLocks noChangeArrowheads="1"/>
          </p:cNvSpPr>
          <p:nvPr/>
        </p:nvSpPr>
        <p:spPr bwMode="auto">
          <a:xfrm>
            <a:off x="304800" y="207258"/>
            <a:ext cx="7391400" cy="630942"/>
          </a:xfrm>
          <a:prstGeom prst="rect">
            <a:avLst/>
          </a:prstGeom>
          <a:noFill/>
          <a:ln w="9525">
            <a:noFill/>
            <a:miter lim="800000"/>
            <a:headEnd/>
            <a:tailEnd/>
          </a:ln>
        </p:spPr>
        <p:txBody>
          <a:bodyPr>
            <a:spAutoFit/>
          </a:bodyPr>
          <a:lstStyle/>
          <a:p>
            <a:r>
              <a:rPr lang="en-US" sz="3500" b="1" dirty="0" smtClean="0">
                <a:solidFill>
                  <a:srgbClr val="0000CC"/>
                </a:solidFill>
                <a:effectLst>
                  <a:outerShdw blurRad="38100" dist="38100" dir="2700000" algn="tl">
                    <a:srgbClr val="000000">
                      <a:alpha val="43137"/>
                    </a:srgbClr>
                  </a:outerShdw>
                </a:effectLst>
                <a:latin typeface="Calibri" pitchFamily="34" charset="0"/>
                <a:cs typeface="Calibri" pitchFamily="34" charset="0"/>
              </a:rPr>
              <a:t>Geometric Growth of Target DNA</a:t>
            </a:r>
            <a:endParaRPr lang="en-US" sz="3500" b="1" dirty="0">
              <a:solidFill>
                <a:srgbClr val="0000CC"/>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24" name="Picture 2"/>
          <p:cNvPicPr>
            <a:picLocks noChangeAspect="1" noChangeArrowheads="1"/>
          </p:cNvPicPr>
          <p:nvPr/>
        </p:nvPicPr>
        <p:blipFill>
          <a:blip r:embed="rId3" cstate="print"/>
          <a:srcRect/>
          <a:stretch>
            <a:fillRect/>
          </a:stretch>
        </p:blipFill>
        <p:spPr bwMode="auto">
          <a:xfrm>
            <a:off x="0" y="1219200"/>
            <a:ext cx="5257800" cy="3657600"/>
          </a:xfrm>
          <a:prstGeom prst="rect">
            <a:avLst/>
          </a:prstGeom>
          <a:noFill/>
          <a:ln w="9525">
            <a:noFill/>
            <a:miter lim="800000"/>
            <a:headEnd/>
            <a:tailEnd/>
          </a:ln>
        </p:spPr>
      </p:pic>
      <p:cxnSp>
        <p:nvCxnSpPr>
          <p:cNvPr id="26" name="Straight Arrow Connector 25"/>
          <p:cNvCxnSpPr/>
          <p:nvPr/>
        </p:nvCxnSpPr>
        <p:spPr>
          <a:xfrm flipV="1">
            <a:off x="2286000" y="1371600"/>
            <a:ext cx="0" cy="3200400"/>
          </a:xfrm>
          <a:prstGeom prst="straightConnector1">
            <a:avLst/>
          </a:prstGeom>
          <a:ln w="38100">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57200" y="1524001"/>
            <a:ext cx="1828800" cy="1015663"/>
          </a:xfrm>
          <a:prstGeom prst="rect">
            <a:avLst/>
          </a:prstGeom>
        </p:spPr>
        <p:txBody>
          <a:bodyPr wrap="square">
            <a:spAutoFit/>
          </a:bodyPr>
          <a:lstStyle/>
          <a:p>
            <a:r>
              <a:rPr lang="en-US" sz="2000" b="1" dirty="0" smtClean="0">
                <a:solidFill>
                  <a:srgbClr val="000099"/>
                </a:solidFill>
              </a:rPr>
              <a:t>Enzyme </a:t>
            </a:r>
            <a:r>
              <a:rPr lang="en-US" sz="2000" b="1" dirty="0" smtClean="0">
                <a:solidFill>
                  <a:srgbClr val="000099"/>
                </a:solidFill>
              </a:rPr>
              <a:t>concentration</a:t>
            </a:r>
            <a:endParaRPr lang="en-US" sz="2000" b="1" dirty="0" smtClean="0">
              <a:solidFill>
                <a:srgbClr val="000099"/>
              </a:solidFill>
            </a:endParaRPr>
          </a:p>
          <a:p>
            <a:r>
              <a:rPr lang="en-US" sz="2000" b="1" dirty="0" smtClean="0">
                <a:solidFill>
                  <a:srgbClr val="000099"/>
                </a:solidFill>
              </a:rPr>
              <a:t> is in Excess</a:t>
            </a:r>
          </a:p>
        </p:txBody>
      </p:sp>
      <p:sp>
        <p:nvSpPr>
          <p:cNvPr id="28" name="TextBox 27"/>
          <p:cNvSpPr txBox="1"/>
          <p:nvPr/>
        </p:nvSpPr>
        <p:spPr>
          <a:xfrm>
            <a:off x="2362200" y="1524000"/>
            <a:ext cx="1752600" cy="1015663"/>
          </a:xfrm>
          <a:prstGeom prst="rect">
            <a:avLst/>
          </a:prstGeom>
          <a:noFill/>
        </p:spPr>
        <p:txBody>
          <a:bodyPr wrap="square" rtlCol="0">
            <a:spAutoFit/>
          </a:bodyPr>
          <a:lstStyle/>
          <a:p>
            <a:r>
              <a:rPr lang="en-US" sz="2000" b="1" dirty="0" smtClean="0">
                <a:solidFill>
                  <a:srgbClr val="FF0000"/>
                </a:solidFill>
              </a:rPr>
              <a:t>Enzyme </a:t>
            </a:r>
            <a:r>
              <a:rPr lang="en-US" sz="2000" b="1" dirty="0" smtClean="0">
                <a:solidFill>
                  <a:srgbClr val="FF0000"/>
                </a:solidFill>
              </a:rPr>
              <a:t>concentration</a:t>
            </a:r>
            <a:endParaRPr lang="en-US" sz="2000" b="1" dirty="0" smtClean="0">
              <a:solidFill>
                <a:srgbClr val="FF0000"/>
              </a:solidFill>
            </a:endParaRPr>
          </a:p>
          <a:p>
            <a:r>
              <a:rPr lang="en-US" sz="2000" b="1" dirty="0" smtClean="0">
                <a:solidFill>
                  <a:srgbClr val="FF0000"/>
                </a:solidFill>
              </a:rPr>
              <a:t> is limited</a:t>
            </a:r>
            <a:endParaRPr lang="en-US" sz="2000" b="1" dirty="0">
              <a:solidFill>
                <a:srgbClr val="FF0000"/>
              </a:solidFill>
            </a:endParaRPr>
          </a:p>
        </p:txBody>
      </p:sp>
      <p:sp>
        <p:nvSpPr>
          <p:cNvPr id="29" name="TextBox 28"/>
          <p:cNvSpPr txBox="1"/>
          <p:nvPr/>
        </p:nvSpPr>
        <p:spPr>
          <a:xfrm>
            <a:off x="5257800" y="1164372"/>
            <a:ext cx="3810000" cy="4093428"/>
          </a:xfrm>
          <a:prstGeom prst="rect">
            <a:avLst/>
          </a:prstGeom>
          <a:noFill/>
        </p:spPr>
        <p:txBody>
          <a:bodyPr wrap="square" rtlCol="0">
            <a:spAutoFit/>
          </a:bodyPr>
          <a:lstStyle/>
          <a:p>
            <a:pPr marL="293688" indent="-293688">
              <a:buFont typeface="Wingdings" pitchFamily="2" charset="2"/>
              <a:buChar char="v"/>
            </a:pPr>
            <a:r>
              <a:rPr lang="en-US" sz="2000" dirty="0" smtClean="0"/>
              <a:t>Enzyme Concentration is constant throughout the PCR</a:t>
            </a:r>
          </a:p>
          <a:p>
            <a:pPr marL="293688" indent="-293688">
              <a:buFont typeface="Wingdings" pitchFamily="2" charset="2"/>
              <a:buChar char="v"/>
            </a:pPr>
            <a:endParaRPr lang="en-US" sz="2000" dirty="0" smtClean="0"/>
          </a:p>
          <a:p>
            <a:pPr marL="293688" indent="-293688">
              <a:buFont typeface="Wingdings" pitchFamily="2" charset="2"/>
              <a:buChar char="v"/>
            </a:pPr>
            <a:r>
              <a:rPr lang="en-US" sz="2000" dirty="0" smtClean="0"/>
              <a:t>Concentration of DNA increases when cycle no increases</a:t>
            </a:r>
          </a:p>
          <a:p>
            <a:pPr marL="293688" indent="-293688">
              <a:buFont typeface="Wingdings" pitchFamily="2" charset="2"/>
              <a:buChar char="v"/>
            </a:pPr>
            <a:endParaRPr lang="en-US" sz="2000" dirty="0" smtClean="0"/>
          </a:p>
          <a:p>
            <a:pPr marL="293688" indent="-293688">
              <a:buFont typeface="Wingdings" pitchFamily="2" charset="2"/>
              <a:buChar char="v"/>
            </a:pPr>
            <a:r>
              <a:rPr lang="en-US" sz="2000" dirty="0" smtClean="0"/>
              <a:t>Once single strands concentration exceeds the enzyme concentration, more enzyme is needed.</a:t>
            </a:r>
          </a:p>
          <a:p>
            <a:pPr marL="293688" indent="-293688">
              <a:buFont typeface="Wingdings" pitchFamily="2" charset="2"/>
              <a:buChar char="v"/>
            </a:pPr>
            <a:endParaRPr lang="en-US" sz="2000" dirty="0" smtClean="0"/>
          </a:p>
          <a:p>
            <a:pPr marL="293688" indent="-293688">
              <a:buFont typeface="Wingdings" pitchFamily="2" charset="2"/>
              <a:buChar char="v"/>
            </a:pPr>
            <a:r>
              <a:rPr lang="en-US" sz="2000" dirty="0" smtClean="0"/>
              <a:t>More enzyme can be provided when we recycle the enzyme.</a:t>
            </a:r>
            <a:endParaRPr lang="en-US" sz="2000" dirty="0"/>
          </a:p>
        </p:txBody>
      </p:sp>
      <p:graphicFrame>
        <p:nvGraphicFramePr>
          <p:cNvPr id="30" name="Object 14"/>
          <p:cNvGraphicFramePr>
            <a:graphicFrameLocks noChangeAspect="1"/>
          </p:cNvGraphicFramePr>
          <p:nvPr/>
        </p:nvGraphicFramePr>
        <p:xfrm>
          <a:off x="304800" y="4876800"/>
          <a:ext cx="3549748" cy="1524000"/>
        </p:xfrm>
        <a:graphic>
          <a:graphicData uri="http://schemas.openxmlformats.org/presentationml/2006/ole">
            <p:oleObj spid="_x0000_s165891" name="Equation" r:id="rId4" imgW="2527300" imgH="1244600" progId="Equation.3">
              <p:embed/>
            </p:oleObj>
          </a:graphicData>
        </a:graphic>
      </p:graphicFrame>
      <p:cxnSp>
        <p:nvCxnSpPr>
          <p:cNvPr id="31" name="Straight Arrow Connector 30"/>
          <p:cNvCxnSpPr>
            <a:stCxn id="32" idx="1"/>
          </p:cNvCxnSpPr>
          <p:nvPr/>
        </p:nvCxnSpPr>
        <p:spPr>
          <a:xfrm flipH="1" flipV="1">
            <a:off x="533400" y="5105401"/>
            <a:ext cx="4572000" cy="3524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105400" y="5257800"/>
            <a:ext cx="1662315" cy="400110"/>
          </a:xfrm>
          <a:prstGeom prst="rect">
            <a:avLst/>
          </a:prstGeom>
          <a:noFill/>
        </p:spPr>
        <p:txBody>
          <a:bodyPr wrap="none" rtlCol="0">
            <a:spAutoFit/>
          </a:bodyPr>
          <a:lstStyle/>
          <a:p>
            <a:r>
              <a:rPr lang="en-US" sz="2000" b="1" dirty="0" smtClean="0">
                <a:solidFill>
                  <a:srgbClr val="FF0000"/>
                </a:solidFill>
              </a:rPr>
              <a:t>SP is in </a:t>
            </a:r>
            <a:r>
              <a:rPr lang="en-US" sz="2000" b="1" dirty="0" smtClean="0">
                <a:solidFill>
                  <a:srgbClr val="FF0000"/>
                </a:solidFill>
              </a:rPr>
              <a:t>excess</a:t>
            </a:r>
            <a:endParaRPr lang="en-US" sz="2000" b="1" dirty="0">
              <a:solidFill>
                <a:srgbClr val="FF0000"/>
              </a:solidFill>
            </a:endParaRPr>
          </a:p>
        </p:txBody>
      </p:sp>
      <p:sp>
        <p:nvSpPr>
          <p:cNvPr id="33" name="TextBox 32"/>
          <p:cNvSpPr txBox="1"/>
          <p:nvPr/>
        </p:nvSpPr>
        <p:spPr>
          <a:xfrm>
            <a:off x="4724400" y="5715000"/>
            <a:ext cx="4498026" cy="707886"/>
          </a:xfrm>
          <a:prstGeom prst="rect">
            <a:avLst/>
          </a:prstGeom>
          <a:noFill/>
        </p:spPr>
        <p:txBody>
          <a:bodyPr wrap="none" rtlCol="0">
            <a:spAutoFit/>
          </a:bodyPr>
          <a:lstStyle/>
          <a:p>
            <a:r>
              <a:rPr lang="en-US" sz="2000" b="1" dirty="0" smtClean="0">
                <a:solidFill>
                  <a:srgbClr val="000099"/>
                </a:solidFill>
              </a:rPr>
              <a:t>Recycle this enzyme once it produce </a:t>
            </a:r>
          </a:p>
          <a:p>
            <a:r>
              <a:rPr lang="en-US" sz="2000" b="1" dirty="0" smtClean="0">
                <a:solidFill>
                  <a:srgbClr val="000099"/>
                </a:solidFill>
              </a:rPr>
              <a:t>some DNA so that it can react with all SP</a:t>
            </a:r>
            <a:endParaRPr lang="en-US" sz="2000" b="1" dirty="0">
              <a:solidFill>
                <a:srgbClr val="000099"/>
              </a:solidFill>
            </a:endParaRPr>
          </a:p>
        </p:txBody>
      </p:sp>
      <p:cxnSp>
        <p:nvCxnSpPr>
          <p:cNvPr id="34" name="Elbow Connector 33"/>
          <p:cNvCxnSpPr/>
          <p:nvPr/>
        </p:nvCxnSpPr>
        <p:spPr>
          <a:xfrm rot="10800000">
            <a:off x="1676400" y="6172200"/>
            <a:ext cx="2971800" cy="152400"/>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62000" y="3886200"/>
            <a:ext cx="1066800" cy="400110"/>
          </a:xfrm>
          <a:prstGeom prst="rect">
            <a:avLst/>
          </a:prstGeom>
        </p:spPr>
        <p:txBody>
          <a:bodyPr wrap="square">
            <a:spAutoFit/>
          </a:bodyPr>
          <a:lstStyle/>
          <a:p>
            <a:r>
              <a:rPr lang="en-US" sz="2000" b="1" dirty="0" smtClean="0">
                <a:solidFill>
                  <a:srgbClr val="000099"/>
                </a:solidFill>
              </a:rPr>
              <a:t>Stage 1</a:t>
            </a:r>
          </a:p>
        </p:txBody>
      </p:sp>
      <p:sp>
        <p:nvSpPr>
          <p:cNvPr id="37" name="Rectangle 36"/>
          <p:cNvSpPr/>
          <p:nvPr/>
        </p:nvSpPr>
        <p:spPr>
          <a:xfrm>
            <a:off x="2286000" y="3048000"/>
            <a:ext cx="1066800" cy="400110"/>
          </a:xfrm>
          <a:prstGeom prst="rect">
            <a:avLst/>
          </a:prstGeom>
        </p:spPr>
        <p:txBody>
          <a:bodyPr wrap="square">
            <a:spAutoFit/>
          </a:bodyPr>
          <a:lstStyle/>
          <a:p>
            <a:r>
              <a:rPr lang="en-US" sz="2000" b="1" dirty="0" smtClean="0">
                <a:solidFill>
                  <a:srgbClr val="FF0000"/>
                </a:solidFill>
              </a:rPr>
              <a:t>Stage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2" grpId="0"/>
      <p:bldP spid="33" grpId="0"/>
      <p:bldP spid="36" grpId="0"/>
      <p:bldP spid="3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36</a:t>
            </a:fld>
            <a:endParaRPr lang="en-US"/>
          </a:p>
        </p:txBody>
      </p:sp>
      <p:sp>
        <p:nvSpPr>
          <p:cNvPr id="5" name="TextBox 15"/>
          <p:cNvSpPr txBox="1">
            <a:spLocks noChangeArrowheads="1"/>
          </p:cNvSpPr>
          <p:nvPr/>
        </p:nvSpPr>
        <p:spPr bwMode="auto">
          <a:xfrm>
            <a:off x="304800" y="228600"/>
            <a:ext cx="7391400" cy="630942"/>
          </a:xfrm>
          <a:prstGeom prst="rect">
            <a:avLst/>
          </a:prstGeom>
          <a:noFill/>
          <a:ln w="9525">
            <a:noFill/>
            <a:miter lim="800000"/>
            <a:headEnd/>
            <a:tailEnd/>
          </a:ln>
        </p:spPr>
        <p:txBody>
          <a:bodyPr>
            <a:spAutoFit/>
          </a:bodyPr>
          <a:lstStyle/>
          <a:p>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Multistep Approach </a:t>
            </a:r>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a:t>
            </a:r>
            <a:r>
              <a:rPr lang="en-US" sz="3500" b="1" i="1" dirty="0" err="1" smtClean="0">
                <a:solidFill>
                  <a:srgbClr val="0000CC"/>
                </a:solidFill>
                <a:effectLst>
                  <a:outerShdw blurRad="38100" dist="38100" dir="2700000" algn="tl">
                    <a:srgbClr val="000000">
                      <a:alpha val="43137"/>
                    </a:srgbClr>
                  </a:outerShdw>
                </a:effectLst>
                <a:latin typeface="+mj-lt"/>
                <a:cs typeface="Calibri" pitchFamily="34" charset="0"/>
              </a:rPr>
              <a:t>i</a:t>
            </a:r>
            <a:r>
              <a:rPr lang="en-US" sz="3500" b="1" baseline="30000" dirty="0" err="1" smtClean="0">
                <a:solidFill>
                  <a:srgbClr val="0000CC"/>
                </a:solidFill>
                <a:effectLst>
                  <a:outerShdw blurRad="38100" dist="38100" dir="2700000" algn="tl">
                    <a:srgbClr val="000000">
                      <a:alpha val="43137"/>
                    </a:srgbClr>
                  </a:outerShdw>
                </a:effectLst>
                <a:latin typeface="+mj-lt"/>
                <a:cs typeface="Calibri" pitchFamily="34" charset="0"/>
              </a:rPr>
              <a:t>th</a:t>
            </a:r>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 Cycle)</a:t>
            </a:r>
            <a:endParaRPr lang="en-US" sz="3500" b="1" dirty="0">
              <a:solidFill>
                <a:srgbClr val="0000CC"/>
              </a:solidFill>
              <a:effectLst>
                <a:outerShdw blurRad="38100" dist="38100" dir="2700000" algn="tl">
                  <a:srgbClr val="000000">
                    <a:alpha val="43137"/>
                  </a:srgbClr>
                </a:outerShdw>
              </a:effectLst>
              <a:latin typeface="+mj-lt"/>
              <a:cs typeface="Calibri" pitchFamily="34" charset="0"/>
            </a:endParaRPr>
          </a:p>
        </p:txBody>
      </p:sp>
      <p:pic>
        <p:nvPicPr>
          <p:cNvPr id="167941" name="Picture 5"/>
          <p:cNvPicPr>
            <a:picLocks noChangeAspect="1" noChangeArrowheads="1"/>
          </p:cNvPicPr>
          <p:nvPr/>
        </p:nvPicPr>
        <p:blipFill>
          <a:blip r:embed="rId2" cstate="print"/>
          <a:srcRect/>
          <a:stretch>
            <a:fillRect/>
          </a:stretch>
        </p:blipFill>
        <p:spPr bwMode="auto">
          <a:xfrm>
            <a:off x="4724400" y="1143000"/>
            <a:ext cx="4114800" cy="3119438"/>
          </a:xfrm>
          <a:prstGeom prst="rect">
            <a:avLst/>
          </a:prstGeom>
          <a:noFill/>
          <a:ln w="9525">
            <a:noFill/>
            <a:miter lim="800000"/>
            <a:headEnd/>
            <a:tailEnd/>
          </a:ln>
        </p:spPr>
      </p:pic>
      <p:pic>
        <p:nvPicPr>
          <p:cNvPr id="167942" name="Picture 6"/>
          <p:cNvPicPr>
            <a:picLocks noChangeAspect="1" noChangeArrowheads="1"/>
          </p:cNvPicPr>
          <p:nvPr/>
        </p:nvPicPr>
        <p:blipFill>
          <a:blip r:embed="rId3" cstate="print"/>
          <a:srcRect/>
          <a:stretch>
            <a:fillRect/>
          </a:stretch>
        </p:blipFill>
        <p:spPr bwMode="auto">
          <a:xfrm>
            <a:off x="228600" y="1143000"/>
            <a:ext cx="4038600" cy="2971800"/>
          </a:xfrm>
          <a:prstGeom prst="rect">
            <a:avLst/>
          </a:prstGeom>
          <a:noFill/>
          <a:ln w="9525">
            <a:noFill/>
            <a:miter lim="800000"/>
            <a:headEnd/>
            <a:tailEnd/>
          </a:ln>
        </p:spPr>
      </p:pic>
      <p:sp>
        <p:nvSpPr>
          <p:cNvPr id="15" name="TextBox 14"/>
          <p:cNvSpPr txBox="1"/>
          <p:nvPr/>
        </p:nvSpPr>
        <p:spPr>
          <a:xfrm>
            <a:off x="457200" y="4572000"/>
            <a:ext cx="8458200" cy="369332"/>
          </a:xfrm>
          <a:prstGeom prst="rect">
            <a:avLst/>
          </a:prstGeom>
          <a:noFill/>
        </p:spPr>
        <p:txBody>
          <a:bodyPr wrap="square" rtlCol="0">
            <a:spAutoFit/>
          </a:bodyPr>
          <a:lstStyle/>
          <a:p>
            <a:endParaRPr lang="en-US" dirty="0"/>
          </a:p>
        </p:txBody>
      </p:sp>
      <p:sp>
        <p:nvSpPr>
          <p:cNvPr id="16" name="TextBox 15"/>
          <p:cNvSpPr txBox="1"/>
          <p:nvPr/>
        </p:nvSpPr>
        <p:spPr>
          <a:xfrm>
            <a:off x="228600" y="4191000"/>
            <a:ext cx="8686800" cy="2015936"/>
          </a:xfrm>
          <a:prstGeom prst="rect">
            <a:avLst/>
          </a:prstGeom>
          <a:noFill/>
        </p:spPr>
        <p:txBody>
          <a:bodyPr wrap="square" rtlCol="0">
            <a:spAutoFit/>
          </a:bodyPr>
          <a:lstStyle/>
          <a:p>
            <a:pPr marL="407988" indent="-407988">
              <a:buFont typeface="Wingdings" pitchFamily="2" charset="2"/>
              <a:buChar char="v"/>
            </a:pPr>
            <a:r>
              <a:rPr lang="en-US" sz="2500" dirty="0" smtClean="0"/>
              <a:t>Two </a:t>
            </a:r>
            <a:r>
              <a:rPr lang="en-US" sz="2500" dirty="0" smtClean="0">
                <a:solidFill>
                  <a:srgbClr val="0000CC"/>
                </a:solidFill>
              </a:rPr>
              <a:t>new types </a:t>
            </a:r>
            <a:r>
              <a:rPr lang="en-US" sz="2500" dirty="0" smtClean="0"/>
              <a:t>of PCR cycling strategies shown </a:t>
            </a:r>
            <a:r>
              <a:rPr lang="en-US" sz="2500" dirty="0" smtClean="0">
                <a:solidFill>
                  <a:srgbClr val="0000CC"/>
                </a:solidFill>
              </a:rPr>
              <a:t>to improve the efficiency.</a:t>
            </a:r>
          </a:p>
          <a:p>
            <a:pPr marL="407988" indent="-407988">
              <a:buFont typeface="Wingdings" pitchFamily="2" charset="2"/>
              <a:buChar char="v"/>
            </a:pPr>
            <a:endParaRPr lang="en-US" sz="2500" dirty="0" smtClean="0"/>
          </a:p>
          <a:p>
            <a:pPr marL="407988" indent="-407988">
              <a:buFont typeface="Wingdings" pitchFamily="2" charset="2"/>
              <a:buChar char="v"/>
            </a:pPr>
            <a:r>
              <a:rPr lang="en-US" sz="2500" dirty="0" smtClean="0"/>
              <a:t>This </a:t>
            </a:r>
            <a:r>
              <a:rPr lang="en-US" sz="2500" dirty="0" smtClean="0"/>
              <a:t>demonstrates how sequence dependent models can be used to develop new </a:t>
            </a:r>
            <a:r>
              <a:rPr lang="en-US" sz="2500" b="1" dirty="0" smtClean="0">
                <a:solidFill>
                  <a:srgbClr val="0000CC"/>
                </a:solidFill>
              </a:rPr>
              <a:t>nonstandard </a:t>
            </a:r>
            <a:r>
              <a:rPr lang="en-US" sz="2500" b="1" dirty="0" smtClean="0">
                <a:solidFill>
                  <a:srgbClr val="0000CC"/>
                </a:solidFill>
              </a:rPr>
              <a:t>PCR </a:t>
            </a:r>
            <a:r>
              <a:rPr lang="en-US" sz="2500" b="1" dirty="0" smtClean="0">
                <a:solidFill>
                  <a:srgbClr val="0000CC"/>
                </a:solidFill>
              </a:rPr>
              <a:t>cycling </a:t>
            </a:r>
            <a:r>
              <a:rPr lang="en-US" sz="2500" b="1" dirty="0" smtClean="0">
                <a:solidFill>
                  <a:srgbClr val="0000CC"/>
                </a:solidFill>
              </a:rPr>
              <a:t>strategies.</a:t>
            </a:r>
            <a:endParaRPr lang="en-US" sz="2500" dirty="0"/>
          </a:p>
        </p:txBody>
      </p:sp>
      <p:sp>
        <p:nvSpPr>
          <p:cNvPr id="17" name="TextBox 16"/>
          <p:cNvSpPr txBox="1"/>
          <p:nvPr/>
        </p:nvSpPr>
        <p:spPr>
          <a:xfrm>
            <a:off x="1981200" y="6107668"/>
            <a:ext cx="7467600" cy="369332"/>
          </a:xfrm>
          <a:prstGeom prst="rect">
            <a:avLst/>
          </a:prstGeom>
          <a:noFill/>
        </p:spPr>
        <p:txBody>
          <a:bodyPr wrap="square" rtlCol="0">
            <a:spAutoFit/>
          </a:bodyPr>
          <a:lstStyle/>
          <a:p>
            <a:r>
              <a:rPr lang="en-US" dirty="0" smtClean="0"/>
              <a:t>Marimuthu and Chakrabarti (2014), </a:t>
            </a:r>
            <a:r>
              <a:rPr lang="en-US" i="1" dirty="0" smtClean="0"/>
              <a:t>Molecular Systems Biology</a:t>
            </a:r>
            <a:r>
              <a:rPr lang="en-US" dirty="0" smtClean="0"/>
              <a:t>, (Submitted)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9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9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37</a:t>
            </a:fld>
            <a:endParaRPr lang="en-US"/>
          </a:p>
        </p:txBody>
      </p:sp>
      <p:sp>
        <p:nvSpPr>
          <p:cNvPr id="5" name="TextBox 4"/>
          <p:cNvSpPr txBox="1"/>
          <p:nvPr/>
        </p:nvSpPr>
        <p:spPr>
          <a:xfrm>
            <a:off x="152400" y="228600"/>
            <a:ext cx="7696200" cy="630942"/>
          </a:xfrm>
          <a:prstGeom prst="rect">
            <a:avLst/>
          </a:prstGeom>
          <a:noFill/>
        </p:spPr>
        <p:txBody>
          <a:bodyPr wrap="square" rtlCol="0">
            <a:spAutoFit/>
          </a:bodyPr>
          <a:lstStyle/>
          <a:p>
            <a:r>
              <a:rPr lang="en-US" sz="3500" b="1" dirty="0" smtClean="0">
                <a:solidFill>
                  <a:srgbClr val="0000CC"/>
                </a:solidFill>
                <a:effectLst>
                  <a:outerShdw blurRad="38100" dist="38100" dir="2700000" algn="tl">
                    <a:srgbClr val="000000">
                      <a:alpha val="43137"/>
                    </a:srgbClr>
                  </a:outerShdw>
                </a:effectLst>
                <a:latin typeface="+mj-lt"/>
              </a:rPr>
              <a:t>Outline</a:t>
            </a:r>
            <a:endParaRPr lang="en-US" sz="3500" b="1" dirty="0">
              <a:solidFill>
                <a:srgbClr val="0000CC"/>
              </a:solidFill>
              <a:effectLst>
                <a:outerShdw blurRad="38100" dist="38100" dir="2700000" algn="tl">
                  <a:srgbClr val="000000">
                    <a:alpha val="43137"/>
                  </a:srgbClr>
                </a:outerShdw>
              </a:effectLst>
              <a:latin typeface="+mj-lt"/>
            </a:endParaRPr>
          </a:p>
        </p:txBody>
      </p:sp>
      <p:sp>
        <p:nvSpPr>
          <p:cNvPr id="6" name="TextBox 5"/>
          <p:cNvSpPr txBox="1"/>
          <p:nvPr/>
        </p:nvSpPr>
        <p:spPr>
          <a:xfrm>
            <a:off x="304800" y="1676400"/>
            <a:ext cx="8534400" cy="3939540"/>
          </a:xfrm>
          <a:prstGeom prst="rect">
            <a:avLst/>
          </a:prstGeom>
          <a:noFill/>
        </p:spPr>
        <p:txBody>
          <a:bodyPr wrap="square" rtlCol="0">
            <a:spAutoFit/>
          </a:bodyPr>
          <a:lstStyle/>
          <a:p>
            <a:pPr marL="688975" indent="-688975">
              <a:buFont typeface="Wingdings" pitchFamily="2" charset="2"/>
              <a:buChar char="v"/>
            </a:pPr>
            <a:r>
              <a:rPr lang="en-US" sz="2500" dirty="0" smtClean="0"/>
              <a:t>Systems Biology Approach – Unified Framework</a:t>
            </a:r>
            <a:endParaRPr lang="en-US" sz="2500" dirty="0" smtClean="0"/>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Sequence-Dependent DNA Amplification Models.</a:t>
            </a:r>
            <a:endParaRPr lang="en-US" sz="2500" dirty="0" smtClean="0"/>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Sequence-Dependent DNA Amplification </a:t>
            </a:r>
            <a:r>
              <a:rPr lang="en-US" sz="2500" dirty="0" smtClean="0"/>
              <a:t>D</a:t>
            </a:r>
            <a:r>
              <a:rPr lang="en-US" sz="2500" dirty="0" smtClean="0"/>
              <a:t>ynamics </a:t>
            </a:r>
            <a:r>
              <a:rPr lang="en-US" sz="2500" dirty="0" smtClean="0"/>
              <a:t>– Geometric </a:t>
            </a:r>
            <a:r>
              <a:rPr lang="en-US" sz="2500" dirty="0" smtClean="0"/>
              <a:t>Growth.</a:t>
            </a:r>
            <a:endParaRPr lang="en-US" sz="2500" dirty="0" smtClean="0"/>
          </a:p>
          <a:p>
            <a:pPr marL="688975" indent="-688975">
              <a:buFont typeface="Wingdings" pitchFamily="2" charset="2"/>
              <a:buChar char="v"/>
            </a:pPr>
            <a:endParaRPr lang="en-US" sz="2500" dirty="0" smtClean="0"/>
          </a:p>
          <a:p>
            <a:pPr marL="688975" indent="-688975">
              <a:buFont typeface="Wingdings" pitchFamily="2" charset="2"/>
              <a:buChar char="v"/>
            </a:pPr>
            <a:r>
              <a:rPr lang="en-US" sz="2500" b="1" dirty="0" smtClean="0">
                <a:solidFill>
                  <a:srgbClr val="0000CC"/>
                </a:solidFill>
              </a:rPr>
              <a:t>Optimal Control of </a:t>
            </a:r>
            <a:r>
              <a:rPr lang="en-US" sz="2500" b="1" dirty="0" smtClean="0">
                <a:solidFill>
                  <a:srgbClr val="0000CC"/>
                </a:solidFill>
              </a:rPr>
              <a:t>DNA Amplification</a:t>
            </a:r>
            <a:endParaRPr lang="en-US" sz="2500" b="1" dirty="0" smtClean="0">
              <a:solidFill>
                <a:srgbClr val="0000CC"/>
              </a:solidFill>
            </a:endParaRPr>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Conclusions.</a:t>
            </a:r>
            <a:endParaRPr lang="en-US" sz="25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38</a:t>
            </a:fld>
            <a:endParaRPr lang="en-US"/>
          </a:p>
        </p:txBody>
      </p:sp>
      <p:sp>
        <p:nvSpPr>
          <p:cNvPr id="5" name="TextBox 15"/>
          <p:cNvSpPr txBox="1">
            <a:spLocks noChangeArrowheads="1"/>
          </p:cNvSpPr>
          <p:nvPr/>
        </p:nvSpPr>
        <p:spPr bwMode="auto">
          <a:xfrm>
            <a:off x="76200" y="228600"/>
            <a:ext cx="7391400" cy="630942"/>
          </a:xfrm>
          <a:prstGeom prst="rect">
            <a:avLst/>
          </a:prstGeom>
          <a:noFill/>
          <a:ln w="9525">
            <a:noFill/>
            <a:miter lim="800000"/>
            <a:headEnd/>
            <a:tailEnd/>
          </a:ln>
        </p:spPr>
        <p:txBody>
          <a:bodyPr>
            <a:spAutoFit/>
          </a:bodyPr>
          <a:lstStyle/>
          <a:p>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Optimal Control Formulation</a:t>
            </a:r>
            <a:endParaRPr lang="en-US" sz="3500" b="1" dirty="0">
              <a:solidFill>
                <a:srgbClr val="0000CC"/>
              </a:solidFill>
              <a:effectLst>
                <a:outerShdw blurRad="38100" dist="38100" dir="2700000" algn="tl">
                  <a:srgbClr val="000000">
                    <a:alpha val="43137"/>
                  </a:srgbClr>
                </a:outerShdw>
              </a:effectLst>
              <a:latin typeface="+mj-lt"/>
              <a:cs typeface="Calibri" pitchFamily="34" charset="0"/>
            </a:endParaRPr>
          </a:p>
        </p:txBody>
      </p:sp>
      <p:sp>
        <p:nvSpPr>
          <p:cNvPr id="17" name="TextBox 16"/>
          <p:cNvSpPr txBox="1"/>
          <p:nvPr/>
        </p:nvSpPr>
        <p:spPr>
          <a:xfrm>
            <a:off x="0" y="2514600"/>
            <a:ext cx="9144000" cy="477054"/>
          </a:xfrm>
          <a:prstGeom prst="rect">
            <a:avLst/>
          </a:prstGeom>
          <a:noFill/>
        </p:spPr>
        <p:txBody>
          <a:bodyPr wrap="square" rtlCol="0">
            <a:spAutoFit/>
          </a:bodyPr>
          <a:lstStyle/>
          <a:p>
            <a:r>
              <a:rPr lang="en-US" sz="2500" b="1" dirty="0" smtClean="0">
                <a:solidFill>
                  <a:srgbClr val="0000CC"/>
                </a:solidFill>
              </a:rPr>
              <a:t>Condition for Optimality - </a:t>
            </a:r>
            <a:r>
              <a:rPr lang="en-US" sz="2500" b="1" dirty="0" err="1" smtClean="0">
                <a:solidFill>
                  <a:srgbClr val="0000CC"/>
                </a:solidFill>
              </a:rPr>
              <a:t>Pontryagin’s</a:t>
            </a:r>
            <a:r>
              <a:rPr lang="en-US" sz="2500" b="1" dirty="0" smtClean="0">
                <a:solidFill>
                  <a:srgbClr val="0000CC"/>
                </a:solidFill>
              </a:rPr>
              <a:t> </a:t>
            </a:r>
            <a:r>
              <a:rPr lang="en-US" sz="2500" b="1" dirty="0" smtClean="0">
                <a:solidFill>
                  <a:srgbClr val="0000CC"/>
                </a:solidFill>
              </a:rPr>
              <a:t>Maximum </a:t>
            </a:r>
            <a:r>
              <a:rPr lang="en-US" sz="2500" b="1" dirty="0" smtClean="0">
                <a:solidFill>
                  <a:srgbClr val="0000CC"/>
                </a:solidFill>
              </a:rPr>
              <a:t>Principle</a:t>
            </a:r>
            <a:r>
              <a:rPr lang="en-US" sz="2500" b="1" dirty="0" smtClean="0">
                <a:solidFill>
                  <a:srgbClr val="0000CC"/>
                </a:solidFill>
              </a:rPr>
              <a:t> </a:t>
            </a:r>
            <a:endParaRPr lang="en-US" sz="2500" b="1" dirty="0">
              <a:solidFill>
                <a:srgbClr val="0000CC"/>
              </a:solidFill>
            </a:endParaRPr>
          </a:p>
        </p:txBody>
      </p:sp>
      <p:pic>
        <p:nvPicPr>
          <p:cNvPr id="130054" name="Picture 6"/>
          <p:cNvPicPr>
            <a:picLocks noChangeAspect="1" noChangeArrowheads="1"/>
          </p:cNvPicPr>
          <p:nvPr/>
        </p:nvPicPr>
        <p:blipFill>
          <a:blip r:embed="rId2" cstate="print"/>
          <a:srcRect/>
          <a:stretch>
            <a:fillRect/>
          </a:stretch>
        </p:blipFill>
        <p:spPr bwMode="auto">
          <a:xfrm>
            <a:off x="914400" y="2971800"/>
            <a:ext cx="6981825" cy="2686050"/>
          </a:xfrm>
          <a:prstGeom prst="rect">
            <a:avLst/>
          </a:prstGeom>
          <a:noFill/>
          <a:ln w="9525">
            <a:noFill/>
            <a:miter lim="800000"/>
            <a:headEnd/>
            <a:tailEnd/>
          </a:ln>
        </p:spPr>
      </p:pic>
      <p:pic>
        <p:nvPicPr>
          <p:cNvPr id="130055" name="Picture 7"/>
          <p:cNvPicPr>
            <a:picLocks noChangeAspect="1" noChangeArrowheads="1"/>
          </p:cNvPicPr>
          <p:nvPr/>
        </p:nvPicPr>
        <p:blipFill>
          <a:blip r:embed="rId3" cstate="print"/>
          <a:srcRect/>
          <a:stretch>
            <a:fillRect/>
          </a:stretch>
        </p:blipFill>
        <p:spPr bwMode="auto">
          <a:xfrm>
            <a:off x="2133600" y="1066800"/>
            <a:ext cx="4762500" cy="1400175"/>
          </a:xfrm>
          <a:prstGeom prst="rect">
            <a:avLst/>
          </a:prstGeom>
          <a:noFill/>
          <a:ln w="9525">
            <a:noFill/>
            <a:miter lim="800000"/>
            <a:headEnd/>
            <a:tailEnd/>
          </a:ln>
        </p:spPr>
      </p:pic>
      <p:pic>
        <p:nvPicPr>
          <p:cNvPr id="130056" name="Picture 8"/>
          <p:cNvPicPr>
            <a:picLocks noChangeAspect="1" noChangeArrowheads="1"/>
          </p:cNvPicPr>
          <p:nvPr/>
        </p:nvPicPr>
        <p:blipFill>
          <a:blip r:embed="rId4" cstate="print"/>
          <a:srcRect/>
          <a:stretch>
            <a:fillRect/>
          </a:stretch>
        </p:blipFill>
        <p:spPr bwMode="auto">
          <a:xfrm>
            <a:off x="0" y="5562600"/>
            <a:ext cx="9001125" cy="876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0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39</a:t>
            </a:fld>
            <a:endParaRPr lang="en-US"/>
          </a:p>
        </p:txBody>
      </p:sp>
      <p:pic>
        <p:nvPicPr>
          <p:cNvPr id="5" name="Picture 3" descr="C:\Users\Marimuthu K\Desktop\Proposal Exam Reoprt\self_consistent.png"/>
          <p:cNvPicPr>
            <a:picLocks noChangeAspect="1" noChangeArrowheads="1"/>
          </p:cNvPicPr>
          <p:nvPr/>
        </p:nvPicPr>
        <p:blipFill>
          <a:blip r:embed="rId3" cstate="print"/>
          <a:srcRect/>
          <a:stretch>
            <a:fillRect/>
          </a:stretch>
        </p:blipFill>
        <p:spPr bwMode="auto">
          <a:xfrm>
            <a:off x="381000" y="1143000"/>
            <a:ext cx="8534400" cy="5181600"/>
          </a:xfrm>
          <a:prstGeom prst="rect">
            <a:avLst/>
          </a:prstGeom>
          <a:noFill/>
        </p:spPr>
      </p:pic>
      <p:sp>
        <p:nvSpPr>
          <p:cNvPr id="6" name="TextBox 15"/>
          <p:cNvSpPr txBox="1">
            <a:spLocks noChangeArrowheads="1"/>
          </p:cNvSpPr>
          <p:nvPr/>
        </p:nvSpPr>
        <p:spPr bwMode="auto">
          <a:xfrm>
            <a:off x="304800" y="228600"/>
            <a:ext cx="7391400" cy="630942"/>
          </a:xfrm>
          <a:prstGeom prst="rect">
            <a:avLst/>
          </a:prstGeom>
          <a:noFill/>
          <a:ln w="9525">
            <a:noFill/>
            <a:miter lim="800000"/>
            <a:headEnd/>
            <a:tailEnd/>
          </a:ln>
        </p:spPr>
        <p:txBody>
          <a:bodyPr>
            <a:spAutoFit/>
          </a:bodyPr>
          <a:lstStyle/>
          <a:p>
            <a:r>
              <a:rPr lang="en-US" sz="3500" b="1" dirty="0" smtClean="0">
                <a:solidFill>
                  <a:srgbClr val="0000CC"/>
                </a:solidFill>
                <a:latin typeface="+mj-lt"/>
                <a:cs typeface="Calibri" pitchFamily="34" charset="0"/>
              </a:rPr>
              <a:t>Control </a:t>
            </a:r>
            <a:r>
              <a:rPr lang="en-US" sz="3500" b="1" smtClean="0">
                <a:solidFill>
                  <a:srgbClr val="0000CC"/>
                </a:solidFill>
                <a:latin typeface="+mj-lt"/>
                <a:cs typeface="Calibri" pitchFamily="34" charset="0"/>
              </a:rPr>
              <a:t>Vector Iteration</a:t>
            </a:r>
            <a:endParaRPr lang="en-US" sz="3500" b="1" dirty="0">
              <a:solidFill>
                <a:srgbClr val="0000CC"/>
              </a:solidFill>
              <a:latin typeface="+mj-lt"/>
              <a:cs typeface="Calibri" pitchFamily="34" charset="0"/>
            </a:endParaRPr>
          </a:p>
        </p:txBody>
      </p:sp>
      <p:sp>
        <p:nvSpPr>
          <p:cNvPr id="7" name="Rectangle 6"/>
          <p:cNvSpPr/>
          <p:nvPr/>
        </p:nvSpPr>
        <p:spPr>
          <a:xfrm>
            <a:off x="685800" y="5181600"/>
            <a:ext cx="3124200" cy="914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8" name="Object 7"/>
          <p:cNvGraphicFramePr>
            <a:graphicFrameLocks noChangeAspect="1"/>
          </p:cNvGraphicFramePr>
          <p:nvPr/>
        </p:nvGraphicFramePr>
        <p:xfrm>
          <a:off x="685800" y="5105400"/>
          <a:ext cx="3200400" cy="990600"/>
        </p:xfrm>
        <a:graphic>
          <a:graphicData uri="http://schemas.openxmlformats.org/presentationml/2006/ole">
            <p:oleObj spid="_x0000_s71681" name="Equation" r:id="rId4" imgW="2006280" imgH="583920" progId="Equation.3">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4/24/2014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4</a:t>
            </a:fld>
            <a:endParaRPr lang="en-US"/>
          </a:p>
        </p:txBody>
      </p:sp>
      <p:sp>
        <p:nvSpPr>
          <p:cNvPr id="5" name="Rectangle 4"/>
          <p:cNvSpPr/>
          <p:nvPr/>
        </p:nvSpPr>
        <p:spPr>
          <a:xfrm>
            <a:off x="152400" y="131058"/>
            <a:ext cx="7772400" cy="630942"/>
          </a:xfrm>
          <a:prstGeom prst="rect">
            <a:avLst/>
          </a:prstGeom>
        </p:spPr>
        <p:txBody>
          <a:bodyPr wrap="square">
            <a:spAutoFit/>
          </a:bodyPr>
          <a:lstStyle/>
          <a:p>
            <a:pPr>
              <a:defRPr/>
            </a:pPr>
            <a:r>
              <a:rPr lang="en-US" sz="3500" b="1" dirty="0" smtClean="0">
                <a:solidFill>
                  <a:srgbClr val="0000CC"/>
                </a:solidFill>
                <a:effectLst>
                  <a:outerShdw blurRad="38100" dist="38100" dir="2700000" algn="tl">
                    <a:srgbClr val="000000">
                      <a:alpha val="43137"/>
                    </a:srgbClr>
                  </a:outerShdw>
                </a:effectLst>
                <a:ea typeface="ＭＳ Ｐゴシック" charset="0"/>
                <a:cs typeface="ＭＳ Ｐゴシック" charset="0"/>
              </a:rPr>
              <a:t>Types </a:t>
            </a:r>
            <a:r>
              <a:rPr lang="en-US" sz="3500" b="1" dirty="0" smtClean="0">
                <a:solidFill>
                  <a:srgbClr val="0000CC"/>
                </a:solidFill>
                <a:effectLst>
                  <a:outerShdw blurRad="38100" dist="38100" dir="2700000" algn="tl">
                    <a:srgbClr val="000000">
                      <a:alpha val="43137"/>
                    </a:srgbClr>
                  </a:outerShdw>
                </a:effectLst>
                <a:ea typeface="ＭＳ Ｐゴシック" charset="0"/>
                <a:cs typeface="ＭＳ Ｐゴシック" charset="0"/>
              </a:rPr>
              <a:t>of </a:t>
            </a:r>
            <a:r>
              <a:rPr lang="en-US" sz="3500" b="1" dirty="0" smtClean="0">
                <a:solidFill>
                  <a:srgbClr val="0000CC"/>
                </a:solidFill>
                <a:effectLst>
                  <a:outerShdw blurRad="38100" dist="38100" dir="2700000" algn="tl">
                    <a:srgbClr val="000000">
                      <a:alpha val="43137"/>
                    </a:srgbClr>
                  </a:outerShdw>
                </a:effectLst>
                <a:ea typeface="ＭＳ Ｐゴシック" charset="0"/>
                <a:cs typeface="ＭＳ Ｐゴシック" charset="0"/>
              </a:rPr>
              <a:t>PCR</a:t>
            </a:r>
            <a:endParaRPr lang="en-US" sz="3500" b="1" dirty="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endParaRPr>
          </a:p>
        </p:txBody>
      </p:sp>
      <p:sp>
        <p:nvSpPr>
          <p:cNvPr id="145" name="TextBox 144"/>
          <p:cNvSpPr txBox="1"/>
          <p:nvPr/>
        </p:nvSpPr>
        <p:spPr>
          <a:xfrm>
            <a:off x="228600" y="1143000"/>
            <a:ext cx="8686800" cy="1246495"/>
          </a:xfrm>
          <a:prstGeom prst="rect">
            <a:avLst/>
          </a:prstGeom>
          <a:noFill/>
        </p:spPr>
        <p:txBody>
          <a:bodyPr wrap="square" rtlCol="0">
            <a:spAutoFit/>
          </a:bodyPr>
          <a:lstStyle/>
          <a:p>
            <a:r>
              <a:rPr lang="en-US" sz="2500" dirty="0" smtClean="0"/>
              <a:t>Last two decades several </a:t>
            </a:r>
            <a:r>
              <a:rPr lang="en-US" sz="2500" b="1" dirty="0" smtClean="0">
                <a:solidFill>
                  <a:srgbClr val="0000CC"/>
                </a:solidFill>
              </a:rPr>
              <a:t>new PCR </a:t>
            </a:r>
            <a:r>
              <a:rPr lang="en-US" sz="2500" dirty="0" smtClean="0"/>
              <a:t>have been proposed – Heuristic approach</a:t>
            </a:r>
            <a:endParaRPr lang="en-US" sz="2500" dirty="0" smtClean="0">
              <a:solidFill>
                <a:srgbClr val="00B050"/>
              </a:solidFill>
            </a:endParaRPr>
          </a:p>
          <a:p>
            <a:pPr>
              <a:buFont typeface="Wingdings" pitchFamily="2" charset="2"/>
              <a:buChar char="v"/>
            </a:pPr>
            <a:r>
              <a:rPr lang="en-US" sz="2500" dirty="0" smtClean="0"/>
              <a:t>	Two step PCR</a:t>
            </a:r>
            <a:r>
              <a:rPr lang="en-US" sz="2500" baseline="30000" dirty="0" smtClean="0"/>
              <a:t>1</a:t>
            </a:r>
            <a:endParaRPr lang="en-US" sz="2500" dirty="0"/>
          </a:p>
        </p:txBody>
      </p:sp>
      <p:sp>
        <p:nvSpPr>
          <p:cNvPr id="8" name="TextBox 7"/>
          <p:cNvSpPr txBox="1"/>
          <p:nvPr/>
        </p:nvSpPr>
        <p:spPr>
          <a:xfrm>
            <a:off x="1981200" y="6019800"/>
            <a:ext cx="6953570" cy="369332"/>
          </a:xfrm>
          <a:prstGeom prst="rect">
            <a:avLst/>
          </a:prstGeom>
          <a:noFill/>
        </p:spPr>
        <p:txBody>
          <a:bodyPr wrap="none" rtlCol="0">
            <a:spAutoFit/>
          </a:bodyPr>
          <a:lstStyle/>
          <a:p>
            <a:r>
              <a:rPr lang="en-US" dirty="0" smtClean="0"/>
              <a:t>1. </a:t>
            </a:r>
            <a:r>
              <a:rPr lang="en-US" dirty="0" err="1" smtClean="0"/>
              <a:t>Skladny</a:t>
            </a:r>
            <a:r>
              <a:rPr lang="en-US" dirty="0" smtClean="0"/>
              <a:t> et al, </a:t>
            </a:r>
            <a:r>
              <a:rPr lang="en-US" i="1" dirty="0" smtClean="0"/>
              <a:t>Journal of Clinical Microbiology </a:t>
            </a:r>
            <a:r>
              <a:rPr lang="en-US" dirty="0" smtClean="0"/>
              <a:t>(1999),  37,  3865 - 3871</a:t>
            </a:r>
          </a:p>
        </p:txBody>
      </p:sp>
      <p:pic>
        <p:nvPicPr>
          <p:cNvPr id="49154" name="Picture 2"/>
          <p:cNvPicPr>
            <a:picLocks noChangeAspect="1" noChangeArrowheads="1"/>
          </p:cNvPicPr>
          <p:nvPr/>
        </p:nvPicPr>
        <p:blipFill>
          <a:blip r:embed="rId3" cstate="print"/>
          <a:srcRect/>
          <a:stretch>
            <a:fillRect/>
          </a:stretch>
        </p:blipFill>
        <p:spPr bwMode="auto">
          <a:xfrm>
            <a:off x="1828800" y="2514600"/>
            <a:ext cx="5486400" cy="3352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40</a:t>
            </a:fld>
            <a:endParaRPr lang="en-US"/>
          </a:p>
        </p:txBody>
      </p:sp>
      <p:sp>
        <p:nvSpPr>
          <p:cNvPr id="5" name="TextBox 15"/>
          <p:cNvSpPr txBox="1">
            <a:spLocks noChangeArrowheads="1"/>
          </p:cNvSpPr>
          <p:nvPr/>
        </p:nvSpPr>
        <p:spPr bwMode="auto">
          <a:xfrm>
            <a:off x="-76200" y="228600"/>
            <a:ext cx="8763000" cy="630942"/>
          </a:xfrm>
          <a:prstGeom prst="rect">
            <a:avLst/>
          </a:prstGeom>
          <a:noFill/>
          <a:ln w="9525">
            <a:noFill/>
            <a:miter lim="800000"/>
            <a:headEnd/>
            <a:tailEnd/>
          </a:ln>
        </p:spPr>
        <p:txBody>
          <a:bodyPr wrap="square">
            <a:spAutoFit/>
          </a:bodyPr>
          <a:lstStyle/>
          <a:p>
            <a:r>
              <a:rPr lang="en-US" sz="3500" b="1" dirty="0" smtClean="0">
                <a:solidFill>
                  <a:srgbClr val="0000CC"/>
                </a:solidFill>
                <a:latin typeface="+mj-lt"/>
                <a:cs typeface="Calibri" pitchFamily="34" charset="0"/>
              </a:rPr>
              <a:t>Optimal Control</a:t>
            </a:r>
            <a:endParaRPr lang="en-US" sz="3500" b="1" dirty="0">
              <a:solidFill>
                <a:srgbClr val="0000CC"/>
              </a:solidFill>
              <a:latin typeface="+mj-lt"/>
              <a:cs typeface="Calibri" pitchFamily="34" charset="0"/>
            </a:endParaRPr>
          </a:p>
        </p:txBody>
      </p:sp>
      <p:sp>
        <p:nvSpPr>
          <p:cNvPr id="8" name="TextBox 7"/>
          <p:cNvSpPr txBox="1"/>
          <p:nvPr/>
        </p:nvSpPr>
        <p:spPr>
          <a:xfrm>
            <a:off x="381000" y="5105400"/>
            <a:ext cx="8458200" cy="1246495"/>
          </a:xfrm>
          <a:prstGeom prst="rect">
            <a:avLst/>
          </a:prstGeom>
          <a:noFill/>
        </p:spPr>
        <p:txBody>
          <a:bodyPr wrap="square" rtlCol="0">
            <a:spAutoFit/>
          </a:bodyPr>
          <a:lstStyle/>
          <a:p>
            <a:pPr marL="407988" indent="-407988">
              <a:buFont typeface="Wingdings" pitchFamily="2" charset="2"/>
              <a:buChar char="v"/>
            </a:pPr>
            <a:endParaRPr lang="en-US" sz="2500" dirty="0" smtClean="0"/>
          </a:p>
          <a:p>
            <a:pPr marL="407988" indent="-407988">
              <a:buFont typeface="Wingdings" pitchFamily="2" charset="2"/>
              <a:buChar char="v"/>
            </a:pPr>
            <a:r>
              <a:rPr lang="en-US" sz="2500" dirty="0" smtClean="0"/>
              <a:t>Initial concentration of DNA is 10</a:t>
            </a:r>
            <a:r>
              <a:rPr lang="en-US" sz="2500" baseline="30000" dirty="0" smtClean="0"/>
              <a:t>-14 </a:t>
            </a:r>
            <a:r>
              <a:rPr lang="en-US" sz="2500" dirty="0" smtClean="0"/>
              <a:t> M and Initial concentration of Enzyme is 10 </a:t>
            </a:r>
            <a:r>
              <a:rPr lang="en-US" sz="2500" dirty="0" err="1" smtClean="0"/>
              <a:t>nM</a:t>
            </a:r>
            <a:r>
              <a:rPr lang="en-US" sz="2500" dirty="0" smtClean="0"/>
              <a:t>.</a:t>
            </a:r>
            <a:endParaRPr lang="en-US" sz="2500" dirty="0"/>
          </a:p>
        </p:txBody>
      </p:sp>
      <p:pic>
        <p:nvPicPr>
          <p:cNvPr id="138244" name="Picture 4"/>
          <p:cNvPicPr>
            <a:picLocks noChangeAspect="1" noChangeArrowheads="1"/>
          </p:cNvPicPr>
          <p:nvPr/>
        </p:nvPicPr>
        <p:blipFill>
          <a:blip r:embed="rId2" cstate="print"/>
          <a:srcRect/>
          <a:stretch>
            <a:fillRect/>
          </a:stretch>
        </p:blipFill>
        <p:spPr bwMode="auto">
          <a:xfrm>
            <a:off x="4724400" y="1143000"/>
            <a:ext cx="3990242" cy="3200400"/>
          </a:xfrm>
          <a:prstGeom prst="rect">
            <a:avLst/>
          </a:prstGeom>
          <a:noFill/>
          <a:ln w="9525">
            <a:noFill/>
            <a:miter lim="800000"/>
            <a:headEnd/>
            <a:tailEnd/>
          </a:ln>
        </p:spPr>
      </p:pic>
      <p:pic>
        <p:nvPicPr>
          <p:cNvPr id="138245" name="Picture 5"/>
          <p:cNvPicPr>
            <a:picLocks noChangeAspect="1" noChangeArrowheads="1"/>
          </p:cNvPicPr>
          <p:nvPr/>
        </p:nvPicPr>
        <p:blipFill>
          <a:blip r:embed="rId3" cstate="print"/>
          <a:srcRect/>
          <a:stretch>
            <a:fillRect/>
          </a:stretch>
        </p:blipFill>
        <p:spPr bwMode="auto">
          <a:xfrm>
            <a:off x="228600" y="1143000"/>
            <a:ext cx="4148138" cy="3334568"/>
          </a:xfrm>
          <a:prstGeom prst="rect">
            <a:avLst/>
          </a:prstGeom>
          <a:noFill/>
          <a:ln w="9525">
            <a:noFill/>
            <a:miter lim="800000"/>
            <a:headEnd/>
            <a:tailEnd/>
          </a:ln>
        </p:spPr>
      </p:pic>
      <p:sp>
        <p:nvSpPr>
          <p:cNvPr id="9" name="Rectangle 8"/>
          <p:cNvSpPr/>
          <p:nvPr/>
        </p:nvSpPr>
        <p:spPr>
          <a:xfrm>
            <a:off x="4572000" y="4495800"/>
            <a:ext cx="4272901" cy="861774"/>
          </a:xfrm>
          <a:prstGeom prst="rect">
            <a:avLst/>
          </a:prstGeom>
        </p:spPr>
        <p:txBody>
          <a:bodyPr wrap="none">
            <a:spAutoFit/>
          </a:bodyPr>
          <a:lstStyle/>
          <a:p>
            <a:pPr marL="407988" indent="-407988" algn="ctr">
              <a:buFont typeface="Wingdings" pitchFamily="2" charset="2"/>
              <a:buChar char="v"/>
            </a:pPr>
            <a:r>
              <a:rPr lang="en-US" sz="2500" b="1" dirty="0" smtClean="0"/>
              <a:t>Optimal DNA </a:t>
            </a:r>
            <a:r>
              <a:rPr lang="en-US" sz="2500" b="1" dirty="0" smtClean="0"/>
              <a:t>concentration</a:t>
            </a:r>
          </a:p>
          <a:p>
            <a:pPr marL="407988" indent="-407988" algn="ctr"/>
            <a:r>
              <a:rPr lang="en-US" sz="2500" b="1" dirty="0" smtClean="0"/>
              <a:t> </a:t>
            </a:r>
            <a:r>
              <a:rPr lang="en-US" sz="2500" b="1" dirty="0" smtClean="0"/>
              <a:t>profile.</a:t>
            </a:r>
            <a:endParaRPr lang="en-US" sz="2500" b="1" dirty="0" smtClean="0"/>
          </a:p>
        </p:txBody>
      </p:sp>
      <p:sp>
        <p:nvSpPr>
          <p:cNvPr id="10" name="Rectangle 9"/>
          <p:cNvSpPr/>
          <p:nvPr/>
        </p:nvSpPr>
        <p:spPr>
          <a:xfrm>
            <a:off x="533400" y="4572000"/>
            <a:ext cx="3729034" cy="477054"/>
          </a:xfrm>
          <a:prstGeom prst="rect">
            <a:avLst/>
          </a:prstGeom>
        </p:spPr>
        <p:txBody>
          <a:bodyPr wrap="none">
            <a:spAutoFit/>
          </a:bodyPr>
          <a:lstStyle/>
          <a:p>
            <a:pPr marL="407988" indent="-407988">
              <a:buFont typeface="Wingdings" pitchFamily="2" charset="2"/>
              <a:buChar char="v"/>
            </a:pPr>
            <a:r>
              <a:rPr lang="en-US" sz="2500" b="1" dirty="0" smtClean="0"/>
              <a:t>Optimal </a:t>
            </a:r>
            <a:r>
              <a:rPr lang="en-US" sz="2500" b="1" dirty="0" smtClean="0"/>
              <a:t>control </a:t>
            </a:r>
            <a:r>
              <a:rPr lang="en-US" sz="2500" b="1" dirty="0" smtClean="0"/>
              <a:t>profile.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2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2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41</a:t>
            </a:fld>
            <a:endParaRPr lang="en-US"/>
          </a:p>
        </p:txBody>
      </p:sp>
      <p:sp>
        <p:nvSpPr>
          <p:cNvPr id="5" name="TextBox 15"/>
          <p:cNvSpPr txBox="1">
            <a:spLocks noChangeArrowheads="1"/>
          </p:cNvSpPr>
          <p:nvPr/>
        </p:nvSpPr>
        <p:spPr bwMode="auto">
          <a:xfrm>
            <a:off x="0" y="-76200"/>
            <a:ext cx="8763000" cy="1200329"/>
          </a:xfrm>
          <a:prstGeom prst="rect">
            <a:avLst/>
          </a:prstGeom>
          <a:noFill/>
          <a:ln w="9525">
            <a:noFill/>
            <a:miter lim="800000"/>
            <a:headEnd/>
            <a:tailEnd/>
          </a:ln>
        </p:spPr>
        <p:txBody>
          <a:bodyPr wrap="square">
            <a:spAutoFit/>
          </a:bodyPr>
          <a:lstStyle/>
          <a:p>
            <a:r>
              <a:rPr lang="en-US" sz="3600" b="1" dirty="0" smtClean="0">
                <a:solidFill>
                  <a:srgbClr val="0000CC"/>
                </a:solidFill>
                <a:effectLst>
                  <a:outerShdw blurRad="38100" dist="38100" dir="2700000" algn="tl">
                    <a:srgbClr val="000000">
                      <a:alpha val="43137"/>
                    </a:srgbClr>
                  </a:outerShdw>
                </a:effectLst>
                <a:latin typeface="+mj-lt"/>
              </a:rPr>
              <a:t>Minimal Time Control of </a:t>
            </a:r>
            <a:endParaRPr lang="en-US" sz="3600" b="1" dirty="0" smtClean="0">
              <a:solidFill>
                <a:srgbClr val="0000CC"/>
              </a:solidFill>
              <a:effectLst>
                <a:outerShdw blurRad="38100" dist="38100" dir="2700000" algn="tl">
                  <a:srgbClr val="000000">
                    <a:alpha val="43137"/>
                  </a:srgbClr>
                </a:outerShdw>
              </a:effectLst>
              <a:latin typeface="+mj-lt"/>
            </a:endParaRPr>
          </a:p>
          <a:p>
            <a:r>
              <a:rPr lang="en-US" sz="3600" b="1" dirty="0" smtClean="0">
                <a:solidFill>
                  <a:srgbClr val="0000CC"/>
                </a:solidFill>
                <a:effectLst>
                  <a:outerShdw blurRad="38100" dist="38100" dir="2700000" algn="tl">
                    <a:srgbClr val="000000">
                      <a:alpha val="43137"/>
                    </a:srgbClr>
                  </a:outerShdw>
                </a:effectLst>
                <a:latin typeface="+mj-lt"/>
              </a:rPr>
              <a:t>Geometric </a:t>
            </a:r>
            <a:r>
              <a:rPr lang="en-US" sz="3600" b="1" dirty="0" smtClean="0">
                <a:solidFill>
                  <a:srgbClr val="0000CC"/>
                </a:solidFill>
                <a:effectLst>
                  <a:outerShdw blurRad="38100" dist="38100" dir="2700000" algn="tl">
                    <a:srgbClr val="000000">
                      <a:alpha val="43137"/>
                    </a:srgbClr>
                  </a:outerShdw>
                </a:effectLst>
                <a:latin typeface="+mj-lt"/>
              </a:rPr>
              <a:t>Growth</a:t>
            </a:r>
            <a:endParaRPr lang="en-US" sz="3500" b="1" dirty="0">
              <a:solidFill>
                <a:srgbClr val="0000CC"/>
              </a:solidFill>
              <a:effectLst>
                <a:outerShdw blurRad="38100" dist="38100" dir="2700000" algn="tl">
                  <a:srgbClr val="000000">
                    <a:alpha val="43137"/>
                  </a:srgbClr>
                </a:outerShdw>
              </a:effectLst>
              <a:latin typeface="+mj-lt"/>
              <a:cs typeface="Calibri" pitchFamily="34" charset="0"/>
            </a:endParaRPr>
          </a:p>
        </p:txBody>
      </p:sp>
      <p:sp>
        <p:nvSpPr>
          <p:cNvPr id="10" name="TextBox 9"/>
          <p:cNvSpPr txBox="1"/>
          <p:nvPr/>
        </p:nvSpPr>
        <p:spPr>
          <a:xfrm>
            <a:off x="76200" y="1143000"/>
            <a:ext cx="8915400" cy="3170099"/>
          </a:xfrm>
          <a:prstGeom prst="rect">
            <a:avLst/>
          </a:prstGeom>
          <a:noFill/>
        </p:spPr>
        <p:txBody>
          <a:bodyPr wrap="square" rtlCol="0">
            <a:spAutoFit/>
          </a:bodyPr>
          <a:lstStyle/>
          <a:p>
            <a:pPr marL="457200" indent="-457200">
              <a:buFont typeface="Wingdings" pitchFamily="2" charset="2"/>
              <a:buChar char="v"/>
            </a:pPr>
            <a:r>
              <a:rPr lang="en-US" sz="2500" dirty="0" smtClean="0"/>
              <a:t>In stage 1, temperature profile is </a:t>
            </a:r>
            <a:r>
              <a:rPr lang="en-US" sz="2500" b="1" dirty="0" smtClean="0">
                <a:solidFill>
                  <a:srgbClr val="0000CC"/>
                </a:solidFill>
              </a:rPr>
              <a:t>periodic</a:t>
            </a:r>
            <a:r>
              <a:rPr lang="en-US" sz="2500" dirty="0" smtClean="0"/>
              <a:t> – Pseudo first order reactions due to high enzyme and primer concentrations.</a:t>
            </a:r>
          </a:p>
          <a:p>
            <a:pPr marL="457200" indent="-457200">
              <a:buFont typeface="Wingdings" pitchFamily="2" charset="2"/>
              <a:buChar char="v"/>
            </a:pPr>
            <a:endParaRPr lang="en-US" sz="2500" dirty="0" smtClean="0"/>
          </a:p>
          <a:p>
            <a:pPr marL="457200" indent="-457200">
              <a:buFont typeface="Wingdings" pitchFamily="2" charset="2"/>
              <a:buChar char="v"/>
            </a:pPr>
            <a:r>
              <a:rPr lang="en-US" sz="2500" dirty="0" smtClean="0"/>
              <a:t>With fixed reaction time, find the </a:t>
            </a:r>
            <a:r>
              <a:rPr lang="en-US" sz="2500" b="1" dirty="0" smtClean="0">
                <a:solidFill>
                  <a:srgbClr val="000099"/>
                </a:solidFill>
              </a:rPr>
              <a:t>cyclic efficiency </a:t>
            </a:r>
            <a:r>
              <a:rPr lang="en-US" sz="2500" dirty="0" smtClean="0"/>
              <a:t>that can </a:t>
            </a:r>
            <a:r>
              <a:rPr lang="en-US" sz="2500" b="1" dirty="0" smtClean="0">
                <a:solidFill>
                  <a:srgbClr val="000099"/>
                </a:solidFill>
              </a:rPr>
              <a:t>reduce the overall reaction time (For example, Rapid cycle PCR) </a:t>
            </a:r>
            <a:r>
              <a:rPr lang="en-US" sz="2500" dirty="0" smtClean="0"/>
              <a:t>–  </a:t>
            </a:r>
            <a:r>
              <a:rPr lang="en-US" sz="2500" dirty="0" smtClean="0">
                <a:solidFill>
                  <a:srgbClr val="FF0000"/>
                </a:solidFill>
              </a:rPr>
              <a:t>100 % efficiency may not be desirable – Takes long time</a:t>
            </a:r>
            <a:r>
              <a:rPr lang="en-US" sz="2500" dirty="0" smtClean="0"/>
              <a:t>.</a:t>
            </a:r>
          </a:p>
          <a:p>
            <a:pPr marL="457200" indent="-457200">
              <a:buFont typeface="Wingdings" pitchFamily="2" charset="2"/>
              <a:buChar char="v"/>
            </a:pPr>
            <a:endParaRPr lang="en-US" sz="2500" dirty="0" smtClean="0"/>
          </a:p>
          <a:p>
            <a:pPr marL="457200" indent="-457200">
              <a:buFont typeface="Wingdings" pitchFamily="2" charset="2"/>
              <a:buChar char="v"/>
            </a:pPr>
            <a:r>
              <a:rPr lang="en-US" sz="2500" dirty="0" smtClean="0"/>
              <a:t>Solve the </a:t>
            </a:r>
            <a:r>
              <a:rPr lang="en-US" sz="2500" dirty="0" smtClean="0"/>
              <a:t>following </a:t>
            </a:r>
            <a:r>
              <a:rPr lang="en-US" sz="2500" dirty="0" smtClean="0"/>
              <a:t>optimization problem</a:t>
            </a:r>
            <a:endParaRPr lang="en-US" sz="2500" dirty="0"/>
          </a:p>
        </p:txBody>
      </p:sp>
      <p:pic>
        <p:nvPicPr>
          <p:cNvPr id="169986" name="Picture 2"/>
          <p:cNvPicPr>
            <a:picLocks noChangeAspect="1" noChangeArrowheads="1"/>
          </p:cNvPicPr>
          <p:nvPr/>
        </p:nvPicPr>
        <p:blipFill>
          <a:blip r:embed="rId2" cstate="print"/>
          <a:srcRect/>
          <a:stretch>
            <a:fillRect/>
          </a:stretch>
        </p:blipFill>
        <p:spPr bwMode="auto">
          <a:xfrm>
            <a:off x="2590800" y="5257800"/>
            <a:ext cx="4114800" cy="1143000"/>
          </a:xfrm>
          <a:prstGeom prst="rect">
            <a:avLst/>
          </a:prstGeom>
          <a:noFill/>
          <a:ln w="9525">
            <a:noFill/>
            <a:miter lim="800000"/>
            <a:headEnd/>
            <a:tailEnd/>
          </a:ln>
        </p:spPr>
      </p:pic>
      <p:pic>
        <p:nvPicPr>
          <p:cNvPr id="169987" name="Picture 3"/>
          <p:cNvPicPr>
            <a:picLocks noChangeAspect="1" noChangeArrowheads="1"/>
          </p:cNvPicPr>
          <p:nvPr/>
        </p:nvPicPr>
        <p:blipFill>
          <a:blip r:embed="rId3" cstate="print"/>
          <a:srcRect/>
          <a:stretch>
            <a:fillRect/>
          </a:stretch>
        </p:blipFill>
        <p:spPr bwMode="auto">
          <a:xfrm>
            <a:off x="2438400" y="4343400"/>
            <a:ext cx="4343400" cy="99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998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9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42</a:t>
            </a:fld>
            <a:endParaRPr lang="en-US"/>
          </a:p>
        </p:txBody>
      </p:sp>
      <p:sp>
        <p:nvSpPr>
          <p:cNvPr id="5" name="TextBox 15"/>
          <p:cNvSpPr txBox="1">
            <a:spLocks noChangeArrowheads="1"/>
          </p:cNvSpPr>
          <p:nvPr/>
        </p:nvSpPr>
        <p:spPr bwMode="auto">
          <a:xfrm>
            <a:off x="0" y="0"/>
            <a:ext cx="8763000" cy="1077218"/>
          </a:xfrm>
          <a:prstGeom prst="rect">
            <a:avLst/>
          </a:prstGeom>
          <a:noFill/>
          <a:ln w="9525">
            <a:noFill/>
            <a:miter lim="800000"/>
            <a:headEnd/>
            <a:tailEnd/>
          </a:ln>
        </p:spPr>
        <p:txBody>
          <a:bodyPr wrap="square">
            <a:spAutoFit/>
          </a:bodyPr>
          <a:lstStyle/>
          <a:p>
            <a:r>
              <a:rPr lang="en-US" sz="3200" b="1" dirty="0" smtClean="0">
                <a:solidFill>
                  <a:srgbClr val="0000CC"/>
                </a:solidFill>
                <a:effectLst>
                  <a:outerShdw blurRad="38100" dist="38100" dir="2700000" algn="tl">
                    <a:srgbClr val="000000">
                      <a:alpha val="43137"/>
                    </a:srgbClr>
                  </a:outerShdw>
                </a:effectLst>
              </a:rPr>
              <a:t>Minimal Time Control of </a:t>
            </a:r>
          </a:p>
          <a:p>
            <a:r>
              <a:rPr lang="en-US" sz="3200" b="1" dirty="0" smtClean="0">
                <a:solidFill>
                  <a:srgbClr val="0000CC"/>
                </a:solidFill>
                <a:effectLst>
                  <a:outerShdw blurRad="38100" dist="38100" dir="2700000" algn="tl">
                    <a:srgbClr val="000000">
                      <a:alpha val="43137"/>
                    </a:srgbClr>
                  </a:outerShdw>
                </a:effectLst>
              </a:rPr>
              <a:t>Geometric Growth</a:t>
            </a:r>
            <a:endParaRPr lang="en-US" sz="3200" b="1" dirty="0">
              <a:solidFill>
                <a:srgbClr val="0000CC"/>
              </a:solidFill>
              <a:effectLst>
                <a:outerShdw blurRad="38100" dist="38100" dir="2700000" algn="tl">
                  <a:srgbClr val="000000">
                    <a:alpha val="43137"/>
                  </a:srgbClr>
                </a:outerShdw>
              </a:effectLst>
              <a:cs typeface="Calibri" pitchFamily="34" charset="0"/>
            </a:endParaRPr>
          </a:p>
        </p:txBody>
      </p:sp>
      <p:pic>
        <p:nvPicPr>
          <p:cNvPr id="171010" name="Picture 2"/>
          <p:cNvPicPr>
            <a:picLocks noChangeAspect="1" noChangeArrowheads="1"/>
          </p:cNvPicPr>
          <p:nvPr/>
        </p:nvPicPr>
        <p:blipFill>
          <a:blip r:embed="rId2" cstate="print"/>
          <a:srcRect/>
          <a:stretch>
            <a:fillRect/>
          </a:stretch>
        </p:blipFill>
        <p:spPr bwMode="auto">
          <a:xfrm>
            <a:off x="1676400" y="1371600"/>
            <a:ext cx="5791200" cy="3621674"/>
          </a:xfrm>
          <a:prstGeom prst="rect">
            <a:avLst/>
          </a:prstGeom>
          <a:noFill/>
          <a:ln w="9525">
            <a:noFill/>
            <a:miter lim="800000"/>
            <a:headEnd/>
            <a:tailEnd/>
          </a:ln>
        </p:spPr>
      </p:pic>
      <p:sp>
        <p:nvSpPr>
          <p:cNvPr id="11" name="TextBox 10"/>
          <p:cNvSpPr txBox="1"/>
          <p:nvPr/>
        </p:nvSpPr>
        <p:spPr>
          <a:xfrm>
            <a:off x="1905000" y="6096000"/>
            <a:ext cx="7467600" cy="369332"/>
          </a:xfrm>
          <a:prstGeom prst="rect">
            <a:avLst/>
          </a:prstGeom>
          <a:noFill/>
        </p:spPr>
        <p:txBody>
          <a:bodyPr wrap="square" rtlCol="0">
            <a:spAutoFit/>
          </a:bodyPr>
          <a:lstStyle/>
          <a:p>
            <a:r>
              <a:rPr lang="en-US" dirty="0" smtClean="0"/>
              <a:t>Marimuthu and Chakrabarti (2014), </a:t>
            </a:r>
            <a:r>
              <a:rPr lang="en-US" i="1" dirty="0" smtClean="0"/>
              <a:t>Molecular Systems Biology</a:t>
            </a:r>
            <a:r>
              <a:rPr lang="en-US" dirty="0" smtClean="0"/>
              <a:t>, (Submitted)</a:t>
            </a:r>
            <a:endParaRPr lang="en-US" dirty="0"/>
          </a:p>
        </p:txBody>
      </p:sp>
      <p:sp>
        <p:nvSpPr>
          <p:cNvPr id="12" name="TextBox 11"/>
          <p:cNvSpPr txBox="1"/>
          <p:nvPr/>
        </p:nvSpPr>
        <p:spPr>
          <a:xfrm>
            <a:off x="381000" y="5029200"/>
            <a:ext cx="8534400" cy="861774"/>
          </a:xfrm>
          <a:prstGeom prst="rect">
            <a:avLst/>
          </a:prstGeom>
          <a:noFill/>
        </p:spPr>
        <p:txBody>
          <a:bodyPr wrap="square" rtlCol="0">
            <a:spAutoFit/>
          </a:bodyPr>
          <a:lstStyle/>
          <a:p>
            <a:r>
              <a:rPr lang="en-US" sz="2500" b="1" dirty="0" smtClean="0">
                <a:solidFill>
                  <a:srgbClr val="0000CC"/>
                </a:solidFill>
              </a:rPr>
              <a:t>O</a:t>
            </a:r>
            <a:r>
              <a:rPr lang="en-US" sz="2500" b="1" dirty="0" smtClean="0">
                <a:solidFill>
                  <a:srgbClr val="0000CC"/>
                </a:solidFill>
              </a:rPr>
              <a:t>p</a:t>
            </a:r>
            <a:r>
              <a:rPr lang="en-US" sz="2500" b="1" dirty="0" smtClean="0">
                <a:solidFill>
                  <a:srgbClr val="000099"/>
                </a:solidFill>
              </a:rPr>
              <a:t>timal </a:t>
            </a:r>
            <a:r>
              <a:rPr lang="en-US" sz="2500" b="1" dirty="0" smtClean="0">
                <a:solidFill>
                  <a:srgbClr val="000099"/>
                </a:solidFill>
              </a:rPr>
              <a:t>cyclic efficiency and cycle time </a:t>
            </a:r>
            <a:r>
              <a:rPr lang="en-US" sz="2500" dirty="0" smtClean="0"/>
              <a:t>that can reduce the overall reaction time.</a:t>
            </a:r>
            <a:endParaRPr lang="en-US"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0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43</a:t>
            </a:fld>
            <a:endParaRPr lang="en-US"/>
          </a:p>
        </p:txBody>
      </p:sp>
      <p:sp>
        <p:nvSpPr>
          <p:cNvPr id="5" name="TextBox 15"/>
          <p:cNvSpPr txBox="1">
            <a:spLocks noChangeArrowheads="1"/>
          </p:cNvSpPr>
          <p:nvPr/>
        </p:nvSpPr>
        <p:spPr bwMode="auto">
          <a:xfrm>
            <a:off x="0" y="0"/>
            <a:ext cx="8763000" cy="1077218"/>
          </a:xfrm>
          <a:prstGeom prst="rect">
            <a:avLst/>
          </a:prstGeom>
          <a:noFill/>
          <a:ln w="9525">
            <a:noFill/>
            <a:miter lim="800000"/>
            <a:headEnd/>
            <a:tailEnd/>
          </a:ln>
        </p:spPr>
        <p:txBody>
          <a:bodyPr wrap="square">
            <a:spAutoFit/>
          </a:bodyPr>
          <a:lstStyle/>
          <a:p>
            <a:r>
              <a:rPr lang="en-US" sz="3200" b="1" dirty="0" smtClean="0">
                <a:solidFill>
                  <a:srgbClr val="0000CC"/>
                </a:solidFill>
                <a:effectLst>
                  <a:outerShdw blurRad="38100" dist="38100" dir="2700000" algn="tl">
                    <a:srgbClr val="000000">
                      <a:alpha val="43137"/>
                    </a:srgbClr>
                  </a:outerShdw>
                </a:effectLst>
              </a:rPr>
              <a:t>Minimal Time Control of </a:t>
            </a:r>
          </a:p>
          <a:p>
            <a:r>
              <a:rPr lang="en-US" sz="3200" b="1" dirty="0" smtClean="0">
                <a:solidFill>
                  <a:srgbClr val="0000CC"/>
                </a:solidFill>
                <a:effectLst>
                  <a:outerShdw blurRad="38100" dist="38100" dir="2700000" algn="tl">
                    <a:srgbClr val="000000">
                      <a:alpha val="43137"/>
                    </a:srgbClr>
                  </a:outerShdw>
                </a:effectLst>
              </a:rPr>
              <a:t>Geometric Growth</a:t>
            </a:r>
            <a:endParaRPr lang="en-US" sz="3200" b="1" dirty="0">
              <a:solidFill>
                <a:srgbClr val="0000CC"/>
              </a:solidFill>
              <a:effectLst>
                <a:outerShdw blurRad="38100" dist="38100" dir="2700000" algn="tl">
                  <a:srgbClr val="000000">
                    <a:alpha val="43137"/>
                  </a:srgbClr>
                </a:outerShdw>
              </a:effectLst>
              <a:cs typeface="Calibri" pitchFamily="34" charset="0"/>
            </a:endParaRPr>
          </a:p>
        </p:txBody>
      </p:sp>
      <p:sp>
        <p:nvSpPr>
          <p:cNvPr id="11" name="TextBox 10"/>
          <p:cNvSpPr txBox="1"/>
          <p:nvPr/>
        </p:nvSpPr>
        <p:spPr>
          <a:xfrm>
            <a:off x="1981200" y="6183868"/>
            <a:ext cx="7467600" cy="369332"/>
          </a:xfrm>
          <a:prstGeom prst="rect">
            <a:avLst/>
          </a:prstGeom>
          <a:noFill/>
        </p:spPr>
        <p:txBody>
          <a:bodyPr wrap="square" rtlCol="0">
            <a:spAutoFit/>
          </a:bodyPr>
          <a:lstStyle/>
          <a:p>
            <a:r>
              <a:rPr lang="en-US" dirty="0" smtClean="0"/>
              <a:t>Marimuthu and Chakrabarti (2014), </a:t>
            </a:r>
            <a:r>
              <a:rPr lang="en-US" i="1" dirty="0" smtClean="0"/>
              <a:t>Molecular Systems Biology</a:t>
            </a:r>
            <a:r>
              <a:rPr lang="en-US" dirty="0" smtClean="0"/>
              <a:t>, (Submitted)</a:t>
            </a:r>
            <a:endParaRPr lang="en-US" dirty="0"/>
          </a:p>
        </p:txBody>
      </p:sp>
      <p:pic>
        <p:nvPicPr>
          <p:cNvPr id="172034" name="Picture 2"/>
          <p:cNvPicPr>
            <a:picLocks noChangeAspect="1" noChangeArrowheads="1"/>
          </p:cNvPicPr>
          <p:nvPr/>
        </p:nvPicPr>
        <p:blipFill>
          <a:blip r:embed="rId2" cstate="print"/>
          <a:srcRect/>
          <a:stretch>
            <a:fillRect/>
          </a:stretch>
        </p:blipFill>
        <p:spPr bwMode="auto">
          <a:xfrm>
            <a:off x="304800" y="1143000"/>
            <a:ext cx="3962400" cy="3240812"/>
          </a:xfrm>
          <a:prstGeom prst="rect">
            <a:avLst/>
          </a:prstGeom>
          <a:noFill/>
          <a:ln w="9525">
            <a:noFill/>
            <a:miter lim="800000"/>
            <a:headEnd/>
            <a:tailEnd/>
          </a:ln>
        </p:spPr>
      </p:pic>
      <p:pic>
        <p:nvPicPr>
          <p:cNvPr id="172035" name="Picture 3"/>
          <p:cNvPicPr>
            <a:picLocks noChangeAspect="1" noChangeArrowheads="1"/>
          </p:cNvPicPr>
          <p:nvPr/>
        </p:nvPicPr>
        <p:blipFill>
          <a:blip r:embed="rId3" cstate="print"/>
          <a:srcRect/>
          <a:stretch>
            <a:fillRect/>
          </a:stretch>
        </p:blipFill>
        <p:spPr bwMode="auto">
          <a:xfrm>
            <a:off x="4800600" y="1295400"/>
            <a:ext cx="3810000" cy="2971800"/>
          </a:xfrm>
          <a:prstGeom prst="rect">
            <a:avLst/>
          </a:prstGeom>
          <a:noFill/>
          <a:ln w="9525">
            <a:noFill/>
            <a:miter lim="800000"/>
            <a:headEnd/>
            <a:tailEnd/>
          </a:ln>
        </p:spPr>
      </p:pic>
      <p:pic>
        <p:nvPicPr>
          <p:cNvPr id="172036" name="Picture 4"/>
          <p:cNvPicPr>
            <a:picLocks noChangeAspect="1" noChangeArrowheads="1"/>
          </p:cNvPicPr>
          <p:nvPr/>
        </p:nvPicPr>
        <p:blipFill>
          <a:blip r:embed="rId4" cstate="print"/>
          <a:srcRect/>
          <a:stretch>
            <a:fillRect/>
          </a:stretch>
        </p:blipFill>
        <p:spPr bwMode="auto">
          <a:xfrm>
            <a:off x="933450" y="4343400"/>
            <a:ext cx="7277100" cy="1914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0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0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20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44</a:t>
            </a:fld>
            <a:endParaRPr lang="en-US"/>
          </a:p>
        </p:txBody>
      </p:sp>
      <p:sp>
        <p:nvSpPr>
          <p:cNvPr id="5" name="TextBox 15"/>
          <p:cNvSpPr txBox="1">
            <a:spLocks noChangeArrowheads="1"/>
          </p:cNvSpPr>
          <p:nvPr/>
        </p:nvSpPr>
        <p:spPr bwMode="auto">
          <a:xfrm>
            <a:off x="76200" y="-76200"/>
            <a:ext cx="8763000" cy="1169551"/>
          </a:xfrm>
          <a:prstGeom prst="rect">
            <a:avLst/>
          </a:prstGeom>
          <a:noFill/>
          <a:ln w="9525">
            <a:noFill/>
            <a:miter lim="800000"/>
            <a:headEnd/>
            <a:tailEnd/>
          </a:ln>
        </p:spPr>
        <p:txBody>
          <a:bodyPr wrap="square">
            <a:spAutoFit/>
          </a:bodyPr>
          <a:lstStyle/>
          <a:p>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Optimal Switching Time – Approximate   Solution</a:t>
            </a:r>
            <a:endParaRPr lang="en-US" sz="3500" b="1" dirty="0">
              <a:solidFill>
                <a:srgbClr val="0000CC"/>
              </a:solidFill>
              <a:effectLst>
                <a:outerShdw blurRad="38100" dist="38100" dir="2700000" algn="tl">
                  <a:srgbClr val="000000">
                    <a:alpha val="43137"/>
                  </a:srgbClr>
                </a:outerShdw>
              </a:effectLst>
              <a:latin typeface="+mj-lt"/>
              <a:cs typeface="Calibri" pitchFamily="34" charset="0"/>
            </a:endParaRPr>
          </a:p>
        </p:txBody>
      </p:sp>
      <p:sp>
        <p:nvSpPr>
          <p:cNvPr id="8" name="TextBox 7"/>
          <p:cNvSpPr txBox="1"/>
          <p:nvPr/>
        </p:nvSpPr>
        <p:spPr>
          <a:xfrm>
            <a:off x="304800" y="1066800"/>
            <a:ext cx="8534400" cy="861774"/>
          </a:xfrm>
          <a:prstGeom prst="rect">
            <a:avLst/>
          </a:prstGeom>
          <a:noFill/>
        </p:spPr>
        <p:txBody>
          <a:bodyPr wrap="square" rtlCol="0">
            <a:spAutoFit/>
          </a:bodyPr>
          <a:lstStyle/>
          <a:p>
            <a:pPr marL="407988" indent="-407988">
              <a:buFont typeface="Wingdings" pitchFamily="2" charset="2"/>
              <a:buChar char="v"/>
            </a:pPr>
            <a:r>
              <a:rPr lang="en-US" sz="2500" dirty="0" smtClean="0"/>
              <a:t>Minimum time analysis using the optimal DNA concentration profile.</a:t>
            </a:r>
            <a:endParaRPr lang="en-US" sz="2500" dirty="0"/>
          </a:p>
        </p:txBody>
      </p:sp>
      <p:pic>
        <p:nvPicPr>
          <p:cNvPr id="173058" name="Picture 2" descr="C:\Users\Marimuthu K\Google Drive\Thesis\Thesis Writing\annealing_time_optimal_root.png"/>
          <p:cNvPicPr>
            <a:picLocks noChangeAspect="1" noChangeArrowheads="1"/>
          </p:cNvPicPr>
          <p:nvPr/>
        </p:nvPicPr>
        <p:blipFill>
          <a:blip r:embed="rId2" cstate="print"/>
          <a:srcRect/>
          <a:stretch>
            <a:fillRect/>
          </a:stretch>
        </p:blipFill>
        <p:spPr bwMode="auto">
          <a:xfrm>
            <a:off x="76200" y="1981200"/>
            <a:ext cx="4576763" cy="3323771"/>
          </a:xfrm>
          <a:prstGeom prst="rect">
            <a:avLst/>
          </a:prstGeom>
          <a:noFill/>
        </p:spPr>
      </p:pic>
      <p:pic>
        <p:nvPicPr>
          <p:cNvPr id="173059" name="Picture 3" descr="C:\Users\Marimuthu K\Google Drive\Thesis\Thesis Writing\optimal_multiple_cycle.png"/>
          <p:cNvPicPr>
            <a:picLocks noChangeAspect="1" noChangeArrowheads="1"/>
          </p:cNvPicPr>
          <p:nvPr/>
        </p:nvPicPr>
        <p:blipFill>
          <a:blip r:embed="rId3" cstate="print"/>
          <a:srcRect/>
          <a:stretch>
            <a:fillRect/>
          </a:stretch>
        </p:blipFill>
        <p:spPr bwMode="auto">
          <a:xfrm>
            <a:off x="4800600" y="1981200"/>
            <a:ext cx="4267200" cy="3352800"/>
          </a:xfrm>
          <a:prstGeom prst="rect">
            <a:avLst/>
          </a:prstGeom>
          <a:noFill/>
        </p:spPr>
      </p:pic>
      <p:sp>
        <p:nvSpPr>
          <p:cNvPr id="9" name="TextBox 8"/>
          <p:cNvSpPr txBox="1"/>
          <p:nvPr/>
        </p:nvSpPr>
        <p:spPr>
          <a:xfrm>
            <a:off x="762000" y="5562600"/>
            <a:ext cx="3581400" cy="477054"/>
          </a:xfrm>
          <a:prstGeom prst="rect">
            <a:avLst/>
          </a:prstGeom>
          <a:noFill/>
        </p:spPr>
        <p:txBody>
          <a:bodyPr wrap="square" rtlCol="0">
            <a:spAutoFit/>
          </a:bodyPr>
          <a:lstStyle/>
          <a:p>
            <a:r>
              <a:rPr lang="en-US" sz="2500" b="1" dirty="0" smtClean="0"/>
              <a:t>Optimal Cyclic Efficiency</a:t>
            </a:r>
            <a:endParaRPr lang="en-US" sz="2500" b="1" dirty="0"/>
          </a:p>
        </p:txBody>
      </p:sp>
      <p:sp>
        <p:nvSpPr>
          <p:cNvPr id="10" name="TextBox 9"/>
          <p:cNvSpPr txBox="1"/>
          <p:nvPr/>
        </p:nvSpPr>
        <p:spPr>
          <a:xfrm>
            <a:off x="5181600" y="5562600"/>
            <a:ext cx="3962400" cy="477054"/>
          </a:xfrm>
          <a:prstGeom prst="rect">
            <a:avLst/>
          </a:prstGeom>
          <a:noFill/>
        </p:spPr>
        <p:txBody>
          <a:bodyPr wrap="square" rtlCol="0">
            <a:spAutoFit/>
          </a:bodyPr>
          <a:lstStyle/>
          <a:p>
            <a:r>
              <a:rPr lang="en-US" sz="2500" b="1" dirty="0" smtClean="0"/>
              <a:t>Optimal Temperature Profile</a:t>
            </a:r>
            <a:endParaRPr lang="en-US" sz="25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0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30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9"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45</a:t>
            </a:fld>
            <a:endParaRPr lang="en-US"/>
          </a:p>
        </p:txBody>
      </p:sp>
      <p:sp>
        <p:nvSpPr>
          <p:cNvPr id="5" name="TextBox 4"/>
          <p:cNvSpPr txBox="1"/>
          <p:nvPr/>
        </p:nvSpPr>
        <p:spPr>
          <a:xfrm>
            <a:off x="152400" y="228600"/>
            <a:ext cx="7696200" cy="630942"/>
          </a:xfrm>
          <a:prstGeom prst="rect">
            <a:avLst/>
          </a:prstGeom>
          <a:noFill/>
        </p:spPr>
        <p:txBody>
          <a:bodyPr wrap="square" rtlCol="0">
            <a:spAutoFit/>
          </a:bodyPr>
          <a:lstStyle/>
          <a:p>
            <a:r>
              <a:rPr lang="en-US" sz="3500" b="1" dirty="0" smtClean="0">
                <a:solidFill>
                  <a:srgbClr val="0000CC"/>
                </a:solidFill>
                <a:effectLst>
                  <a:outerShdw blurRad="38100" dist="38100" dir="2700000" algn="tl">
                    <a:srgbClr val="000000">
                      <a:alpha val="43137"/>
                    </a:srgbClr>
                  </a:outerShdw>
                </a:effectLst>
                <a:latin typeface="+mj-lt"/>
              </a:rPr>
              <a:t>Outline</a:t>
            </a:r>
            <a:endParaRPr lang="en-US" sz="3500" b="1" dirty="0">
              <a:solidFill>
                <a:srgbClr val="0000CC"/>
              </a:solidFill>
              <a:effectLst>
                <a:outerShdw blurRad="38100" dist="38100" dir="2700000" algn="tl">
                  <a:srgbClr val="000000">
                    <a:alpha val="43137"/>
                  </a:srgbClr>
                </a:outerShdw>
              </a:effectLst>
              <a:latin typeface="+mj-lt"/>
            </a:endParaRPr>
          </a:p>
        </p:txBody>
      </p:sp>
      <p:sp>
        <p:nvSpPr>
          <p:cNvPr id="6" name="TextBox 5"/>
          <p:cNvSpPr txBox="1"/>
          <p:nvPr/>
        </p:nvSpPr>
        <p:spPr>
          <a:xfrm>
            <a:off x="304800" y="1676400"/>
            <a:ext cx="8534400" cy="3939540"/>
          </a:xfrm>
          <a:prstGeom prst="rect">
            <a:avLst/>
          </a:prstGeom>
          <a:noFill/>
        </p:spPr>
        <p:txBody>
          <a:bodyPr wrap="square" rtlCol="0">
            <a:spAutoFit/>
          </a:bodyPr>
          <a:lstStyle/>
          <a:p>
            <a:pPr marL="688975" indent="-688975">
              <a:buFont typeface="Wingdings" pitchFamily="2" charset="2"/>
              <a:buChar char="v"/>
            </a:pPr>
            <a:r>
              <a:rPr lang="en-US" sz="2500" dirty="0" smtClean="0"/>
              <a:t>Systems Biology Approach – Unified Framework.</a:t>
            </a:r>
            <a:endParaRPr lang="en-US" sz="2500" dirty="0" smtClean="0"/>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Sequence-Dependent DNA Amplification Models.</a:t>
            </a:r>
            <a:endParaRPr lang="en-US" sz="2500" dirty="0" smtClean="0"/>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Sequence-Dependent DNA Amplification </a:t>
            </a:r>
            <a:r>
              <a:rPr lang="en-US" sz="2500" dirty="0" smtClean="0"/>
              <a:t>D</a:t>
            </a:r>
            <a:r>
              <a:rPr lang="en-US" sz="2500" dirty="0" smtClean="0"/>
              <a:t>ynamics </a:t>
            </a:r>
            <a:r>
              <a:rPr lang="en-US" sz="2500" dirty="0" smtClean="0"/>
              <a:t>– Geometric </a:t>
            </a:r>
            <a:r>
              <a:rPr lang="en-US" sz="2500" dirty="0" smtClean="0"/>
              <a:t>Growth.</a:t>
            </a:r>
            <a:endParaRPr lang="en-US" sz="2500" dirty="0" smtClean="0"/>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Optimal Control of </a:t>
            </a:r>
            <a:r>
              <a:rPr lang="en-US" sz="2500" dirty="0" smtClean="0"/>
              <a:t>DNA Amplification.</a:t>
            </a:r>
            <a:endParaRPr lang="en-US" sz="2500" dirty="0" smtClean="0"/>
          </a:p>
          <a:p>
            <a:pPr marL="688975" indent="-688975">
              <a:buFont typeface="Wingdings" pitchFamily="2" charset="2"/>
              <a:buChar char="v"/>
            </a:pPr>
            <a:endParaRPr lang="en-US" sz="2500" dirty="0" smtClean="0"/>
          </a:p>
          <a:p>
            <a:pPr marL="688975" indent="-688975">
              <a:buFont typeface="Wingdings" pitchFamily="2" charset="2"/>
              <a:buChar char="v"/>
            </a:pPr>
            <a:r>
              <a:rPr lang="en-US" sz="2500" b="1" dirty="0" smtClean="0">
                <a:solidFill>
                  <a:srgbClr val="0000CC"/>
                </a:solidFill>
              </a:rPr>
              <a:t>Conclusions.</a:t>
            </a:r>
            <a:endParaRPr lang="en-US" sz="2500" b="1" dirty="0">
              <a:solidFill>
                <a:srgbClr val="0000CC"/>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46</a:t>
            </a:fld>
            <a:endParaRPr lang="en-US"/>
          </a:p>
        </p:txBody>
      </p:sp>
      <p:sp>
        <p:nvSpPr>
          <p:cNvPr id="5" name="TextBox 15"/>
          <p:cNvSpPr txBox="1">
            <a:spLocks noChangeArrowheads="1"/>
          </p:cNvSpPr>
          <p:nvPr/>
        </p:nvSpPr>
        <p:spPr bwMode="auto">
          <a:xfrm>
            <a:off x="304800" y="228600"/>
            <a:ext cx="7391400" cy="630942"/>
          </a:xfrm>
          <a:prstGeom prst="rect">
            <a:avLst/>
          </a:prstGeom>
          <a:noFill/>
          <a:ln w="9525">
            <a:noFill/>
            <a:miter lim="800000"/>
            <a:headEnd/>
            <a:tailEnd/>
          </a:ln>
        </p:spPr>
        <p:txBody>
          <a:bodyPr>
            <a:spAutoFit/>
          </a:bodyPr>
          <a:lstStyle/>
          <a:p>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Conclusions</a:t>
            </a:r>
            <a:endParaRPr lang="en-US" sz="3500" b="1" dirty="0">
              <a:solidFill>
                <a:srgbClr val="0000CC"/>
              </a:solidFill>
              <a:effectLst>
                <a:outerShdw blurRad="38100" dist="38100" dir="2700000" algn="tl">
                  <a:srgbClr val="000000">
                    <a:alpha val="43137"/>
                  </a:srgbClr>
                </a:outerShdw>
              </a:effectLst>
              <a:latin typeface="+mj-lt"/>
              <a:cs typeface="Calibri" pitchFamily="34" charset="0"/>
            </a:endParaRPr>
          </a:p>
        </p:txBody>
      </p:sp>
      <p:sp>
        <p:nvSpPr>
          <p:cNvPr id="6" name="TextBox 5"/>
          <p:cNvSpPr txBox="1"/>
          <p:nvPr/>
        </p:nvSpPr>
        <p:spPr>
          <a:xfrm>
            <a:off x="304800" y="1310819"/>
            <a:ext cx="8534400" cy="4708981"/>
          </a:xfrm>
          <a:prstGeom prst="rect">
            <a:avLst/>
          </a:prstGeom>
          <a:noFill/>
        </p:spPr>
        <p:txBody>
          <a:bodyPr wrap="square" rtlCol="0">
            <a:spAutoFit/>
          </a:bodyPr>
          <a:lstStyle/>
          <a:p>
            <a:pPr marL="457200" indent="-457200">
              <a:buFont typeface="Wingdings" pitchFamily="2" charset="2"/>
              <a:buChar char="v"/>
            </a:pPr>
            <a:r>
              <a:rPr lang="en-US" sz="2500" dirty="0" smtClean="0"/>
              <a:t>Proposed a </a:t>
            </a:r>
            <a:r>
              <a:rPr lang="en-US" sz="2500" b="1" dirty="0" smtClean="0">
                <a:solidFill>
                  <a:srgbClr val="0000CC"/>
                </a:solidFill>
              </a:rPr>
              <a:t>unified framework </a:t>
            </a:r>
            <a:r>
              <a:rPr lang="en-US" sz="2500" dirty="0" smtClean="0"/>
              <a:t>to design the</a:t>
            </a:r>
            <a:r>
              <a:rPr lang="en-US" sz="2500" b="1" dirty="0" smtClean="0">
                <a:solidFill>
                  <a:srgbClr val="0000CC"/>
                </a:solidFill>
              </a:rPr>
              <a:t> new types </a:t>
            </a:r>
            <a:r>
              <a:rPr lang="en-US" sz="2500" dirty="0" smtClean="0"/>
              <a:t>of DNA amplification reactions.</a:t>
            </a:r>
          </a:p>
          <a:p>
            <a:pPr marL="457200" indent="-457200"/>
            <a:endParaRPr lang="en-US" sz="2500" b="1" dirty="0" smtClean="0">
              <a:solidFill>
                <a:srgbClr val="00B050"/>
              </a:solidFill>
            </a:endParaRPr>
          </a:p>
          <a:p>
            <a:pPr marL="457200" indent="-457200">
              <a:buFont typeface="Wingdings" pitchFamily="2" charset="2"/>
              <a:buChar char="v"/>
            </a:pPr>
            <a:r>
              <a:rPr lang="en-US" sz="2500" dirty="0" smtClean="0"/>
              <a:t>We  have developed </a:t>
            </a:r>
            <a:r>
              <a:rPr lang="en-US" sz="2500" dirty="0" smtClean="0">
                <a:solidFill>
                  <a:srgbClr val="0000CC"/>
                </a:solidFill>
              </a:rPr>
              <a:t>the </a:t>
            </a:r>
            <a:r>
              <a:rPr lang="en-US" sz="2500" b="1" dirty="0" smtClean="0">
                <a:solidFill>
                  <a:srgbClr val="0000CC"/>
                </a:solidFill>
              </a:rPr>
              <a:t>first sequence and temperature-dependent kinetic model</a:t>
            </a:r>
            <a:r>
              <a:rPr lang="en-US" sz="2500" dirty="0" smtClean="0"/>
              <a:t> for PCR reactions that is suitable for engineering control, </a:t>
            </a:r>
            <a:r>
              <a:rPr lang="en-US" sz="2500" b="1" dirty="0" smtClean="0">
                <a:solidFill>
                  <a:srgbClr val="0000CC"/>
                </a:solidFill>
              </a:rPr>
              <a:t>validating</a:t>
            </a:r>
            <a:r>
              <a:rPr lang="en-US" sz="2500" dirty="0" smtClean="0"/>
              <a:t> this state space model through comparison to </a:t>
            </a:r>
            <a:r>
              <a:rPr lang="en-US" sz="2500" b="1" dirty="0" smtClean="0">
                <a:solidFill>
                  <a:srgbClr val="0000CC"/>
                </a:solidFill>
              </a:rPr>
              <a:t>experimental data</a:t>
            </a:r>
            <a:r>
              <a:rPr lang="en-US" sz="2500" b="1" dirty="0" smtClean="0">
                <a:solidFill>
                  <a:srgbClr val="000099"/>
                </a:solidFill>
              </a:rPr>
              <a:t>.</a:t>
            </a:r>
          </a:p>
          <a:p>
            <a:pPr marL="457200" indent="-457200">
              <a:buFont typeface="Wingdings" pitchFamily="2" charset="2"/>
              <a:buChar char="v"/>
            </a:pPr>
            <a:endParaRPr lang="en-US" sz="2500" b="1" dirty="0" smtClean="0">
              <a:solidFill>
                <a:srgbClr val="000099"/>
              </a:solidFill>
            </a:endParaRPr>
          </a:p>
          <a:p>
            <a:pPr marL="457200" indent="-457200">
              <a:buFont typeface="Wingdings" pitchFamily="2" charset="2"/>
              <a:buChar char="v"/>
            </a:pPr>
            <a:r>
              <a:rPr lang="en-US" sz="2500" dirty="0" smtClean="0"/>
              <a:t>Our </a:t>
            </a:r>
            <a:r>
              <a:rPr lang="en-US" sz="2500" b="1" dirty="0" smtClean="0">
                <a:solidFill>
                  <a:srgbClr val="0000CC"/>
                </a:solidFill>
              </a:rPr>
              <a:t>Systems Biology approach </a:t>
            </a:r>
            <a:r>
              <a:rPr lang="en-US" sz="2500" dirty="0" smtClean="0"/>
              <a:t>can be applied to various types of applications such as </a:t>
            </a:r>
            <a:r>
              <a:rPr lang="en-US" sz="2500" b="1" dirty="0" smtClean="0">
                <a:solidFill>
                  <a:srgbClr val="0000CC"/>
                </a:solidFill>
              </a:rPr>
              <a:t>Polymerase Chain Reactions, </a:t>
            </a:r>
            <a:r>
              <a:rPr lang="en-US" sz="2500" b="1" dirty="0" smtClean="0">
                <a:solidFill>
                  <a:srgbClr val="0000CC"/>
                </a:solidFill>
              </a:rPr>
              <a:t>Microarray </a:t>
            </a:r>
            <a:r>
              <a:rPr lang="en-US" sz="2500" b="1" dirty="0" smtClean="0">
                <a:solidFill>
                  <a:srgbClr val="0000CC"/>
                </a:solidFill>
              </a:rPr>
              <a:t>applications, Southern Blot, etc</a:t>
            </a:r>
            <a:r>
              <a:rPr lang="en-US" sz="2500" dirty="0" smtClean="0"/>
              <a:t>. </a:t>
            </a:r>
          </a:p>
          <a:p>
            <a:pPr marL="457200" indent="-457200">
              <a:buFont typeface="Wingdings" pitchFamily="2" charset="2"/>
              <a:buChar char="v"/>
            </a:pPr>
            <a:endParaRPr lang="en-US" sz="2500" b="1" dirty="0" smtClean="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47</a:t>
            </a:fld>
            <a:endParaRPr lang="en-US"/>
          </a:p>
        </p:txBody>
      </p:sp>
      <p:sp>
        <p:nvSpPr>
          <p:cNvPr id="5" name="TextBox 15"/>
          <p:cNvSpPr txBox="1">
            <a:spLocks noChangeArrowheads="1"/>
          </p:cNvSpPr>
          <p:nvPr/>
        </p:nvSpPr>
        <p:spPr bwMode="auto">
          <a:xfrm>
            <a:off x="304800" y="228600"/>
            <a:ext cx="7391400" cy="630942"/>
          </a:xfrm>
          <a:prstGeom prst="rect">
            <a:avLst/>
          </a:prstGeom>
          <a:noFill/>
          <a:ln w="9525">
            <a:noFill/>
            <a:miter lim="800000"/>
            <a:headEnd/>
            <a:tailEnd/>
          </a:ln>
        </p:spPr>
        <p:txBody>
          <a:bodyPr>
            <a:spAutoFit/>
          </a:bodyPr>
          <a:lstStyle/>
          <a:p>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Conclusions</a:t>
            </a:r>
            <a:endParaRPr lang="en-US" sz="3500" b="1" dirty="0">
              <a:solidFill>
                <a:srgbClr val="0000CC"/>
              </a:solidFill>
              <a:effectLst>
                <a:outerShdw blurRad="38100" dist="38100" dir="2700000" algn="tl">
                  <a:srgbClr val="000000">
                    <a:alpha val="43137"/>
                  </a:srgbClr>
                </a:outerShdw>
              </a:effectLst>
              <a:latin typeface="+mj-lt"/>
              <a:cs typeface="Calibri" pitchFamily="34" charset="0"/>
            </a:endParaRPr>
          </a:p>
        </p:txBody>
      </p:sp>
      <p:sp>
        <p:nvSpPr>
          <p:cNvPr id="6" name="TextBox 5"/>
          <p:cNvSpPr txBox="1"/>
          <p:nvPr/>
        </p:nvSpPr>
        <p:spPr>
          <a:xfrm>
            <a:off x="228600" y="3733800"/>
            <a:ext cx="8229600" cy="1631216"/>
          </a:xfrm>
          <a:prstGeom prst="rect">
            <a:avLst/>
          </a:prstGeom>
          <a:noFill/>
        </p:spPr>
        <p:txBody>
          <a:bodyPr wrap="square" rtlCol="0">
            <a:spAutoFit/>
          </a:bodyPr>
          <a:lstStyle/>
          <a:p>
            <a:pPr marL="457200" indent="-457200"/>
            <a:endParaRPr lang="en-US" sz="2500" dirty="0" smtClean="0"/>
          </a:p>
          <a:p>
            <a:pPr marL="457200" indent="-457200">
              <a:buFont typeface="Wingdings" pitchFamily="2" charset="2"/>
              <a:buChar char="v"/>
            </a:pPr>
            <a:r>
              <a:rPr lang="en-US" sz="2500" dirty="0"/>
              <a:t> </a:t>
            </a:r>
            <a:r>
              <a:rPr lang="en-US" sz="2500" dirty="0" smtClean="0"/>
              <a:t>Our kinetic model can be </a:t>
            </a:r>
            <a:r>
              <a:rPr lang="en-US" sz="2500" dirty="0" smtClean="0"/>
              <a:t>extended </a:t>
            </a:r>
            <a:r>
              <a:rPr lang="en-US" sz="2500" dirty="0" smtClean="0"/>
              <a:t>to </a:t>
            </a:r>
            <a:r>
              <a:rPr lang="en-US" sz="2500" dirty="0" smtClean="0"/>
              <a:t>application such as Rapid PCR, PCR </a:t>
            </a:r>
            <a:r>
              <a:rPr lang="en-US" sz="2500" dirty="0" smtClean="0"/>
              <a:t>with mismatches, Multiplex PCR, Cold PCR – Cancer Diagnosis.</a:t>
            </a:r>
          </a:p>
        </p:txBody>
      </p:sp>
      <p:sp>
        <p:nvSpPr>
          <p:cNvPr id="8" name="Rectangle 7"/>
          <p:cNvSpPr/>
          <p:nvPr/>
        </p:nvSpPr>
        <p:spPr>
          <a:xfrm>
            <a:off x="228600" y="1219200"/>
            <a:ext cx="8458200" cy="2292935"/>
          </a:xfrm>
          <a:prstGeom prst="rect">
            <a:avLst/>
          </a:prstGeom>
        </p:spPr>
        <p:txBody>
          <a:bodyPr wrap="square">
            <a:spAutoFit/>
          </a:bodyPr>
          <a:lstStyle/>
          <a:p>
            <a:pPr marL="457200" indent="-457200">
              <a:buFont typeface="Wingdings" pitchFamily="2" charset="2"/>
              <a:buChar char="v"/>
            </a:pPr>
            <a:endParaRPr lang="en-US" dirty="0" smtClean="0"/>
          </a:p>
          <a:p>
            <a:pPr marL="457200" indent="-457200">
              <a:buFont typeface="Wingdings" pitchFamily="2" charset="2"/>
              <a:buChar char="v"/>
            </a:pPr>
            <a:r>
              <a:rPr lang="en-US" sz="2500" dirty="0" smtClean="0"/>
              <a:t>Using the theory of Optimal </a:t>
            </a:r>
            <a:r>
              <a:rPr lang="en-US" sz="2500" dirty="0" smtClean="0"/>
              <a:t>c</a:t>
            </a:r>
            <a:r>
              <a:rPr lang="en-US" sz="2500" dirty="0" smtClean="0"/>
              <a:t>ontrol</a:t>
            </a:r>
            <a:r>
              <a:rPr lang="en-US" sz="2500" dirty="0" smtClean="0"/>
              <a:t>, optimal temperature profile for a given PCR has been developed.</a:t>
            </a:r>
          </a:p>
          <a:p>
            <a:pPr marL="457200" indent="-457200"/>
            <a:endParaRPr lang="en-US" sz="2500" dirty="0" smtClean="0"/>
          </a:p>
          <a:p>
            <a:pPr marL="457200" indent="-457200">
              <a:buFont typeface="Wingdings" pitchFamily="2" charset="2"/>
              <a:buChar char="v"/>
            </a:pPr>
            <a:r>
              <a:rPr lang="en-US" sz="2500" dirty="0" smtClean="0"/>
              <a:t>T</a:t>
            </a:r>
            <a:r>
              <a:rPr lang="en-US" sz="2500" dirty="0" smtClean="0"/>
              <a:t>he </a:t>
            </a:r>
            <a:r>
              <a:rPr lang="en-US" sz="2500" dirty="0" smtClean="0"/>
              <a:t>time optimal switching time calculation can be used to determine proper time for a given cycling </a:t>
            </a:r>
            <a:r>
              <a:rPr lang="en-US" sz="2500" dirty="0" smtClean="0"/>
              <a:t>approach.</a:t>
            </a:r>
            <a:endParaRPr lang="en-US" sz="25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48</a:t>
            </a:fld>
            <a:endParaRPr lang="en-US"/>
          </a:p>
        </p:txBody>
      </p:sp>
      <p:sp>
        <p:nvSpPr>
          <p:cNvPr id="5" name="TextBox 15"/>
          <p:cNvSpPr txBox="1">
            <a:spLocks noChangeArrowheads="1"/>
          </p:cNvSpPr>
          <p:nvPr/>
        </p:nvSpPr>
        <p:spPr bwMode="auto">
          <a:xfrm>
            <a:off x="152400" y="228600"/>
            <a:ext cx="8305800" cy="630942"/>
          </a:xfrm>
          <a:prstGeom prst="rect">
            <a:avLst/>
          </a:prstGeom>
          <a:noFill/>
          <a:ln w="9525">
            <a:noFill/>
            <a:miter lim="800000"/>
            <a:headEnd/>
            <a:tailEnd/>
          </a:ln>
        </p:spPr>
        <p:txBody>
          <a:bodyPr wrap="square">
            <a:spAutoFit/>
          </a:bodyPr>
          <a:lstStyle/>
          <a:p>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Contribution</a:t>
            </a:r>
            <a:endParaRPr lang="en-US" sz="3500" b="1" dirty="0">
              <a:solidFill>
                <a:srgbClr val="0000CC"/>
              </a:solidFill>
              <a:effectLst>
                <a:outerShdw blurRad="38100" dist="38100" dir="2700000" algn="tl">
                  <a:srgbClr val="000000">
                    <a:alpha val="43137"/>
                  </a:srgbClr>
                </a:outerShdw>
              </a:effectLst>
              <a:latin typeface="+mj-lt"/>
              <a:cs typeface="Calibri" pitchFamily="34" charset="0"/>
            </a:endParaRPr>
          </a:p>
        </p:txBody>
      </p:sp>
      <p:sp>
        <p:nvSpPr>
          <p:cNvPr id="6" name="TextBox 5"/>
          <p:cNvSpPr txBox="1"/>
          <p:nvPr/>
        </p:nvSpPr>
        <p:spPr>
          <a:xfrm>
            <a:off x="152400" y="1143000"/>
            <a:ext cx="8839200" cy="5016758"/>
          </a:xfrm>
          <a:prstGeom prst="rect">
            <a:avLst/>
          </a:prstGeom>
          <a:noFill/>
        </p:spPr>
        <p:txBody>
          <a:bodyPr wrap="square" rtlCol="0">
            <a:spAutoFit/>
          </a:bodyPr>
          <a:lstStyle/>
          <a:p>
            <a:pPr marL="636588" indent="-636588">
              <a:buFont typeface="+mj-lt"/>
              <a:buAutoNum type="arabicPeriod"/>
            </a:pPr>
            <a:r>
              <a:rPr lang="en-US" sz="2000" dirty="0" smtClean="0"/>
              <a:t>Marimuthu, K and Chakrabarti, R  - </a:t>
            </a:r>
            <a:r>
              <a:rPr lang="en-US" sz="2000" dirty="0" smtClean="0"/>
              <a:t>Sequence-dependent theory of </a:t>
            </a:r>
            <a:r>
              <a:rPr lang="en-US" sz="2000" dirty="0" err="1" smtClean="0"/>
              <a:t>oligonuclotide</a:t>
            </a:r>
            <a:r>
              <a:rPr lang="en-US" sz="2000" dirty="0" smtClean="0"/>
              <a:t> </a:t>
            </a:r>
            <a:r>
              <a:rPr lang="en-US" sz="2000" dirty="0" smtClean="0"/>
              <a:t>hybridization kinetics </a:t>
            </a:r>
            <a:r>
              <a:rPr lang="en-US" sz="2000" dirty="0" smtClean="0"/>
              <a:t> - </a:t>
            </a:r>
            <a:r>
              <a:rPr lang="en-US" sz="2000" b="1" dirty="0" smtClean="0">
                <a:solidFill>
                  <a:srgbClr val="0000CC"/>
                </a:solidFill>
              </a:rPr>
              <a:t>Journal </a:t>
            </a:r>
            <a:r>
              <a:rPr lang="en-US" sz="2000" b="1" dirty="0" smtClean="0">
                <a:solidFill>
                  <a:srgbClr val="0000CC"/>
                </a:solidFill>
              </a:rPr>
              <a:t>of Chemical </a:t>
            </a:r>
            <a:r>
              <a:rPr lang="en-US" sz="2000" b="1" dirty="0" smtClean="0">
                <a:solidFill>
                  <a:srgbClr val="0000CC"/>
                </a:solidFill>
              </a:rPr>
              <a:t>Physics</a:t>
            </a:r>
            <a:r>
              <a:rPr lang="en-US" sz="2000" b="1" dirty="0" smtClean="0">
                <a:solidFill>
                  <a:srgbClr val="0000CC"/>
                </a:solidFill>
              </a:rPr>
              <a:t> – 140 (2) - 2014</a:t>
            </a:r>
            <a:endParaRPr lang="en-US" sz="2000" b="1" dirty="0" smtClean="0">
              <a:solidFill>
                <a:srgbClr val="0000CC"/>
              </a:solidFill>
            </a:endParaRPr>
          </a:p>
          <a:p>
            <a:pPr marL="636588" indent="-636588">
              <a:buFont typeface="+mj-lt"/>
              <a:buAutoNum type="arabicPeriod"/>
            </a:pPr>
            <a:endParaRPr lang="en-US" sz="2000" dirty="0" smtClean="0"/>
          </a:p>
          <a:p>
            <a:pPr marL="636588" indent="-636588">
              <a:buFont typeface="+mj-lt"/>
              <a:buAutoNum type="arabicPeriod"/>
            </a:pPr>
            <a:r>
              <a:rPr lang="en-US" sz="2000" dirty="0" smtClean="0"/>
              <a:t>Marimuthu, K , Jing, C and Chakrabarti, R -  Sequence-dependent biophysical modeling of DNA amplification</a:t>
            </a:r>
            <a:r>
              <a:rPr lang="en-US" sz="2000" b="1" dirty="0" smtClean="0"/>
              <a:t> </a:t>
            </a:r>
            <a:r>
              <a:rPr lang="en-US" sz="2000" dirty="0" smtClean="0"/>
              <a:t>- </a:t>
            </a:r>
            <a:r>
              <a:rPr lang="en-US" sz="2000" b="1" dirty="0" smtClean="0">
                <a:solidFill>
                  <a:srgbClr val="0000CC"/>
                </a:solidFill>
              </a:rPr>
              <a:t>Biophysical Journal (Under Review).</a:t>
            </a:r>
          </a:p>
          <a:p>
            <a:pPr marL="636588" indent="-636588">
              <a:buFont typeface="+mj-lt"/>
              <a:buAutoNum type="arabicPeriod"/>
            </a:pPr>
            <a:endParaRPr lang="en-US" sz="2000" dirty="0" smtClean="0"/>
          </a:p>
          <a:p>
            <a:pPr marL="636588" indent="-636588">
              <a:buFont typeface="+mj-lt"/>
              <a:buAutoNum type="arabicPeriod"/>
            </a:pPr>
            <a:r>
              <a:rPr lang="en-US" sz="2000" dirty="0" smtClean="0"/>
              <a:t>Marimuthu, K and Chakrabarti, R – Sequence-dependent theory of DNA amplification dynamics: toward optimally controlled DNA amplification – </a:t>
            </a:r>
            <a:r>
              <a:rPr lang="en-US" sz="2000" b="1" dirty="0" smtClean="0">
                <a:solidFill>
                  <a:srgbClr val="00B050"/>
                </a:solidFill>
              </a:rPr>
              <a:t> </a:t>
            </a:r>
            <a:r>
              <a:rPr lang="en-US" sz="2000" b="1" dirty="0" smtClean="0">
                <a:solidFill>
                  <a:srgbClr val="0000CC"/>
                </a:solidFill>
              </a:rPr>
              <a:t>Molecular Systems Biology (Under Review).</a:t>
            </a:r>
          </a:p>
          <a:p>
            <a:pPr marL="636588" indent="-636588">
              <a:buFont typeface="+mj-lt"/>
              <a:buAutoNum type="arabicPeriod"/>
            </a:pPr>
            <a:endParaRPr lang="en-US" sz="2000" b="1" dirty="0" smtClean="0">
              <a:solidFill>
                <a:srgbClr val="00B050"/>
              </a:solidFill>
            </a:endParaRPr>
          </a:p>
          <a:p>
            <a:pPr marL="636588" indent="-636588">
              <a:buFont typeface="+mj-lt"/>
              <a:buAutoNum type="arabicPeriod"/>
            </a:pPr>
            <a:r>
              <a:rPr lang="en-US" sz="2000" dirty="0" smtClean="0"/>
              <a:t>Jing, C., Moorthy, S., Marimuthu, K., and Chakrabarti, R - Predictive kinetic modeling of DNA polymerases. </a:t>
            </a:r>
            <a:r>
              <a:rPr lang="en-US" sz="2000" b="1" dirty="0" smtClean="0">
                <a:solidFill>
                  <a:srgbClr val="0000CC"/>
                </a:solidFill>
              </a:rPr>
              <a:t>To be Submitted</a:t>
            </a:r>
            <a:r>
              <a:rPr lang="en-US" sz="2000" dirty="0" smtClean="0">
                <a:solidFill>
                  <a:srgbClr val="0000CC"/>
                </a:solidFill>
              </a:rPr>
              <a:t>.</a:t>
            </a:r>
          </a:p>
          <a:p>
            <a:pPr marL="636588" indent="-636588">
              <a:buFont typeface="+mj-lt"/>
              <a:buAutoNum type="arabicPeriod"/>
            </a:pPr>
            <a:endParaRPr lang="en-US" sz="2000" dirty="0" smtClean="0"/>
          </a:p>
          <a:p>
            <a:pPr marL="636588" indent="-636588">
              <a:buFont typeface="+mj-lt"/>
              <a:buAutoNum type="arabicPeriod"/>
            </a:pPr>
            <a:r>
              <a:rPr lang="en-US" sz="2000" dirty="0" smtClean="0"/>
              <a:t>Marimuthu, K and Chakrabarti, R – Optimally Controlled DNA amplification reaction – </a:t>
            </a:r>
            <a:r>
              <a:rPr lang="en-US" sz="2000" b="1" dirty="0" smtClean="0">
                <a:solidFill>
                  <a:srgbClr val="0000CC"/>
                </a:solidFill>
              </a:rPr>
              <a:t>In Preparation</a:t>
            </a:r>
            <a:r>
              <a:rPr lang="en-US" sz="2000" dirty="0" smtClean="0">
                <a:solidFill>
                  <a:srgbClr val="000099"/>
                </a:solidFill>
              </a:rPr>
              <a:t>.</a:t>
            </a:r>
            <a:endParaRPr lang="en-US" sz="2000" dirty="0">
              <a:solidFill>
                <a:srgbClr val="000099"/>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49</a:t>
            </a:fld>
            <a:endParaRPr lang="en-US"/>
          </a:p>
        </p:txBody>
      </p:sp>
      <p:sp>
        <p:nvSpPr>
          <p:cNvPr id="5" name="TextBox 15"/>
          <p:cNvSpPr txBox="1">
            <a:spLocks noChangeArrowheads="1"/>
          </p:cNvSpPr>
          <p:nvPr/>
        </p:nvSpPr>
        <p:spPr bwMode="auto">
          <a:xfrm>
            <a:off x="152400" y="228600"/>
            <a:ext cx="8305800" cy="630942"/>
          </a:xfrm>
          <a:prstGeom prst="rect">
            <a:avLst/>
          </a:prstGeom>
          <a:noFill/>
          <a:ln w="9525">
            <a:noFill/>
            <a:miter lim="800000"/>
            <a:headEnd/>
            <a:tailEnd/>
          </a:ln>
        </p:spPr>
        <p:txBody>
          <a:bodyPr wrap="square">
            <a:spAutoFit/>
          </a:bodyPr>
          <a:lstStyle/>
          <a:p>
            <a:r>
              <a:rPr lang="en-US" sz="3500" b="1" dirty="0" smtClean="0">
                <a:solidFill>
                  <a:srgbClr val="0000CC"/>
                </a:solidFill>
                <a:effectLst>
                  <a:outerShdw blurRad="38100" dist="38100" dir="2700000" algn="tl">
                    <a:srgbClr val="000000">
                      <a:alpha val="43137"/>
                    </a:srgbClr>
                  </a:outerShdw>
                </a:effectLst>
                <a:latin typeface="+mj-lt"/>
                <a:cs typeface="Calibri" pitchFamily="34" charset="0"/>
              </a:rPr>
              <a:t>Acknowledgement </a:t>
            </a:r>
            <a:endParaRPr lang="en-US" sz="3500" b="1" dirty="0">
              <a:solidFill>
                <a:srgbClr val="0000CC"/>
              </a:solidFill>
              <a:effectLst>
                <a:outerShdw blurRad="38100" dist="38100" dir="2700000" algn="tl">
                  <a:srgbClr val="000000">
                    <a:alpha val="43137"/>
                  </a:srgbClr>
                </a:outerShdw>
              </a:effectLst>
              <a:latin typeface="+mj-lt"/>
              <a:cs typeface="Calibri" pitchFamily="34" charset="0"/>
            </a:endParaRPr>
          </a:p>
        </p:txBody>
      </p:sp>
      <p:sp>
        <p:nvSpPr>
          <p:cNvPr id="6" name="TextBox 5"/>
          <p:cNvSpPr txBox="1"/>
          <p:nvPr/>
        </p:nvSpPr>
        <p:spPr>
          <a:xfrm>
            <a:off x="304800" y="1219200"/>
            <a:ext cx="8839200" cy="4324261"/>
          </a:xfrm>
          <a:prstGeom prst="rect">
            <a:avLst/>
          </a:prstGeom>
          <a:noFill/>
        </p:spPr>
        <p:txBody>
          <a:bodyPr wrap="square" rtlCol="0">
            <a:spAutoFit/>
          </a:bodyPr>
          <a:lstStyle/>
          <a:p>
            <a:pPr marL="636588" indent="-636588"/>
            <a:r>
              <a:rPr lang="en-US" sz="2500" dirty="0" smtClean="0">
                <a:solidFill>
                  <a:srgbClr val="000099"/>
                </a:solidFill>
              </a:rPr>
              <a:t>Advisor: Raj Chakrabarti</a:t>
            </a:r>
          </a:p>
          <a:p>
            <a:pPr marL="636588" indent="-636588"/>
            <a:endParaRPr lang="en-US" sz="2500" dirty="0" smtClean="0">
              <a:solidFill>
                <a:srgbClr val="000099"/>
              </a:solidFill>
            </a:endParaRPr>
          </a:p>
          <a:p>
            <a:pPr marL="636588" indent="-636588"/>
            <a:r>
              <a:rPr lang="en-US" sz="2500" dirty="0" smtClean="0">
                <a:solidFill>
                  <a:srgbClr val="000099"/>
                </a:solidFill>
              </a:rPr>
              <a:t>Committee Members : Prof. Lorenz Biegler</a:t>
            </a:r>
          </a:p>
          <a:p>
            <a:pPr marL="636588" indent="-636588"/>
            <a:r>
              <a:rPr lang="en-US" sz="2500" dirty="0" smtClean="0">
                <a:solidFill>
                  <a:srgbClr val="000099"/>
                </a:solidFill>
              </a:rPr>
              <a:t>	</a:t>
            </a:r>
            <a:r>
              <a:rPr lang="en-US" sz="2500" dirty="0" smtClean="0">
                <a:solidFill>
                  <a:srgbClr val="000099"/>
                </a:solidFill>
              </a:rPr>
              <a:t>	                           : Prof. </a:t>
            </a:r>
            <a:r>
              <a:rPr lang="en-US" sz="2500" dirty="0" err="1" smtClean="0">
                <a:solidFill>
                  <a:srgbClr val="000099"/>
                </a:solidFill>
              </a:rPr>
              <a:t>Nickolaos</a:t>
            </a:r>
            <a:r>
              <a:rPr lang="en-US" sz="2500" dirty="0" smtClean="0">
                <a:solidFill>
                  <a:srgbClr val="000099"/>
                </a:solidFill>
              </a:rPr>
              <a:t> Sahinidis</a:t>
            </a:r>
          </a:p>
          <a:p>
            <a:pPr marL="636588" indent="-636588"/>
            <a:r>
              <a:rPr lang="en-US" sz="2500" dirty="0" smtClean="0">
                <a:solidFill>
                  <a:srgbClr val="000099"/>
                </a:solidFill>
              </a:rPr>
              <a:t>	</a:t>
            </a:r>
            <a:r>
              <a:rPr lang="en-US" sz="2500" dirty="0" smtClean="0">
                <a:solidFill>
                  <a:srgbClr val="000099"/>
                </a:solidFill>
              </a:rPr>
              <a:t>		              : Prof. Robert Tilton</a:t>
            </a:r>
          </a:p>
          <a:p>
            <a:pPr marL="636588" indent="-636588"/>
            <a:endParaRPr lang="en-US" sz="2500" dirty="0" smtClean="0">
              <a:solidFill>
                <a:srgbClr val="000099"/>
              </a:solidFill>
            </a:endParaRPr>
          </a:p>
          <a:p>
            <a:pPr marL="636588" indent="-636588"/>
            <a:r>
              <a:rPr lang="en-US" sz="2500" dirty="0" smtClean="0">
                <a:solidFill>
                  <a:srgbClr val="000099"/>
                </a:solidFill>
              </a:rPr>
              <a:t>Prof. Shankar </a:t>
            </a:r>
            <a:r>
              <a:rPr lang="en-US" sz="2500" dirty="0" err="1" smtClean="0">
                <a:solidFill>
                  <a:srgbClr val="000099"/>
                </a:solidFill>
              </a:rPr>
              <a:t>Narasimhan</a:t>
            </a:r>
            <a:r>
              <a:rPr lang="en-US" sz="2500" dirty="0" smtClean="0">
                <a:solidFill>
                  <a:srgbClr val="000099"/>
                </a:solidFill>
              </a:rPr>
              <a:t>, IIT Madras.</a:t>
            </a:r>
          </a:p>
          <a:p>
            <a:pPr marL="636588" indent="-636588"/>
            <a:endParaRPr lang="en-US" sz="2500" dirty="0" smtClean="0">
              <a:solidFill>
                <a:srgbClr val="000099"/>
              </a:solidFill>
            </a:endParaRPr>
          </a:p>
          <a:p>
            <a:pPr marL="636588" indent="-636588"/>
            <a:r>
              <a:rPr lang="en-US" sz="2500" dirty="0" smtClean="0">
                <a:solidFill>
                  <a:srgbClr val="000099"/>
                </a:solidFill>
              </a:rPr>
              <a:t>Partial Financial support from Purdue University</a:t>
            </a:r>
          </a:p>
          <a:p>
            <a:pPr marL="636588" indent="-636588"/>
            <a:endParaRPr lang="en-US" sz="2500" dirty="0" smtClean="0">
              <a:solidFill>
                <a:srgbClr val="000099"/>
              </a:solidFill>
            </a:endParaRPr>
          </a:p>
          <a:p>
            <a:pPr marL="636588" indent="-636588"/>
            <a:r>
              <a:rPr lang="en-US" sz="2500" dirty="0" smtClean="0">
                <a:solidFill>
                  <a:srgbClr val="000099"/>
                </a:solidFill>
              </a:rPr>
              <a:t>Family members and Friends.</a:t>
            </a:r>
            <a:r>
              <a:rPr lang="en-US" sz="2000" dirty="0" smtClean="0">
                <a:solidFill>
                  <a:srgbClr val="000099"/>
                </a:solidFill>
              </a:rPr>
              <a:t>	</a:t>
            </a:r>
            <a:r>
              <a:rPr lang="en-US" sz="2000" dirty="0" smtClean="0">
                <a:solidFill>
                  <a:srgbClr val="000099"/>
                </a:solidFill>
              </a:rPr>
              <a:t>		</a:t>
            </a:r>
            <a:endParaRPr lang="en-US" sz="2000" dirty="0">
              <a:solidFill>
                <a:srgbClr val="00009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4/24/2014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5</a:t>
            </a:fld>
            <a:endParaRPr lang="en-US"/>
          </a:p>
        </p:txBody>
      </p:sp>
      <p:sp>
        <p:nvSpPr>
          <p:cNvPr id="5" name="Rectangle 4"/>
          <p:cNvSpPr/>
          <p:nvPr/>
        </p:nvSpPr>
        <p:spPr>
          <a:xfrm>
            <a:off x="152400" y="131058"/>
            <a:ext cx="7772400" cy="630942"/>
          </a:xfrm>
          <a:prstGeom prst="rect">
            <a:avLst/>
          </a:prstGeom>
        </p:spPr>
        <p:txBody>
          <a:bodyPr wrap="square">
            <a:spAutoFit/>
          </a:bodyPr>
          <a:lstStyle/>
          <a:p>
            <a:pPr>
              <a:defRPr/>
            </a:pPr>
            <a:r>
              <a:rPr lang="en-US" sz="3500" b="1" dirty="0" smtClean="0">
                <a:solidFill>
                  <a:srgbClr val="0000CC"/>
                </a:solidFill>
                <a:effectLst>
                  <a:outerShdw blurRad="38100" dist="38100" dir="2700000" algn="tl">
                    <a:srgbClr val="000000">
                      <a:alpha val="43137"/>
                    </a:srgbClr>
                  </a:outerShdw>
                </a:effectLst>
                <a:ea typeface="ＭＳ Ｐゴシック" charset="0"/>
                <a:cs typeface="ＭＳ Ｐゴシック" charset="0"/>
              </a:rPr>
              <a:t>Types of PCR</a:t>
            </a:r>
            <a:endParaRPr lang="en-US" sz="3500" b="1" dirty="0">
              <a:solidFill>
                <a:srgbClr val="0000CC"/>
              </a:solidFill>
              <a:effectLst>
                <a:outerShdw blurRad="38100" dist="38100" dir="2700000" algn="tl">
                  <a:srgbClr val="000000">
                    <a:alpha val="43137"/>
                  </a:srgbClr>
                </a:outerShdw>
              </a:effectLst>
              <a:ea typeface="ＭＳ Ｐゴシック" charset="0"/>
              <a:cs typeface="ＭＳ Ｐゴシック" charset="0"/>
            </a:endParaRPr>
          </a:p>
        </p:txBody>
      </p:sp>
      <p:sp>
        <p:nvSpPr>
          <p:cNvPr id="145" name="TextBox 144"/>
          <p:cNvSpPr txBox="1"/>
          <p:nvPr/>
        </p:nvSpPr>
        <p:spPr>
          <a:xfrm>
            <a:off x="228600" y="1219200"/>
            <a:ext cx="8686800" cy="1631216"/>
          </a:xfrm>
          <a:prstGeom prst="rect">
            <a:avLst/>
          </a:prstGeom>
          <a:noFill/>
        </p:spPr>
        <p:txBody>
          <a:bodyPr wrap="square" rtlCol="0">
            <a:spAutoFit/>
          </a:bodyPr>
          <a:lstStyle/>
          <a:p>
            <a:r>
              <a:rPr lang="en-US" sz="2500" dirty="0" smtClean="0"/>
              <a:t>Last two decades several </a:t>
            </a:r>
            <a:r>
              <a:rPr lang="en-US" sz="2500" b="1" dirty="0" smtClean="0">
                <a:solidFill>
                  <a:srgbClr val="000099"/>
                </a:solidFill>
              </a:rPr>
              <a:t>new PCR </a:t>
            </a:r>
            <a:r>
              <a:rPr lang="en-US" sz="2500" dirty="0" smtClean="0"/>
              <a:t>have been proposed – Heuristic approach</a:t>
            </a:r>
            <a:endParaRPr lang="en-US" sz="2500" dirty="0" smtClean="0">
              <a:solidFill>
                <a:srgbClr val="00B050"/>
              </a:solidFill>
            </a:endParaRPr>
          </a:p>
          <a:p>
            <a:pPr>
              <a:buFont typeface="Wingdings" pitchFamily="2" charset="2"/>
              <a:buChar char="v"/>
            </a:pPr>
            <a:r>
              <a:rPr lang="en-US" sz="2500" dirty="0" smtClean="0"/>
              <a:t>	Two step PCR</a:t>
            </a:r>
            <a:r>
              <a:rPr lang="en-US" sz="2500" baseline="30000" dirty="0" smtClean="0"/>
              <a:t>1</a:t>
            </a:r>
            <a:endParaRPr lang="en-US" sz="2500" dirty="0" smtClean="0"/>
          </a:p>
          <a:p>
            <a:pPr>
              <a:buFont typeface="Wingdings" pitchFamily="2" charset="2"/>
              <a:buChar char="v"/>
            </a:pPr>
            <a:r>
              <a:rPr lang="en-US" sz="2500" dirty="0" smtClean="0"/>
              <a:t> 	COLD PCR</a:t>
            </a:r>
            <a:r>
              <a:rPr lang="en-US" sz="2500" baseline="30000" dirty="0" smtClean="0"/>
              <a:t>2</a:t>
            </a:r>
            <a:r>
              <a:rPr lang="en-US" sz="2500" dirty="0" smtClean="0"/>
              <a:t> in Cancer Diagnosis</a:t>
            </a:r>
            <a:endParaRPr lang="en-US" sz="2500" dirty="0"/>
          </a:p>
        </p:txBody>
      </p:sp>
      <p:pic>
        <p:nvPicPr>
          <p:cNvPr id="146" name="Picture 2"/>
          <p:cNvPicPr>
            <a:picLocks noChangeAspect="1" noChangeArrowheads="1"/>
          </p:cNvPicPr>
          <p:nvPr/>
        </p:nvPicPr>
        <p:blipFill>
          <a:blip r:embed="rId3" cstate="print"/>
          <a:srcRect/>
          <a:stretch>
            <a:fillRect/>
          </a:stretch>
        </p:blipFill>
        <p:spPr bwMode="auto">
          <a:xfrm>
            <a:off x="1600200" y="2743200"/>
            <a:ext cx="5410200" cy="3352800"/>
          </a:xfrm>
          <a:prstGeom prst="rect">
            <a:avLst/>
          </a:prstGeom>
          <a:noFill/>
          <a:ln w="9525">
            <a:noFill/>
            <a:miter lim="800000"/>
            <a:headEnd/>
            <a:tailEnd/>
          </a:ln>
        </p:spPr>
      </p:pic>
      <p:sp>
        <p:nvSpPr>
          <p:cNvPr id="8" name="TextBox 7"/>
          <p:cNvSpPr txBox="1"/>
          <p:nvPr/>
        </p:nvSpPr>
        <p:spPr>
          <a:xfrm>
            <a:off x="3124200" y="6019800"/>
            <a:ext cx="4994059" cy="369332"/>
          </a:xfrm>
          <a:prstGeom prst="rect">
            <a:avLst/>
          </a:prstGeom>
          <a:noFill/>
        </p:spPr>
        <p:txBody>
          <a:bodyPr wrap="none" rtlCol="0">
            <a:spAutoFit/>
          </a:bodyPr>
          <a:lstStyle/>
          <a:p>
            <a:r>
              <a:rPr lang="en-US" dirty="0" smtClean="0"/>
              <a:t>2. Jin et al, </a:t>
            </a:r>
            <a:r>
              <a:rPr lang="en-US" i="1" dirty="0" smtClean="0"/>
              <a:t>Nature Medicine  </a:t>
            </a:r>
            <a:r>
              <a:rPr lang="en-US" dirty="0" smtClean="0"/>
              <a:t>(2008),  14,  579 – 584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50</a:t>
            </a:fld>
            <a:endParaRPr lang="en-US"/>
          </a:p>
        </p:txBody>
      </p:sp>
      <p:sp>
        <p:nvSpPr>
          <p:cNvPr id="6" name="TextBox 15"/>
          <p:cNvSpPr txBox="1">
            <a:spLocks noChangeArrowheads="1"/>
          </p:cNvSpPr>
          <p:nvPr/>
        </p:nvSpPr>
        <p:spPr bwMode="auto">
          <a:xfrm>
            <a:off x="762000" y="3048000"/>
            <a:ext cx="7391400" cy="784830"/>
          </a:xfrm>
          <a:prstGeom prst="rect">
            <a:avLst/>
          </a:prstGeom>
          <a:noFill/>
          <a:ln w="9525">
            <a:noFill/>
            <a:miter lim="800000"/>
            <a:headEnd/>
            <a:tailEnd/>
          </a:ln>
        </p:spPr>
        <p:txBody>
          <a:bodyPr>
            <a:spAutoFit/>
          </a:bodyPr>
          <a:lstStyle/>
          <a:p>
            <a:pPr algn="ctr"/>
            <a:r>
              <a:rPr lang="en-US" sz="4500" b="1" dirty="0" smtClean="0">
                <a:effectLst>
                  <a:outerShdw blurRad="38100" dist="38100" dir="2700000" algn="tl">
                    <a:srgbClr val="000000">
                      <a:alpha val="43137"/>
                    </a:srgbClr>
                  </a:outerShdw>
                </a:effectLst>
                <a:latin typeface="+mj-lt"/>
                <a:cs typeface="Calibri" pitchFamily="34" charset="0"/>
              </a:rPr>
              <a:t>Thank You</a:t>
            </a:r>
            <a:endParaRPr lang="en-US" sz="4500" b="1" dirty="0">
              <a:effectLst>
                <a:outerShdw blurRad="38100" dist="38100" dir="2700000" algn="tl">
                  <a:srgbClr val="000000">
                    <a:alpha val="43137"/>
                  </a:srgbClr>
                </a:outerShdw>
              </a:effectLst>
              <a:latin typeface="+mj-lt"/>
              <a:cs typeface="Calibri"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51</a:t>
            </a:fld>
            <a:endParaRPr lang="en-US"/>
          </a:p>
        </p:txBody>
      </p:sp>
      <p:pic>
        <p:nvPicPr>
          <p:cNvPr id="54274" name="Picture 2" descr="https://lh5.googleusercontent.com/-Vj6zFCPhP34/TXGo_yOgq2I/AAAAAAAAC4I/OQyiJtXeoQQ/s1600/pcrtime_c41.gif"/>
          <p:cNvPicPr>
            <a:picLocks noChangeAspect="1" noChangeArrowheads="1"/>
          </p:cNvPicPr>
          <p:nvPr/>
        </p:nvPicPr>
        <p:blipFill>
          <a:blip r:embed="rId2" cstate="print"/>
          <a:srcRect/>
          <a:stretch>
            <a:fillRect/>
          </a:stretch>
        </p:blipFill>
        <p:spPr bwMode="auto">
          <a:xfrm>
            <a:off x="1219200" y="1295400"/>
            <a:ext cx="6705600" cy="4953000"/>
          </a:xfrm>
          <a:prstGeom prst="rect">
            <a:avLst/>
          </a:prstGeom>
          <a:noFill/>
        </p:spPr>
      </p:pic>
      <p:sp>
        <p:nvSpPr>
          <p:cNvPr id="6" name="TextBox 15"/>
          <p:cNvSpPr txBox="1">
            <a:spLocks noChangeArrowheads="1"/>
          </p:cNvSpPr>
          <p:nvPr/>
        </p:nvSpPr>
        <p:spPr bwMode="auto">
          <a:xfrm>
            <a:off x="457200" y="228600"/>
            <a:ext cx="7391400" cy="630942"/>
          </a:xfrm>
          <a:prstGeom prst="rect">
            <a:avLst/>
          </a:prstGeom>
          <a:noFill/>
          <a:ln w="9525">
            <a:noFill/>
            <a:miter lim="800000"/>
            <a:headEnd/>
            <a:tailEnd/>
          </a:ln>
        </p:spPr>
        <p:txBody>
          <a:bodyPr>
            <a:spAutoFit/>
          </a:bodyPr>
          <a:lstStyle/>
          <a:p>
            <a:pPr algn="ctr"/>
            <a:r>
              <a:rPr lang="en-US" sz="3500" dirty="0" smtClean="0">
                <a:solidFill>
                  <a:srgbClr val="0000CC"/>
                </a:solidFill>
                <a:effectLst>
                  <a:outerShdw blurRad="38100" dist="38100" dir="2700000" algn="tl">
                    <a:srgbClr val="000000">
                      <a:alpha val="43137"/>
                    </a:srgbClr>
                  </a:outerShdw>
                </a:effectLst>
                <a:latin typeface="+mj-lt"/>
                <a:cs typeface="Calibri" pitchFamily="34" charset="0"/>
              </a:rPr>
              <a:t>Thank You</a:t>
            </a:r>
            <a:endParaRPr lang="en-US" sz="3500" dirty="0">
              <a:solidFill>
                <a:srgbClr val="0000CC"/>
              </a:solidFill>
              <a:effectLst>
                <a:outerShdw blurRad="38100" dist="38100" dir="2700000" algn="tl">
                  <a:srgbClr val="000000">
                    <a:alpha val="43137"/>
                  </a:srgbClr>
                </a:outerShdw>
              </a:effectLst>
              <a:latin typeface="+mj-lt"/>
              <a:cs typeface="Calibri"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52</a:t>
            </a:fld>
            <a:endParaRPr lang="en-US"/>
          </a:p>
        </p:txBody>
      </p:sp>
      <p:sp>
        <p:nvSpPr>
          <p:cNvPr id="5" name="Rectangle 4"/>
          <p:cNvSpPr/>
          <p:nvPr/>
        </p:nvSpPr>
        <p:spPr>
          <a:xfrm>
            <a:off x="152400" y="207258"/>
            <a:ext cx="8153400" cy="630942"/>
          </a:xfrm>
          <a:prstGeom prst="rect">
            <a:avLst/>
          </a:prstGeom>
        </p:spPr>
        <p:txBody>
          <a:bodyPr wrap="square">
            <a:spAutoFit/>
          </a:bodyPr>
          <a:lstStyle/>
          <a:p>
            <a:pPr>
              <a:defRPr/>
            </a:pPr>
            <a:r>
              <a:rPr lang="en-US" sz="3500" b="1" dirty="0" smtClean="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rPr>
              <a:t>Melting of Long DNA</a:t>
            </a:r>
            <a:endParaRPr lang="en-US" sz="3500" b="1" dirty="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endParaRPr>
          </a:p>
        </p:txBody>
      </p:sp>
      <p:sp>
        <p:nvSpPr>
          <p:cNvPr id="10" name="TextBox 9"/>
          <p:cNvSpPr txBox="1"/>
          <p:nvPr/>
        </p:nvSpPr>
        <p:spPr>
          <a:xfrm>
            <a:off x="152400" y="1219200"/>
            <a:ext cx="8763000" cy="861774"/>
          </a:xfrm>
          <a:prstGeom prst="rect">
            <a:avLst/>
          </a:prstGeom>
          <a:noFill/>
        </p:spPr>
        <p:txBody>
          <a:bodyPr wrap="square" rtlCol="0">
            <a:spAutoFit/>
          </a:bodyPr>
          <a:lstStyle/>
          <a:p>
            <a:r>
              <a:rPr lang="en-US" sz="2500" dirty="0" smtClean="0"/>
              <a:t>Co-operative melting – Simultaneous melting of different regions of a DNA</a:t>
            </a:r>
            <a:endParaRPr lang="en-US" sz="2500" dirty="0"/>
          </a:p>
        </p:txBody>
      </p:sp>
      <p:pic>
        <p:nvPicPr>
          <p:cNvPr id="192514" name="Picture 2"/>
          <p:cNvPicPr>
            <a:picLocks noChangeAspect="1" noChangeArrowheads="1"/>
          </p:cNvPicPr>
          <p:nvPr/>
        </p:nvPicPr>
        <p:blipFill>
          <a:blip r:embed="rId3" cstate="print"/>
          <a:srcRect/>
          <a:stretch>
            <a:fillRect/>
          </a:stretch>
        </p:blipFill>
        <p:spPr bwMode="auto">
          <a:xfrm>
            <a:off x="1981200" y="2133600"/>
            <a:ext cx="4657725" cy="1676400"/>
          </a:xfrm>
          <a:prstGeom prst="rect">
            <a:avLst/>
          </a:prstGeom>
          <a:noFill/>
          <a:ln w="9525">
            <a:noFill/>
            <a:miter lim="800000"/>
            <a:headEnd/>
            <a:tailEnd/>
          </a:ln>
        </p:spPr>
      </p:pic>
      <p:sp>
        <p:nvSpPr>
          <p:cNvPr id="12" name="TextBox 11"/>
          <p:cNvSpPr txBox="1"/>
          <p:nvPr/>
        </p:nvSpPr>
        <p:spPr>
          <a:xfrm>
            <a:off x="228600" y="4015026"/>
            <a:ext cx="8763000" cy="1631216"/>
          </a:xfrm>
          <a:prstGeom prst="rect">
            <a:avLst/>
          </a:prstGeom>
          <a:noFill/>
        </p:spPr>
        <p:txBody>
          <a:bodyPr wrap="square" rtlCol="0">
            <a:spAutoFit/>
          </a:bodyPr>
          <a:lstStyle/>
          <a:p>
            <a:r>
              <a:rPr lang="en-US" sz="2500" dirty="0" smtClean="0"/>
              <a:t>Each of the above domain melts based on the two state theory</a:t>
            </a:r>
          </a:p>
          <a:p>
            <a:endParaRPr lang="en-US" sz="2500" dirty="0" smtClean="0"/>
          </a:p>
          <a:p>
            <a:r>
              <a:rPr lang="en-US" sz="2500" dirty="0" smtClean="0"/>
              <a:t>Relaxation time of each domain can be estimated and hence the rate limiting step as well.</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53</a:t>
            </a:fld>
            <a:endParaRPr lang="en-US"/>
          </a:p>
        </p:txBody>
      </p:sp>
      <p:sp>
        <p:nvSpPr>
          <p:cNvPr id="5" name="Rectangle 4"/>
          <p:cNvSpPr/>
          <p:nvPr/>
        </p:nvSpPr>
        <p:spPr>
          <a:xfrm>
            <a:off x="152400" y="207258"/>
            <a:ext cx="8153400" cy="630942"/>
          </a:xfrm>
          <a:prstGeom prst="rect">
            <a:avLst/>
          </a:prstGeom>
        </p:spPr>
        <p:txBody>
          <a:bodyPr wrap="square">
            <a:spAutoFit/>
          </a:bodyPr>
          <a:lstStyle/>
          <a:p>
            <a:pPr>
              <a:defRPr/>
            </a:pPr>
            <a:r>
              <a:rPr lang="en-US" sz="3500" b="1" dirty="0" smtClean="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rPr>
              <a:t>Two state theory</a:t>
            </a:r>
            <a:endParaRPr lang="en-US" sz="3500" b="1" dirty="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endParaRPr>
          </a:p>
        </p:txBody>
      </p:sp>
      <p:pic>
        <p:nvPicPr>
          <p:cNvPr id="218114" name="Picture 2"/>
          <p:cNvPicPr>
            <a:picLocks noChangeAspect="1" noChangeArrowheads="1"/>
          </p:cNvPicPr>
          <p:nvPr/>
        </p:nvPicPr>
        <p:blipFill>
          <a:blip r:embed="rId3" cstate="print"/>
          <a:srcRect/>
          <a:stretch>
            <a:fillRect/>
          </a:stretch>
        </p:blipFill>
        <p:spPr bwMode="auto">
          <a:xfrm>
            <a:off x="1752600" y="1219200"/>
            <a:ext cx="5334000" cy="3733800"/>
          </a:xfrm>
          <a:prstGeom prst="rect">
            <a:avLst/>
          </a:prstGeom>
          <a:noFill/>
          <a:ln w="9525">
            <a:noFill/>
            <a:miter lim="800000"/>
            <a:headEnd/>
            <a:tailEnd/>
          </a:ln>
        </p:spPr>
      </p:pic>
      <p:sp>
        <p:nvSpPr>
          <p:cNvPr id="11" name="TextBox 10"/>
          <p:cNvSpPr txBox="1"/>
          <p:nvPr/>
        </p:nvSpPr>
        <p:spPr>
          <a:xfrm>
            <a:off x="685800" y="5105400"/>
            <a:ext cx="8153400" cy="369332"/>
          </a:xfrm>
          <a:prstGeom prst="rect">
            <a:avLst/>
          </a:prstGeom>
          <a:noFill/>
        </p:spPr>
        <p:txBody>
          <a:bodyPr wrap="square" rtlCol="0">
            <a:spAutoFit/>
          </a:bodyPr>
          <a:lstStyle/>
          <a:p>
            <a:r>
              <a:rPr lang="en-US" dirty="0" smtClean="0"/>
              <a:t>One </a:t>
            </a:r>
            <a:r>
              <a:rPr lang="en-US" dirty="0" smtClean="0"/>
              <a:t>E</a:t>
            </a:r>
            <a:r>
              <a:rPr lang="en-US" dirty="0" smtClean="0"/>
              <a:t>igenvalue determines the rate of the reaction.</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54</a:t>
            </a:fld>
            <a:endParaRPr lang="en-US"/>
          </a:p>
        </p:txBody>
      </p:sp>
      <p:sp>
        <p:nvSpPr>
          <p:cNvPr id="5" name="Rectangle 4"/>
          <p:cNvSpPr/>
          <p:nvPr/>
        </p:nvSpPr>
        <p:spPr>
          <a:xfrm>
            <a:off x="152400" y="207258"/>
            <a:ext cx="8153400" cy="630942"/>
          </a:xfrm>
          <a:prstGeom prst="rect">
            <a:avLst/>
          </a:prstGeom>
        </p:spPr>
        <p:txBody>
          <a:bodyPr wrap="square">
            <a:spAutoFit/>
          </a:bodyPr>
          <a:lstStyle/>
          <a:p>
            <a:pPr>
              <a:defRPr/>
            </a:pPr>
            <a:r>
              <a:rPr lang="en-US" sz="3500" b="1" dirty="0" smtClean="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rPr>
              <a:t>Processivity</a:t>
            </a:r>
            <a:endParaRPr lang="en-US" sz="3500" b="1" dirty="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endParaRPr>
          </a:p>
        </p:txBody>
      </p:sp>
      <p:sp>
        <p:nvSpPr>
          <p:cNvPr id="196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6609" name="Object 1"/>
          <p:cNvGraphicFramePr>
            <a:graphicFrameLocks noChangeAspect="1"/>
          </p:cNvGraphicFramePr>
          <p:nvPr/>
        </p:nvGraphicFramePr>
        <p:xfrm>
          <a:off x="3200400" y="1676400"/>
          <a:ext cx="2133600" cy="457200"/>
        </p:xfrm>
        <a:graphic>
          <a:graphicData uri="http://schemas.openxmlformats.org/presentationml/2006/ole">
            <p:oleObj spid="_x0000_s196609" name="Equation" r:id="rId4" imgW="1231366" imgH="253890" progId="Equation.DSMT4">
              <p:embed/>
            </p:oleObj>
          </a:graphicData>
        </a:graphic>
      </p:graphicFrame>
      <p:sp>
        <p:nvSpPr>
          <p:cNvPr id="1966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66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6613" name="Object 5"/>
          <p:cNvGraphicFramePr>
            <a:graphicFrameLocks noChangeAspect="1"/>
          </p:cNvGraphicFramePr>
          <p:nvPr/>
        </p:nvGraphicFramePr>
        <p:xfrm>
          <a:off x="2133600" y="3124200"/>
          <a:ext cx="4876800" cy="762000"/>
        </p:xfrm>
        <a:graphic>
          <a:graphicData uri="http://schemas.openxmlformats.org/presentationml/2006/ole">
            <p:oleObj spid="_x0000_s196613" name="Equation" r:id="rId5" imgW="3073400" imgH="495300" progId="Equation.DSMT4">
              <p:embed/>
            </p:oleObj>
          </a:graphicData>
        </a:graphic>
      </p:graphicFrame>
      <p:sp>
        <p:nvSpPr>
          <p:cNvPr id="19661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6615" name="Object 7"/>
          <p:cNvGraphicFramePr>
            <a:graphicFrameLocks noChangeAspect="1"/>
          </p:cNvGraphicFramePr>
          <p:nvPr/>
        </p:nvGraphicFramePr>
        <p:xfrm>
          <a:off x="990600" y="4876800"/>
          <a:ext cx="7239000" cy="685800"/>
        </p:xfrm>
        <a:graphic>
          <a:graphicData uri="http://schemas.openxmlformats.org/presentationml/2006/ole">
            <p:oleObj spid="_x0000_s196615" name="Equation" r:id="rId6" imgW="4559300" imgH="393700" progId="Equation.DSMT4">
              <p:embed/>
            </p:oleObj>
          </a:graphicData>
        </a:graphic>
      </p:graphicFrame>
      <p:sp>
        <p:nvSpPr>
          <p:cNvPr id="17" name="TextBox 16"/>
          <p:cNvSpPr txBox="1"/>
          <p:nvPr/>
        </p:nvSpPr>
        <p:spPr>
          <a:xfrm>
            <a:off x="228600" y="1143000"/>
            <a:ext cx="7010400" cy="477054"/>
          </a:xfrm>
          <a:prstGeom prst="rect">
            <a:avLst/>
          </a:prstGeom>
          <a:noFill/>
        </p:spPr>
        <p:txBody>
          <a:bodyPr wrap="square" rtlCol="0">
            <a:spAutoFit/>
          </a:bodyPr>
          <a:lstStyle/>
          <a:p>
            <a:r>
              <a:rPr lang="en-US" sz="2500" dirty="0" smtClean="0"/>
              <a:t>Definition of Processivity</a:t>
            </a:r>
            <a:endParaRPr lang="en-US" sz="2500" dirty="0"/>
          </a:p>
        </p:txBody>
      </p:sp>
      <p:sp>
        <p:nvSpPr>
          <p:cNvPr id="18" name="TextBox 17"/>
          <p:cNvSpPr txBox="1"/>
          <p:nvPr/>
        </p:nvSpPr>
        <p:spPr>
          <a:xfrm>
            <a:off x="228600" y="2362200"/>
            <a:ext cx="8229600" cy="477054"/>
          </a:xfrm>
          <a:prstGeom prst="rect">
            <a:avLst/>
          </a:prstGeom>
          <a:noFill/>
        </p:spPr>
        <p:txBody>
          <a:bodyPr wrap="square" rtlCol="0">
            <a:spAutoFit/>
          </a:bodyPr>
          <a:lstStyle/>
          <a:p>
            <a:r>
              <a:rPr lang="en-US" sz="2500" dirty="0" smtClean="0"/>
              <a:t>State Space of Enzyme binding and Extension reaction</a:t>
            </a:r>
            <a:endParaRPr lang="en-US" sz="2500" dirty="0"/>
          </a:p>
        </p:txBody>
      </p:sp>
      <p:sp>
        <p:nvSpPr>
          <p:cNvPr id="19" name="TextBox 18"/>
          <p:cNvSpPr txBox="1"/>
          <p:nvPr/>
        </p:nvSpPr>
        <p:spPr>
          <a:xfrm>
            <a:off x="304800" y="4171146"/>
            <a:ext cx="8229600" cy="477054"/>
          </a:xfrm>
          <a:prstGeom prst="rect">
            <a:avLst/>
          </a:prstGeom>
          <a:noFill/>
        </p:spPr>
        <p:txBody>
          <a:bodyPr wrap="square" rtlCol="0">
            <a:spAutoFit/>
          </a:bodyPr>
          <a:lstStyle/>
          <a:p>
            <a:r>
              <a:rPr lang="en-US" sz="2500" dirty="0" smtClean="0"/>
              <a:t>Master Equation</a:t>
            </a:r>
            <a:endParaRPr lang="en-US" sz="25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55</a:t>
            </a:fld>
            <a:endParaRPr lang="en-US"/>
          </a:p>
        </p:txBody>
      </p:sp>
      <p:sp>
        <p:nvSpPr>
          <p:cNvPr id="5" name="Rectangle 4"/>
          <p:cNvSpPr/>
          <p:nvPr/>
        </p:nvSpPr>
        <p:spPr>
          <a:xfrm>
            <a:off x="152400" y="207258"/>
            <a:ext cx="8153400" cy="630942"/>
          </a:xfrm>
          <a:prstGeom prst="rect">
            <a:avLst/>
          </a:prstGeom>
        </p:spPr>
        <p:txBody>
          <a:bodyPr wrap="square">
            <a:spAutoFit/>
          </a:bodyPr>
          <a:lstStyle/>
          <a:p>
            <a:pPr>
              <a:defRPr/>
            </a:pPr>
            <a:r>
              <a:rPr lang="en-US" sz="3500" b="1" dirty="0" smtClean="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rPr>
              <a:t>Time Optimal Control</a:t>
            </a:r>
            <a:endParaRPr lang="en-US" sz="3500" b="1" dirty="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endParaRPr>
          </a:p>
        </p:txBody>
      </p:sp>
      <p:sp>
        <p:nvSpPr>
          <p:cNvPr id="196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66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66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661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9141" name="Picture 5"/>
          <p:cNvPicPr>
            <a:picLocks noChangeAspect="1" noChangeArrowheads="1"/>
          </p:cNvPicPr>
          <p:nvPr/>
        </p:nvPicPr>
        <p:blipFill>
          <a:blip r:embed="rId3" cstate="print"/>
          <a:srcRect/>
          <a:stretch>
            <a:fillRect/>
          </a:stretch>
        </p:blipFill>
        <p:spPr bwMode="auto">
          <a:xfrm>
            <a:off x="1143000" y="1066800"/>
            <a:ext cx="64770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4/25/2014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56</a:t>
            </a:fld>
            <a:endParaRPr lang="en-US"/>
          </a:p>
        </p:txBody>
      </p:sp>
      <p:sp>
        <p:nvSpPr>
          <p:cNvPr id="5" name="Rectangle 4"/>
          <p:cNvSpPr/>
          <p:nvPr/>
        </p:nvSpPr>
        <p:spPr>
          <a:xfrm>
            <a:off x="152400" y="207258"/>
            <a:ext cx="8153400" cy="630942"/>
          </a:xfrm>
          <a:prstGeom prst="rect">
            <a:avLst/>
          </a:prstGeom>
        </p:spPr>
        <p:txBody>
          <a:bodyPr wrap="square">
            <a:spAutoFit/>
          </a:bodyPr>
          <a:lstStyle/>
          <a:p>
            <a:pPr>
              <a:defRPr/>
            </a:pPr>
            <a:r>
              <a:rPr lang="en-US" sz="3500" b="1" dirty="0" smtClean="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rPr>
              <a:t>Time Optimal Control</a:t>
            </a:r>
            <a:endParaRPr lang="en-US" sz="3500" b="1" dirty="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endParaRPr>
          </a:p>
        </p:txBody>
      </p:sp>
      <p:sp>
        <p:nvSpPr>
          <p:cNvPr id="196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66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66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661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0162" name="Picture 2"/>
          <p:cNvPicPr>
            <a:picLocks noChangeAspect="1" noChangeArrowheads="1"/>
          </p:cNvPicPr>
          <p:nvPr/>
        </p:nvPicPr>
        <p:blipFill>
          <a:blip r:embed="rId3" cstate="print"/>
          <a:srcRect/>
          <a:stretch>
            <a:fillRect/>
          </a:stretch>
        </p:blipFill>
        <p:spPr bwMode="auto">
          <a:xfrm>
            <a:off x="1066800" y="1295400"/>
            <a:ext cx="7296150" cy="695325"/>
          </a:xfrm>
          <a:prstGeom prst="rect">
            <a:avLst/>
          </a:prstGeom>
          <a:noFill/>
          <a:ln w="9525">
            <a:noFill/>
            <a:miter lim="800000"/>
            <a:headEnd/>
            <a:tailEnd/>
          </a:ln>
        </p:spPr>
      </p:pic>
      <p:pic>
        <p:nvPicPr>
          <p:cNvPr id="220163" name="Picture 3"/>
          <p:cNvPicPr>
            <a:picLocks noChangeAspect="1" noChangeArrowheads="1"/>
          </p:cNvPicPr>
          <p:nvPr/>
        </p:nvPicPr>
        <p:blipFill>
          <a:blip r:embed="rId4" cstate="print"/>
          <a:srcRect/>
          <a:stretch>
            <a:fillRect/>
          </a:stretch>
        </p:blipFill>
        <p:spPr bwMode="auto">
          <a:xfrm>
            <a:off x="2057400" y="2438400"/>
            <a:ext cx="4162425" cy="523875"/>
          </a:xfrm>
          <a:prstGeom prst="rect">
            <a:avLst/>
          </a:prstGeom>
          <a:noFill/>
          <a:ln w="9525">
            <a:noFill/>
            <a:miter lim="800000"/>
            <a:headEnd/>
            <a:tailEnd/>
          </a:ln>
        </p:spPr>
      </p:pic>
      <p:pic>
        <p:nvPicPr>
          <p:cNvPr id="220164" name="Picture 4"/>
          <p:cNvPicPr>
            <a:picLocks noChangeAspect="1" noChangeArrowheads="1"/>
          </p:cNvPicPr>
          <p:nvPr/>
        </p:nvPicPr>
        <p:blipFill>
          <a:blip r:embed="rId5" cstate="print"/>
          <a:srcRect/>
          <a:stretch>
            <a:fillRect/>
          </a:stretch>
        </p:blipFill>
        <p:spPr bwMode="auto">
          <a:xfrm>
            <a:off x="1295400" y="3429000"/>
            <a:ext cx="6438900" cy="771525"/>
          </a:xfrm>
          <a:prstGeom prst="rect">
            <a:avLst/>
          </a:prstGeom>
          <a:noFill/>
          <a:ln w="9525">
            <a:noFill/>
            <a:miter lim="800000"/>
            <a:headEnd/>
            <a:tailEnd/>
          </a:ln>
        </p:spPr>
      </p:pic>
      <p:pic>
        <p:nvPicPr>
          <p:cNvPr id="220165" name="Picture 5"/>
          <p:cNvPicPr>
            <a:picLocks noChangeAspect="1" noChangeArrowheads="1"/>
          </p:cNvPicPr>
          <p:nvPr/>
        </p:nvPicPr>
        <p:blipFill>
          <a:blip r:embed="rId6" cstate="print"/>
          <a:srcRect/>
          <a:stretch>
            <a:fillRect/>
          </a:stretch>
        </p:blipFill>
        <p:spPr bwMode="auto">
          <a:xfrm>
            <a:off x="2057400" y="4114800"/>
            <a:ext cx="4514850" cy="1095375"/>
          </a:xfrm>
          <a:prstGeom prst="rect">
            <a:avLst/>
          </a:prstGeom>
          <a:noFill/>
          <a:ln w="9525">
            <a:noFill/>
            <a:miter lim="800000"/>
            <a:headEnd/>
            <a:tailEnd/>
          </a:ln>
        </p:spPr>
      </p:pic>
      <p:pic>
        <p:nvPicPr>
          <p:cNvPr id="220166" name="Picture 6"/>
          <p:cNvPicPr>
            <a:picLocks noChangeAspect="1" noChangeArrowheads="1"/>
          </p:cNvPicPr>
          <p:nvPr/>
        </p:nvPicPr>
        <p:blipFill>
          <a:blip r:embed="rId7" cstate="print"/>
          <a:srcRect/>
          <a:stretch>
            <a:fillRect/>
          </a:stretch>
        </p:blipFill>
        <p:spPr bwMode="auto">
          <a:xfrm>
            <a:off x="2057400" y="5334000"/>
            <a:ext cx="423862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4/24/2014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6</a:t>
            </a:fld>
            <a:endParaRPr lang="en-US"/>
          </a:p>
        </p:txBody>
      </p:sp>
      <p:sp>
        <p:nvSpPr>
          <p:cNvPr id="5" name="Rectangle 4"/>
          <p:cNvSpPr/>
          <p:nvPr/>
        </p:nvSpPr>
        <p:spPr>
          <a:xfrm>
            <a:off x="152400" y="131058"/>
            <a:ext cx="7772400" cy="630942"/>
          </a:xfrm>
          <a:prstGeom prst="rect">
            <a:avLst/>
          </a:prstGeom>
        </p:spPr>
        <p:txBody>
          <a:bodyPr wrap="square">
            <a:spAutoFit/>
          </a:bodyPr>
          <a:lstStyle/>
          <a:p>
            <a:pPr>
              <a:defRPr/>
            </a:pPr>
            <a:r>
              <a:rPr lang="en-US" sz="3500" b="1" dirty="0" smtClean="0">
                <a:solidFill>
                  <a:srgbClr val="0000CC"/>
                </a:solidFill>
                <a:effectLst>
                  <a:outerShdw blurRad="38100" dist="38100" dir="2700000" algn="tl">
                    <a:srgbClr val="000000">
                      <a:alpha val="43137"/>
                    </a:srgbClr>
                  </a:outerShdw>
                </a:effectLst>
                <a:ea typeface="ＭＳ Ｐゴシック" charset="0"/>
                <a:cs typeface="ＭＳ Ｐゴシック" charset="0"/>
              </a:rPr>
              <a:t>Types of PCR</a:t>
            </a:r>
            <a:endParaRPr lang="en-US" sz="3500" b="1" dirty="0">
              <a:solidFill>
                <a:srgbClr val="0000CC"/>
              </a:solidFill>
              <a:effectLst>
                <a:outerShdw blurRad="38100" dist="38100" dir="2700000" algn="tl">
                  <a:srgbClr val="000000">
                    <a:alpha val="43137"/>
                  </a:srgbClr>
                </a:outerShdw>
              </a:effectLst>
              <a:ea typeface="ＭＳ Ｐゴシック" charset="0"/>
              <a:cs typeface="ＭＳ Ｐゴシック" charset="0"/>
            </a:endParaRPr>
          </a:p>
        </p:txBody>
      </p:sp>
      <p:sp>
        <p:nvSpPr>
          <p:cNvPr id="145" name="TextBox 144"/>
          <p:cNvSpPr txBox="1"/>
          <p:nvPr/>
        </p:nvSpPr>
        <p:spPr>
          <a:xfrm>
            <a:off x="228600" y="1143000"/>
            <a:ext cx="8686800" cy="2015936"/>
          </a:xfrm>
          <a:prstGeom prst="rect">
            <a:avLst/>
          </a:prstGeom>
          <a:noFill/>
        </p:spPr>
        <p:txBody>
          <a:bodyPr wrap="square" rtlCol="0">
            <a:spAutoFit/>
          </a:bodyPr>
          <a:lstStyle/>
          <a:p>
            <a:r>
              <a:rPr lang="en-US" sz="2500" dirty="0" smtClean="0"/>
              <a:t>Last two decades several </a:t>
            </a:r>
            <a:r>
              <a:rPr lang="en-US" sz="2500" b="1" dirty="0" smtClean="0">
                <a:solidFill>
                  <a:srgbClr val="0000CC"/>
                </a:solidFill>
              </a:rPr>
              <a:t>new PCR </a:t>
            </a:r>
            <a:r>
              <a:rPr lang="en-US" sz="2500" dirty="0" smtClean="0"/>
              <a:t>have been proposed – Heuristic approach</a:t>
            </a:r>
            <a:r>
              <a:rPr lang="en-US" sz="2500" dirty="0" smtClean="0">
                <a:solidFill>
                  <a:srgbClr val="00B050"/>
                </a:solidFill>
              </a:rPr>
              <a:t>.</a:t>
            </a:r>
          </a:p>
          <a:p>
            <a:pPr>
              <a:buFont typeface="Wingdings" pitchFamily="2" charset="2"/>
              <a:buChar char="v"/>
            </a:pPr>
            <a:r>
              <a:rPr lang="en-US" sz="2500" dirty="0" smtClean="0"/>
              <a:t>	Two step PCR</a:t>
            </a:r>
            <a:r>
              <a:rPr lang="en-US" sz="2500" baseline="30000" dirty="0" smtClean="0"/>
              <a:t>1</a:t>
            </a:r>
            <a:endParaRPr lang="en-US" sz="2500" dirty="0" smtClean="0"/>
          </a:p>
          <a:p>
            <a:pPr>
              <a:buFont typeface="Wingdings" pitchFamily="2" charset="2"/>
              <a:buChar char="v"/>
            </a:pPr>
            <a:r>
              <a:rPr lang="en-US" sz="2500" dirty="0" smtClean="0"/>
              <a:t> 	COLD PCR</a:t>
            </a:r>
            <a:r>
              <a:rPr lang="en-US" sz="2500" baseline="30000" dirty="0" smtClean="0"/>
              <a:t>2</a:t>
            </a:r>
            <a:r>
              <a:rPr lang="en-US" sz="2500" dirty="0" smtClean="0"/>
              <a:t> in Cancer Diagnosis</a:t>
            </a:r>
          </a:p>
          <a:p>
            <a:pPr>
              <a:buFont typeface="Wingdings" pitchFamily="2" charset="2"/>
              <a:buChar char="v"/>
            </a:pPr>
            <a:r>
              <a:rPr lang="en-US" sz="2500" dirty="0" smtClean="0"/>
              <a:t>         Rapid PCR</a:t>
            </a:r>
            <a:r>
              <a:rPr lang="en-US" sz="2500" baseline="30000" dirty="0" smtClean="0"/>
              <a:t>3</a:t>
            </a:r>
            <a:endParaRPr lang="en-US" sz="2500" dirty="0"/>
          </a:p>
        </p:txBody>
      </p:sp>
      <p:pic>
        <p:nvPicPr>
          <p:cNvPr id="161794" name="Picture 2" descr="C:\Users\Marimuthu K\Dropbox\PhD Work\Manuscripts\PNAS Paper\Codes\Stage 1\OCT code based on new model\rapid_pcr.png"/>
          <p:cNvPicPr>
            <a:picLocks noChangeAspect="1" noChangeArrowheads="1"/>
          </p:cNvPicPr>
          <p:nvPr/>
        </p:nvPicPr>
        <p:blipFill>
          <a:blip r:embed="rId3" cstate="print"/>
          <a:srcRect/>
          <a:stretch>
            <a:fillRect/>
          </a:stretch>
        </p:blipFill>
        <p:spPr bwMode="auto">
          <a:xfrm>
            <a:off x="1447800" y="3276600"/>
            <a:ext cx="6019498" cy="2819400"/>
          </a:xfrm>
          <a:prstGeom prst="rect">
            <a:avLst/>
          </a:prstGeom>
          <a:noFill/>
        </p:spPr>
      </p:pic>
      <p:sp>
        <p:nvSpPr>
          <p:cNvPr id="10" name="TextBox 9"/>
          <p:cNvSpPr txBox="1"/>
          <p:nvPr/>
        </p:nvSpPr>
        <p:spPr>
          <a:xfrm>
            <a:off x="2209800" y="6107668"/>
            <a:ext cx="6019800" cy="369332"/>
          </a:xfrm>
          <a:prstGeom prst="rect">
            <a:avLst/>
          </a:prstGeom>
          <a:noFill/>
        </p:spPr>
        <p:txBody>
          <a:bodyPr wrap="square" rtlCol="0">
            <a:spAutoFit/>
          </a:bodyPr>
          <a:lstStyle/>
          <a:p>
            <a:r>
              <a:rPr lang="en-US" dirty="0" smtClean="0"/>
              <a:t>3. </a:t>
            </a:r>
            <a:r>
              <a:rPr lang="en-US" dirty="0" err="1" smtClean="0"/>
              <a:t>Wittwer</a:t>
            </a:r>
            <a:r>
              <a:rPr lang="en-US" dirty="0" smtClean="0"/>
              <a:t> CT and </a:t>
            </a:r>
            <a:r>
              <a:rPr lang="en-US" dirty="0" err="1" smtClean="0"/>
              <a:t>Garling</a:t>
            </a:r>
            <a:r>
              <a:rPr lang="en-US" dirty="0" smtClean="0"/>
              <a:t> DJ (1991) </a:t>
            </a:r>
            <a:r>
              <a:rPr lang="en-US" i="1" dirty="0" err="1" smtClean="0"/>
              <a:t>BioTechniques</a:t>
            </a:r>
            <a:r>
              <a:rPr lang="en-US" dirty="0" smtClean="0"/>
              <a:t> 10: 7683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4/24/2014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7</a:t>
            </a:fld>
            <a:endParaRPr lang="en-US"/>
          </a:p>
        </p:txBody>
      </p:sp>
      <p:sp>
        <p:nvSpPr>
          <p:cNvPr id="5" name="Rectangle 4"/>
          <p:cNvSpPr/>
          <p:nvPr/>
        </p:nvSpPr>
        <p:spPr>
          <a:xfrm>
            <a:off x="0" y="-76200"/>
            <a:ext cx="8153400" cy="1169551"/>
          </a:xfrm>
          <a:prstGeom prst="rect">
            <a:avLst/>
          </a:prstGeom>
        </p:spPr>
        <p:txBody>
          <a:bodyPr wrap="square">
            <a:spAutoFit/>
          </a:bodyPr>
          <a:lstStyle/>
          <a:p>
            <a:pPr>
              <a:defRPr/>
            </a:pPr>
            <a:r>
              <a:rPr lang="en-US" sz="3500" b="1" dirty="0" smtClean="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rPr>
              <a:t>Unified Framework for DNA Amplification Reactions</a:t>
            </a:r>
            <a:endParaRPr lang="en-US" sz="3500" b="1" dirty="0">
              <a:solidFill>
                <a:srgbClr val="0000CC"/>
              </a:solidFill>
              <a:effectLst>
                <a:outerShdw blurRad="38100" dist="38100" dir="2700000" algn="tl">
                  <a:srgbClr val="000000">
                    <a:alpha val="43137"/>
                  </a:srgbClr>
                </a:outerShdw>
              </a:effectLst>
              <a:latin typeface="+mj-lt"/>
              <a:ea typeface="ＭＳ Ｐゴシック" charset="0"/>
              <a:cs typeface="ＭＳ Ｐゴシック" charset="0"/>
            </a:endParaRPr>
          </a:p>
        </p:txBody>
      </p:sp>
      <p:sp>
        <p:nvSpPr>
          <p:cNvPr id="145" name="TextBox 144"/>
          <p:cNvSpPr txBox="1"/>
          <p:nvPr/>
        </p:nvSpPr>
        <p:spPr>
          <a:xfrm>
            <a:off x="228600" y="1066800"/>
            <a:ext cx="8686800" cy="3170099"/>
          </a:xfrm>
          <a:prstGeom prst="rect">
            <a:avLst/>
          </a:prstGeom>
          <a:noFill/>
        </p:spPr>
        <p:txBody>
          <a:bodyPr wrap="square" rtlCol="0">
            <a:spAutoFit/>
          </a:bodyPr>
          <a:lstStyle/>
          <a:p>
            <a:r>
              <a:rPr lang="en-US" sz="2500" dirty="0" smtClean="0"/>
              <a:t>Heuristic Approaches – In the absence of </a:t>
            </a:r>
            <a:r>
              <a:rPr lang="en-US" sz="2500" dirty="0" smtClean="0"/>
              <a:t>predictive model. </a:t>
            </a:r>
            <a:endParaRPr lang="en-US" sz="2500" dirty="0" smtClean="0"/>
          </a:p>
          <a:p>
            <a:endParaRPr lang="en-US" sz="2500" dirty="0" smtClean="0"/>
          </a:p>
          <a:p>
            <a:pPr marL="407988" indent="-407988">
              <a:buFont typeface="Wingdings" pitchFamily="2" charset="2"/>
              <a:buChar char="v"/>
            </a:pPr>
            <a:r>
              <a:rPr lang="en-US" sz="2500" dirty="0" smtClean="0"/>
              <a:t>Requires </a:t>
            </a:r>
            <a:r>
              <a:rPr lang="en-US" sz="2500" dirty="0" smtClean="0">
                <a:solidFill>
                  <a:srgbClr val="FF0000"/>
                </a:solidFill>
              </a:rPr>
              <a:t>a large number of experiments </a:t>
            </a:r>
            <a:r>
              <a:rPr lang="en-US" sz="2500" dirty="0" smtClean="0"/>
              <a:t>– Expensive and time consuming.</a:t>
            </a:r>
          </a:p>
          <a:p>
            <a:pPr marL="407988" indent="-407988">
              <a:buFont typeface="Wingdings" pitchFamily="2" charset="2"/>
              <a:buChar char="v"/>
            </a:pPr>
            <a:endParaRPr lang="en-US" sz="2500" dirty="0" smtClean="0"/>
          </a:p>
          <a:p>
            <a:pPr marL="407988" indent="-407988">
              <a:buFont typeface="Wingdings" pitchFamily="2" charset="2"/>
              <a:buChar char="v"/>
            </a:pPr>
            <a:r>
              <a:rPr lang="en-US" sz="2500" dirty="0" smtClean="0">
                <a:solidFill>
                  <a:srgbClr val="FF0000"/>
                </a:solidFill>
              </a:rPr>
              <a:t>Huge variation </a:t>
            </a:r>
            <a:r>
              <a:rPr lang="en-US" sz="2500" dirty="0" smtClean="0"/>
              <a:t>in the composition of target </a:t>
            </a:r>
            <a:r>
              <a:rPr lang="en-US" sz="2500" dirty="0" smtClean="0"/>
              <a:t>DNA (</a:t>
            </a:r>
            <a:r>
              <a:rPr lang="en-US" sz="2500" dirty="0" smtClean="0">
                <a:solidFill>
                  <a:srgbClr val="FF0000"/>
                </a:solidFill>
              </a:rPr>
              <a:t>large number of target sequence</a:t>
            </a:r>
            <a:r>
              <a:rPr lang="en-US" sz="2500" dirty="0" smtClean="0"/>
              <a:t>) </a:t>
            </a:r>
            <a:r>
              <a:rPr lang="en-US" sz="2500" dirty="0" smtClean="0"/>
              <a:t>– Each target DNA in principle constitutes a new PCR.</a:t>
            </a:r>
          </a:p>
        </p:txBody>
      </p:sp>
      <p:sp>
        <p:nvSpPr>
          <p:cNvPr id="9" name="Rectangle 8"/>
          <p:cNvSpPr/>
          <p:nvPr/>
        </p:nvSpPr>
        <p:spPr>
          <a:xfrm>
            <a:off x="685800" y="4012049"/>
            <a:ext cx="7772400" cy="1169551"/>
          </a:xfrm>
          <a:prstGeom prst="rect">
            <a:avLst/>
          </a:prstGeom>
        </p:spPr>
        <p:txBody>
          <a:bodyPr wrap="square">
            <a:spAutoFit/>
          </a:bodyPr>
          <a:lstStyle/>
          <a:p>
            <a:pPr algn="ctr"/>
            <a:r>
              <a:rPr lang="en-US" sz="3500" b="1" dirty="0" smtClean="0">
                <a:solidFill>
                  <a:srgbClr val="FF0000"/>
                </a:solidFill>
                <a:effectLst>
                  <a:outerShdw blurRad="38100" dist="38100" dir="2700000" algn="tl">
                    <a:srgbClr val="000000">
                      <a:alpha val="43137"/>
                    </a:srgbClr>
                  </a:outerShdw>
                </a:effectLst>
              </a:rPr>
              <a:t>Can all of these and other reactions be unified under one principle?</a:t>
            </a:r>
            <a:endParaRPr lang="en-US" sz="3500" b="1" dirty="0">
              <a:solidFill>
                <a:srgbClr val="FF0000"/>
              </a:solidFill>
              <a:effectLst>
                <a:outerShdw blurRad="38100" dist="38100" dir="2700000" algn="tl">
                  <a:srgbClr val="000000">
                    <a:alpha val="43137"/>
                  </a:srgbClr>
                </a:outerShdw>
              </a:effectLst>
            </a:endParaRPr>
          </a:p>
        </p:txBody>
      </p:sp>
      <p:sp>
        <p:nvSpPr>
          <p:cNvPr id="11" name="Rectangle 10"/>
          <p:cNvSpPr/>
          <p:nvPr/>
        </p:nvSpPr>
        <p:spPr>
          <a:xfrm>
            <a:off x="228600" y="5230505"/>
            <a:ext cx="8686800" cy="1246495"/>
          </a:xfrm>
          <a:prstGeom prst="rect">
            <a:avLst/>
          </a:prstGeom>
        </p:spPr>
        <p:txBody>
          <a:bodyPr wrap="square">
            <a:spAutoFit/>
          </a:bodyPr>
          <a:lstStyle/>
          <a:p>
            <a:r>
              <a:rPr lang="en-US" sz="2500" dirty="0" smtClean="0"/>
              <a:t>A general approach to dynamic optimization of DNA amplification has applications </a:t>
            </a:r>
            <a:r>
              <a:rPr lang="en-US" sz="2500" b="1" dirty="0" smtClean="0">
                <a:solidFill>
                  <a:srgbClr val="000099"/>
                </a:solidFill>
              </a:rPr>
              <a:t>to the design of new types of amplification reactions</a:t>
            </a:r>
            <a:r>
              <a:rPr lang="en-US" sz="2500" dirty="0" smtClean="0"/>
              <a:t>, in addition to enhancement of existing reactions.</a:t>
            </a:r>
            <a:endParaRPr lang="en-US"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4/24/2014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8</a:t>
            </a:fld>
            <a:endParaRPr lang="en-US"/>
          </a:p>
        </p:txBody>
      </p:sp>
      <p:sp>
        <p:nvSpPr>
          <p:cNvPr id="5" name="TextBox 4"/>
          <p:cNvSpPr txBox="1"/>
          <p:nvPr/>
        </p:nvSpPr>
        <p:spPr>
          <a:xfrm>
            <a:off x="152400" y="228600"/>
            <a:ext cx="7696200" cy="630942"/>
          </a:xfrm>
          <a:prstGeom prst="rect">
            <a:avLst/>
          </a:prstGeom>
          <a:noFill/>
        </p:spPr>
        <p:txBody>
          <a:bodyPr wrap="square" rtlCol="0">
            <a:spAutoFit/>
          </a:bodyPr>
          <a:lstStyle/>
          <a:p>
            <a:r>
              <a:rPr lang="en-US" sz="3500" b="1" dirty="0" smtClean="0">
                <a:solidFill>
                  <a:srgbClr val="0000CC"/>
                </a:solidFill>
                <a:effectLst>
                  <a:outerShdw blurRad="38100" dist="38100" dir="2700000" algn="tl">
                    <a:srgbClr val="000000">
                      <a:alpha val="43137"/>
                    </a:srgbClr>
                  </a:outerShdw>
                </a:effectLst>
                <a:latin typeface="+mj-lt"/>
              </a:rPr>
              <a:t>Outline</a:t>
            </a:r>
            <a:endParaRPr lang="en-US" sz="3500" b="1" dirty="0">
              <a:solidFill>
                <a:srgbClr val="0000CC"/>
              </a:solidFill>
              <a:effectLst>
                <a:outerShdw blurRad="38100" dist="38100" dir="2700000" algn="tl">
                  <a:srgbClr val="000000">
                    <a:alpha val="43137"/>
                  </a:srgbClr>
                </a:outerShdw>
              </a:effectLst>
              <a:latin typeface="+mj-lt"/>
            </a:endParaRPr>
          </a:p>
        </p:txBody>
      </p:sp>
      <p:sp>
        <p:nvSpPr>
          <p:cNvPr id="6" name="TextBox 5"/>
          <p:cNvSpPr txBox="1"/>
          <p:nvPr/>
        </p:nvSpPr>
        <p:spPr>
          <a:xfrm>
            <a:off x="304800" y="1676400"/>
            <a:ext cx="8534400" cy="3939540"/>
          </a:xfrm>
          <a:prstGeom prst="rect">
            <a:avLst/>
          </a:prstGeom>
          <a:noFill/>
        </p:spPr>
        <p:txBody>
          <a:bodyPr wrap="square" rtlCol="0">
            <a:spAutoFit/>
          </a:bodyPr>
          <a:lstStyle/>
          <a:p>
            <a:pPr marL="688975" indent="-688975">
              <a:buFont typeface="Wingdings" pitchFamily="2" charset="2"/>
              <a:buChar char="v"/>
            </a:pPr>
            <a:r>
              <a:rPr lang="en-US" sz="2500" dirty="0" smtClean="0"/>
              <a:t>Systems Biology Approach – Unified Framework</a:t>
            </a:r>
            <a:endParaRPr lang="en-US" sz="2500" dirty="0" smtClean="0"/>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Sequence-Dependent DNA Amplification Models.</a:t>
            </a:r>
            <a:endParaRPr lang="en-US" sz="2500" dirty="0" smtClean="0"/>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Sequence-Dependent DNA Amplification Dynamics </a:t>
            </a:r>
            <a:r>
              <a:rPr lang="en-US" sz="2500" dirty="0" smtClean="0"/>
              <a:t>– Geometric </a:t>
            </a:r>
            <a:r>
              <a:rPr lang="en-US" sz="2500" dirty="0" smtClean="0"/>
              <a:t>Growth.</a:t>
            </a:r>
            <a:endParaRPr lang="en-US" sz="2500" dirty="0" smtClean="0"/>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Optimal Control of </a:t>
            </a:r>
            <a:r>
              <a:rPr lang="en-US" sz="2500" dirty="0" smtClean="0"/>
              <a:t>DNA Amplification.</a:t>
            </a:r>
            <a:endParaRPr lang="en-US" sz="2500" dirty="0" smtClean="0"/>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Conclusions.</a:t>
            </a:r>
            <a:endParaRPr lang="en-US" sz="25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7672-9E67-48CB-BC38-C1D67A39C5DC}" type="datetime1">
              <a:rPr lang="en-US" smtClean="0"/>
              <a:pPr/>
              <a:t>4/24/2014</a:t>
            </a:fld>
            <a:endParaRPr lang="en-US"/>
          </a:p>
        </p:txBody>
      </p:sp>
      <p:sp>
        <p:nvSpPr>
          <p:cNvPr id="3" name="Footer Placeholder 2"/>
          <p:cNvSpPr>
            <a:spLocks noGrp="1"/>
          </p:cNvSpPr>
          <p:nvPr>
            <p:ph type="ftr" sz="quarter" idx="11"/>
          </p:nvPr>
        </p:nvSpPr>
        <p:spPr/>
        <p:txBody>
          <a:bodyPr/>
          <a:lstStyle/>
          <a:p>
            <a:r>
              <a:rPr lang="en-US" smtClean="0"/>
              <a:t>CAPD, Carnegie Mellon University</a:t>
            </a:r>
            <a:endParaRPr lang="en-US"/>
          </a:p>
        </p:txBody>
      </p:sp>
      <p:sp>
        <p:nvSpPr>
          <p:cNvPr id="4" name="Slide Number Placeholder 3"/>
          <p:cNvSpPr>
            <a:spLocks noGrp="1"/>
          </p:cNvSpPr>
          <p:nvPr>
            <p:ph type="sldNum" sz="quarter" idx="12"/>
          </p:nvPr>
        </p:nvSpPr>
        <p:spPr/>
        <p:txBody>
          <a:bodyPr/>
          <a:lstStyle/>
          <a:p>
            <a:fld id="{FD149190-0C7B-4CC1-B1D2-3F11E3993638}" type="slidenum">
              <a:rPr lang="en-US" smtClean="0"/>
              <a:pPr/>
              <a:t>9</a:t>
            </a:fld>
            <a:endParaRPr lang="en-US"/>
          </a:p>
        </p:txBody>
      </p:sp>
      <p:sp>
        <p:nvSpPr>
          <p:cNvPr id="5" name="TextBox 4"/>
          <p:cNvSpPr txBox="1"/>
          <p:nvPr/>
        </p:nvSpPr>
        <p:spPr>
          <a:xfrm>
            <a:off x="152400" y="228600"/>
            <a:ext cx="7696200" cy="630942"/>
          </a:xfrm>
          <a:prstGeom prst="rect">
            <a:avLst/>
          </a:prstGeom>
          <a:noFill/>
        </p:spPr>
        <p:txBody>
          <a:bodyPr wrap="square" rtlCol="0">
            <a:spAutoFit/>
          </a:bodyPr>
          <a:lstStyle/>
          <a:p>
            <a:r>
              <a:rPr lang="en-US" sz="3500" b="1" dirty="0" smtClean="0">
                <a:solidFill>
                  <a:srgbClr val="0000CC"/>
                </a:solidFill>
                <a:effectLst>
                  <a:outerShdw blurRad="38100" dist="38100" dir="2700000" algn="tl">
                    <a:srgbClr val="000000">
                      <a:alpha val="43137"/>
                    </a:srgbClr>
                  </a:outerShdw>
                </a:effectLst>
                <a:latin typeface="+mj-lt"/>
              </a:rPr>
              <a:t>Outline</a:t>
            </a:r>
            <a:endParaRPr lang="en-US" sz="3500" b="1" dirty="0">
              <a:solidFill>
                <a:srgbClr val="0000CC"/>
              </a:solidFill>
              <a:effectLst>
                <a:outerShdw blurRad="38100" dist="38100" dir="2700000" algn="tl">
                  <a:srgbClr val="000000">
                    <a:alpha val="43137"/>
                  </a:srgbClr>
                </a:outerShdw>
              </a:effectLst>
              <a:latin typeface="+mj-lt"/>
            </a:endParaRPr>
          </a:p>
        </p:txBody>
      </p:sp>
      <p:sp>
        <p:nvSpPr>
          <p:cNvPr id="6" name="TextBox 5"/>
          <p:cNvSpPr txBox="1"/>
          <p:nvPr/>
        </p:nvSpPr>
        <p:spPr>
          <a:xfrm>
            <a:off x="304800" y="1676400"/>
            <a:ext cx="8534400" cy="3939540"/>
          </a:xfrm>
          <a:prstGeom prst="rect">
            <a:avLst/>
          </a:prstGeom>
          <a:noFill/>
        </p:spPr>
        <p:txBody>
          <a:bodyPr wrap="square" rtlCol="0">
            <a:spAutoFit/>
          </a:bodyPr>
          <a:lstStyle/>
          <a:p>
            <a:pPr marL="688975" indent="-688975">
              <a:buFont typeface="Wingdings" pitchFamily="2" charset="2"/>
              <a:buChar char="v"/>
            </a:pPr>
            <a:r>
              <a:rPr lang="en-US" sz="2500" b="1" dirty="0" smtClean="0">
                <a:solidFill>
                  <a:srgbClr val="0000CC"/>
                </a:solidFill>
              </a:rPr>
              <a:t>Systems Biology Approach – Unified Framework</a:t>
            </a:r>
            <a:endParaRPr lang="en-US" sz="2500" b="1" dirty="0" smtClean="0">
              <a:solidFill>
                <a:srgbClr val="0000CC"/>
              </a:solidFill>
            </a:endParaRPr>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Sequence-Dependent DNA Amplification Models.</a:t>
            </a:r>
            <a:endParaRPr lang="en-US" sz="2500" dirty="0" smtClean="0"/>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Sequence-Dependent DNA Amplification Dynamics </a:t>
            </a:r>
            <a:r>
              <a:rPr lang="en-US" sz="2500" dirty="0" smtClean="0"/>
              <a:t>– Geometric </a:t>
            </a:r>
            <a:r>
              <a:rPr lang="en-US" sz="2500" dirty="0" smtClean="0"/>
              <a:t>Growth.</a:t>
            </a:r>
            <a:endParaRPr lang="en-US" sz="2500" dirty="0" smtClean="0"/>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Optimal Control of </a:t>
            </a:r>
            <a:r>
              <a:rPr lang="en-US" sz="2500" dirty="0" smtClean="0"/>
              <a:t>DNA Amplification.</a:t>
            </a:r>
            <a:endParaRPr lang="en-US" sz="2500" dirty="0" smtClean="0"/>
          </a:p>
          <a:p>
            <a:pPr marL="688975" indent="-688975">
              <a:buFont typeface="Wingdings" pitchFamily="2" charset="2"/>
              <a:buChar char="v"/>
            </a:pPr>
            <a:endParaRPr lang="en-US" sz="2500" dirty="0" smtClean="0"/>
          </a:p>
          <a:p>
            <a:pPr marL="688975" indent="-688975">
              <a:buFont typeface="Wingdings" pitchFamily="2" charset="2"/>
              <a:buChar char="v"/>
            </a:pPr>
            <a:r>
              <a:rPr lang="en-US" sz="2500" dirty="0" smtClean="0"/>
              <a:t>Conclusions.</a:t>
            </a:r>
            <a:endParaRPr lang="en-US" sz="25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se_group_talk_2ndNo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pse_group_talk_2ndNov</Template>
  <TotalTime>17619</TotalTime>
  <Words>6343</Words>
  <Application>Microsoft Office PowerPoint</Application>
  <PresentationFormat>On-screen Show (4:3)</PresentationFormat>
  <Paragraphs>703</Paragraphs>
  <Slides>56</Slides>
  <Notes>24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59" baseType="lpstr">
      <vt:lpstr>pse_group_talk_2ndNov</vt:lpstr>
      <vt:lpstr>Equation</vt:lpstr>
      <vt:lpstr>MathType 6.0 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Optimal Control of Polymerase Chain Reaction</dc:title>
  <dc:creator>Marimuthu K</dc:creator>
  <cp:lastModifiedBy>Marimuthu K</cp:lastModifiedBy>
  <cp:revision>569</cp:revision>
  <dcterms:created xsi:type="dcterms:W3CDTF">2012-11-10T16:54:09Z</dcterms:created>
  <dcterms:modified xsi:type="dcterms:W3CDTF">2014-04-25T10:56:46Z</dcterms:modified>
</cp:coreProperties>
</file>