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6" r:id="rId4"/>
    <p:sldId id="298" r:id="rId5"/>
    <p:sldId id="310" r:id="rId6"/>
    <p:sldId id="299" r:id="rId7"/>
    <p:sldId id="300" r:id="rId8"/>
    <p:sldId id="301" r:id="rId9"/>
    <p:sldId id="260" r:id="rId10"/>
    <p:sldId id="261" r:id="rId11"/>
    <p:sldId id="281" r:id="rId12"/>
    <p:sldId id="282" r:id="rId13"/>
    <p:sldId id="262" r:id="rId14"/>
    <p:sldId id="263" r:id="rId15"/>
    <p:sldId id="264" r:id="rId16"/>
    <p:sldId id="265" r:id="rId17"/>
    <p:sldId id="266"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C11AD-E25E-41CA-AE56-74A3701EDA0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15423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C11AD-E25E-41CA-AE56-74A3701EDA0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15267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C11AD-E25E-41CA-AE56-74A3701EDA0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24251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C11AD-E25E-41CA-AE56-74A3701EDA0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5375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C11AD-E25E-41CA-AE56-74A3701EDA07}"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113084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2C11AD-E25E-41CA-AE56-74A3701EDA07}"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240032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C11AD-E25E-41CA-AE56-74A3701EDA07}" type="datetimeFigureOut">
              <a:rPr lang="en-US" smtClean="0"/>
              <a:t>6/2/2014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32402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C11AD-E25E-41CA-AE56-74A3701EDA07}" type="datetimeFigureOut">
              <a:rPr lang="en-US" smtClean="0"/>
              <a:t>6/2/2014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395850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C11AD-E25E-41CA-AE56-74A3701EDA07}" type="datetimeFigureOut">
              <a:rPr lang="en-US" smtClean="0"/>
              <a:t>6/2/2014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281507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C11AD-E25E-41CA-AE56-74A3701EDA07}"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343708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C11AD-E25E-41CA-AE56-74A3701EDA07}"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1B184-D7FA-484E-8CB5-150A3BE660BF}" type="slidenum">
              <a:rPr lang="en-US" smtClean="0"/>
              <a:t>‹#›</a:t>
            </a:fld>
            <a:endParaRPr lang="en-US"/>
          </a:p>
        </p:txBody>
      </p:sp>
    </p:spTree>
    <p:extLst>
      <p:ext uri="{BB962C8B-B14F-4D97-AF65-F5344CB8AC3E}">
        <p14:creationId xmlns:p14="http://schemas.microsoft.com/office/powerpoint/2010/main" val="1737442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C11AD-E25E-41CA-AE56-74A3701EDA07}" type="datetimeFigureOut">
              <a:rPr lang="en-US" smtClean="0"/>
              <a:t>6/2/2014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1B184-D7FA-484E-8CB5-150A3BE660BF}" type="slidenum">
              <a:rPr lang="en-US" smtClean="0"/>
              <a:t>‹#›</a:t>
            </a:fld>
            <a:endParaRPr lang="en-US"/>
          </a:p>
        </p:txBody>
      </p:sp>
    </p:spTree>
    <p:extLst>
      <p:ext uri="{BB962C8B-B14F-4D97-AF65-F5344CB8AC3E}">
        <p14:creationId xmlns:p14="http://schemas.microsoft.com/office/powerpoint/2010/main" val="52410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Group meeting objectives</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521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work vis-à-vis recent developments </a:t>
            </a:r>
          </a:p>
        </p:txBody>
      </p:sp>
      <p:sp>
        <p:nvSpPr>
          <p:cNvPr id="3" name="Content Placeholder 2"/>
          <p:cNvSpPr>
            <a:spLocks noGrp="1"/>
          </p:cNvSpPr>
          <p:nvPr>
            <p:ph idx="1"/>
          </p:nvPr>
        </p:nvSpPr>
        <p:spPr>
          <a:xfrm>
            <a:off x="457200" y="1981200"/>
            <a:ext cx="8229600" cy="4525963"/>
          </a:xfrm>
        </p:spPr>
        <p:txBody>
          <a:bodyPr>
            <a:normAutofit fontScale="77500" lnSpcReduction="20000"/>
          </a:bodyPr>
          <a:lstStyle/>
          <a:p>
            <a:r>
              <a:rPr lang="en-US" b="1" dirty="0"/>
              <a:t>Important differences (isoform-specific) between yeast and mammalian </a:t>
            </a:r>
            <a:r>
              <a:rPr lang="en-US" b="1" dirty="0" err="1"/>
              <a:t>sirtuin</a:t>
            </a:r>
            <a:r>
              <a:rPr lang="en-US" b="1" dirty="0"/>
              <a:t> NAD+/NAM regulation.  </a:t>
            </a:r>
            <a:r>
              <a:rPr lang="en-US" dirty="0" err="1"/>
              <a:t>Sauve’s</a:t>
            </a:r>
            <a:r>
              <a:rPr lang="en-US" dirty="0"/>
              <a:t> conjectures about </a:t>
            </a:r>
            <a:r>
              <a:rPr lang="en-US" dirty="0" err="1"/>
              <a:t>isoNAM</a:t>
            </a:r>
            <a:r>
              <a:rPr lang="en-US" dirty="0"/>
              <a:t> effects on mammalian </a:t>
            </a:r>
            <a:r>
              <a:rPr lang="en-US" dirty="0" err="1"/>
              <a:t>sirtuins</a:t>
            </a:r>
            <a:r>
              <a:rPr lang="en-US" dirty="0"/>
              <a:t> were oversimplified. Opportunity. Building upon our 1</a:t>
            </a:r>
            <a:r>
              <a:rPr lang="en-US" baseline="30000" dirty="0"/>
              <a:t>st</a:t>
            </a:r>
            <a:r>
              <a:rPr lang="en-US" dirty="0"/>
              <a:t> paper findings. </a:t>
            </a:r>
            <a:endParaRPr lang="en-US" dirty="0" smtClean="0"/>
          </a:p>
          <a:p>
            <a:pPr marL="0" indent="0">
              <a:buNone/>
            </a:pPr>
            <a:endParaRPr lang="en-US" dirty="0"/>
          </a:p>
          <a:p>
            <a:r>
              <a:rPr lang="en-US" b="1" dirty="0"/>
              <a:t>Mechanism-based inhibitors</a:t>
            </a:r>
            <a:r>
              <a:rPr lang="en-US" dirty="0"/>
              <a:t>: Ex-527 and </a:t>
            </a:r>
            <a:r>
              <a:rPr lang="en-US" dirty="0" smtClean="0"/>
              <a:t>Huntington’s</a:t>
            </a:r>
            <a:r>
              <a:rPr lang="en-US" dirty="0"/>
              <a:t>. M-based inhibitors can be highly potent. Our studies of </a:t>
            </a:r>
            <a:r>
              <a:rPr lang="en-US" dirty="0" err="1"/>
              <a:t>sirtuin</a:t>
            </a:r>
            <a:r>
              <a:rPr lang="en-US" dirty="0"/>
              <a:t> inhibitory mechanisms are relevant. </a:t>
            </a:r>
            <a:endParaRPr lang="en-US" dirty="0" smtClean="0"/>
          </a:p>
          <a:p>
            <a:pPr marL="0" indent="0">
              <a:buNone/>
            </a:pPr>
            <a:endParaRPr lang="en-US" dirty="0" smtClean="0"/>
          </a:p>
          <a:p>
            <a:r>
              <a:rPr lang="en-US" dirty="0" smtClean="0"/>
              <a:t>Ours </a:t>
            </a:r>
            <a:r>
              <a:rPr lang="en-US" dirty="0"/>
              <a:t>is also the </a:t>
            </a:r>
            <a:r>
              <a:rPr lang="en-US" b="1" dirty="0"/>
              <a:t>first work on computational estimation of binding affinities in context of mechanism-based </a:t>
            </a:r>
            <a:r>
              <a:rPr lang="en-US" b="1" dirty="0" err="1"/>
              <a:t>sirtuin</a:t>
            </a:r>
            <a:r>
              <a:rPr lang="en-US" b="1" dirty="0"/>
              <a:t> drug design</a:t>
            </a:r>
          </a:p>
          <a:p>
            <a:endParaRPr lang="en-US" dirty="0"/>
          </a:p>
        </p:txBody>
      </p:sp>
    </p:spTree>
    <p:extLst>
      <p:ext uri="{BB962C8B-B14F-4D97-AF65-F5344CB8AC3E}">
        <p14:creationId xmlns:p14="http://schemas.microsoft.com/office/powerpoint/2010/main" val="129117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 based inhibition/activation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24000" y="1676400"/>
            <a:ext cx="6400800" cy="4467860"/>
          </a:xfrm>
          <a:prstGeom prst="rect">
            <a:avLst/>
          </a:prstGeom>
        </p:spPr>
      </p:pic>
    </p:spTree>
    <p:extLst>
      <p:ext uri="{BB962C8B-B14F-4D97-AF65-F5344CB8AC3E}">
        <p14:creationId xmlns:p14="http://schemas.microsoft.com/office/powerpoint/2010/main" val="123192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07000"/>
            <a:ext cx="10439400" cy="1143000"/>
          </a:xfrm>
        </p:spPr>
        <p:txBody>
          <a:bodyPr>
            <a:noAutofit/>
          </a:bodyPr>
          <a:lstStyle/>
          <a:p>
            <a:r>
              <a:rPr lang="en-US" sz="3600" dirty="0" smtClean="0"/>
              <a:t>Mechanism based inhibition/activation (cont’d)</a:t>
            </a:r>
            <a:endParaRPr lang="en-US" sz="3600" dirty="0"/>
          </a:p>
        </p:txBody>
      </p:sp>
      <p:sp>
        <p:nvSpPr>
          <p:cNvPr id="3" name="Content Placeholder 2"/>
          <p:cNvSpPr>
            <a:spLocks noGrp="1"/>
          </p:cNvSpPr>
          <p:nvPr>
            <p:ph idx="1"/>
          </p:nvPr>
        </p:nvSpPr>
        <p:spPr>
          <a:xfrm>
            <a:off x="457200" y="2133600"/>
            <a:ext cx="8229600" cy="4525963"/>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1431227"/>
              </p:ext>
            </p:extLst>
          </p:nvPr>
        </p:nvGraphicFramePr>
        <p:xfrm>
          <a:off x="2971800" y="1143000"/>
          <a:ext cx="5657850" cy="819150"/>
        </p:xfrm>
        <a:graphic>
          <a:graphicData uri="http://schemas.openxmlformats.org/presentationml/2006/ole">
            <mc:AlternateContent xmlns:mc="http://schemas.openxmlformats.org/markup-compatibility/2006">
              <mc:Choice xmlns:v="urn:schemas-microsoft-com:vml" Requires="v">
                <p:oleObj spid="_x0000_s14364" name="Equation" r:id="rId3" imgW="6477000" imgH="939800" progId="Equation.DSMT4">
                  <p:embed/>
                </p:oleObj>
              </mc:Choice>
              <mc:Fallback>
                <p:oleObj name="Equation" r:id="rId3" imgW="6477000" imgH="939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143000"/>
                        <a:ext cx="56578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58402049"/>
              </p:ext>
            </p:extLst>
          </p:nvPr>
        </p:nvGraphicFramePr>
        <p:xfrm>
          <a:off x="1981200" y="2971800"/>
          <a:ext cx="5448300" cy="3067050"/>
        </p:xfrm>
        <a:graphic>
          <a:graphicData uri="http://schemas.openxmlformats.org/presentationml/2006/ole">
            <mc:AlternateContent xmlns:mc="http://schemas.openxmlformats.org/markup-compatibility/2006">
              <mc:Choice xmlns:v="urn:schemas-microsoft-com:vml" Requires="v">
                <p:oleObj spid="_x0000_s14365" name="Equation" r:id="rId5" imgW="6629400" imgH="3733800" progId="Equation.DSMT4">
                  <p:embed/>
                </p:oleObj>
              </mc:Choice>
              <mc:Fallback>
                <p:oleObj name="Equation" r:id="rId5" imgW="6629400" imgH="37338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971800"/>
                        <a:ext cx="5448300" cy="306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434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761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objectives</a:t>
            </a:r>
            <a:endParaRPr lang="en-US" dirty="0"/>
          </a:p>
        </p:txBody>
      </p:sp>
      <p:sp>
        <p:nvSpPr>
          <p:cNvPr id="3" name="Content Placeholder 2"/>
          <p:cNvSpPr>
            <a:spLocks noGrp="1"/>
          </p:cNvSpPr>
          <p:nvPr>
            <p:ph idx="1"/>
          </p:nvPr>
        </p:nvSpPr>
        <p:spPr/>
        <p:txBody>
          <a:bodyPr>
            <a:normAutofit fontScale="92500"/>
          </a:bodyPr>
          <a:lstStyle/>
          <a:p>
            <a:pPr marL="514350" indent="-514350">
              <a:buAutoNum type="arabicParenR"/>
            </a:pPr>
            <a:r>
              <a:rPr lang="en-US" b="1" dirty="0" smtClean="0"/>
              <a:t>Developing ability </a:t>
            </a:r>
            <a:r>
              <a:rPr lang="en-US" b="1" dirty="0"/>
              <a:t>to turn off NAM inhibition of specific </a:t>
            </a:r>
            <a:r>
              <a:rPr lang="en-US" b="1" dirty="0" err="1"/>
              <a:t>sirtuins</a:t>
            </a:r>
            <a:r>
              <a:rPr lang="en-US" b="1" dirty="0"/>
              <a:t> </a:t>
            </a:r>
            <a:r>
              <a:rPr lang="en-US" dirty="0"/>
              <a:t>will open up opportunities for in vivo experiments that can explore effects of varying NAD+/NAM concentrations on lifespan </a:t>
            </a:r>
            <a:r>
              <a:rPr lang="en-US" dirty="0" smtClean="0"/>
              <a:t>extension. </a:t>
            </a:r>
            <a:r>
              <a:rPr lang="en-US" i="1" dirty="0" smtClean="0"/>
              <a:t>Prerequisite for maximization our scientific impact through possible collaborations</a:t>
            </a:r>
            <a:r>
              <a:rPr lang="en-US" dirty="0" smtClean="0"/>
              <a:t>. </a:t>
            </a:r>
          </a:p>
          <a:p>
            <a:pPr marL="0" indent="0">
              <a:buNone/>
            </a:pPr>
            <a:endParaRPr lang="en-US" dirty="0" smtClean="0"/>
          </a:p>
          <a:p>
            <a:r>
              <a:rPr lang="en-US" dirty="0" smtClean="0"/>
              <a:t>Requires selective binding to specified intermediates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01418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objectives (cont’d)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2) </a:t>
            </a:r>
            <a:r>
              <a:rPr lang="en-US" b="1" dirty="0" smtClean="0"/>
              <a:t>Computationally </a:t>
            </a:r>
            <a:r>
              <a:rPr lang="en-US" b="1" dirty="0"/>
              <a:t>driven mechanism-based inhibition of </a:t>
            </a:r>
            <a:r>
              <a:rPr lang="en-US" b="1" dirty="0" err="1"/>
              <a:t>deacetylation</a:t>
            </a:r>
            <a:r>
              <a:rPr lang="en-US" b="1" dirty="0"/>
              <a:t> and base exchange</a:t>
            </a:r>
            <a:r>
              <a:rPr lang="en-US" dirty="0"/>
              <a:t>. </a:t>
            </a:r>
          </a:p>
          <a:p>
            <a:pPr marL="0" indent="0">
              <a:buNone/>
            </a:pPr>
            <a:endParaRPr lang="en-US" dirty="0" smtClean="0"/>
          </a:p>
          <a:p>
            <a:r>
              <a:rPr lang="en-US" dirty="0" smtClean="0"/>
              <a:t>Requires abilities to grow molecules, estimate binding affinities of specified complexes, and optimization of those binding affinities </a:t>
            </a:r>
          </a:p>
          <a:p>
            <a:pPr marL="0" indent="0">
              <a:buNone/>
            </a:pPr>
            <a:endParaRPr lang="en-US" dirty="0"/>
          </a:p>
          <a:p>
            <a:r>
              <a:rPr lang="en-US" dirty="0"/>
              <a:t>Isoform </a:t>
            </a:r>
            <a:r>
              <a:rPr lang="en-US" dirty="0" smtClean="0"/>
              <a:t>selectivity - may be difficult to achieve</a:t>
            </a:r>
          </a:p>
          <a:p>
            <a:pPr marL="0" indent="0">
              <a:buNone/>
            </a:pPr>
            <a:r>
              <a:rPr lang="en-US" dirty="0"/>
              <a:t> </a:t>
            </a:r>
            <a:r>
              <a:rPr lang="en-US" dirty="0" smtClean="0"/>
              <a:t>   without computational design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11657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Short-term </a:t>
            </a:r>
            <a:r>
              <a:rPr lang="en-US" dirty="0" smtClean="0"/>
              <a:t>goals</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Submission of 2</a:t>
            </a:r>
            <a:r>
              <a:rPr lang="en-US" b="1" baseline="30000" dirty="0"/>
              <a:t>nd</a:t>
            </a:r>
            <a:r>
              <a:rPr lang="en-US" b="1" dirty="0"/>
              <a:t> </a:t>
            </a:r>
            <a:r>
              <a:rPr lang="en-US" b="1" dirty="0" smtClean="0"/>
              <a:t>paper</a:t>
            </a:r>
          </a:p>
          <a:p>
            <a:endParaRPr lang="en-US" dirty="0"/>
          </a:p>
          <a:p>
            <a:r>
              <a:rPr lang="en-US" b="1" dirty="0"/>
              <a:t>Accumulation of data and proposed methods required for drafting of provisional patent</a:t>
            </a:r>
            <a:r>
              <a:rPr lang="en-US" dirty="0"/>
              <a:t> (full patent will require doing more of the proposed experiments)</a:t>
            </a:r>
          </a:p>
        </p:txBody>
      </p:sp>
    </p:spTree>
    <p:extLst>
      <p:ext uri="{BB962C8B-B14F-4D97-AF65-F5344CB8AC3E}">
        <p14:creationId xmlns:p14="http://schemas.microsoft.com/office/powerpoint/2010/main" val="389350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Short-term goals: provisional patent</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b="1" dirty="0" smtClean="0"/>
              <a:t>File </a:t>
            </a:r>
            <a:r>
              <a:rPr lang="en-US" b="1" dirty="0"/>
              <a:t>a provisional patent on our method for </a:t>
            </a:r>
            <a:r>
              <a:rPr lang="en-US" b="1" dirty="0" smtClean="0"/>
              <a:t>mechanism-based inhibitor/activator discovery</a:t>
            </a:r>
          </a:p>
          <a:p>
            <a:pPr marL="0" indent="0">
              <a:buNone/>
            </a:pPr>
            <a:endParaRPr lang="en-US" dirty="0" smtClean="0"/>
          </a:p>
          <a:p>
            <a:r>
              <a:rPr lang="en-US" dirty="0" smtClean="0"/>
              <a:t>For full patent, </a:t>
            </a:r>
            <a:r>
              <a:rPr lang="en-US" i="1" dirty="0" smtClean="0"/>
              <a:t>need </a:t>
            </a:r>
            <a:r>
              <a:rPr lang="en-US" i="1" dirty="0"/>
              <a:t>to show at least one example </a:t>
            </a:r>
            <a:r>
              <a:rPr lang="en-US" dirty="0"/>
              <a:t>of successful discovery/validation of an activator or inhibitor via our computationally driven </a:t>
            </a:r>
            <a:r>
              <a:rPr lang="en-US" dirty="0" smtClean="0"/>
              <a:t>workflow</a:t>
            </a:r>
          </a:p>
          <a:p>
            <a:pPr marL="0" indent="0">
              <a:buNone/>
            </a:pPr>
            <a:endParaRPr lang="en-US" dirty="0" smtClean="0"/>
          </a:p>
          <a:p>
            <a:r>
              <a:rPr lang="en-US" dirty="0" smtClean="0"/>
              <a:t>Also want </a:t>
            </a:r>
            <a:r>
              <a:rPr lang="en-US" dirty="0"/>
              <a:t>to </a:t>
            </a:r>
            <a:r>
              <a:rPr lang="en-US" i="1" dirty="0"/>
              <a:t>show ability to predict binding affinities based on computational/experimental correlations</a:t>
            </a:r>
            <a:r>
              <a:rPr lang="en-US" dirty="0"/>
              <a:t>. this can be done with larger datasets of existing </a:t>
            </a:r>
            <a:r>
              <a:rPr lang="en-US" dirty="0" smtClean="0"/>
              <a:t>molecules</a:t>
            </a:r>
          </a:p>
          <a:p>
            <a:endParaRPr lang="en-US" dirty="0" smtClean="0"/>
          </a:p>
          <a:p>
            <a:r>
              <a:rPr lang="en-US" b="1" dirty="0" smtClean="0"/>
              <a:t>Software </a:t>
            </a:r>
            <a:r>
              <a:rPr lang="en-US" b="1" dirty="0"/>
              <a:t>development </a:t>
            </a:r>
            <a:r>
              <a:rPr lang="en-US" b="1" dirty="0" smtClean="0"/>
              <a:t>will </a:t>
            </a:r>
            <a:r>
              <a:rPr lang="en-US" b="1" dirty="0"/>
              <a:t>be planned according to this goal</a:t>
            </a:r>
          </a:p>
        </p:txBody>
      </p:sp>
    </p:spTree>
    <p:extLst>
      <p:ext uri="{BB962C8B-B14F-4D97-AF65-F5344CB8AC3E}">
        <p14:creationId xmlns:p14="http://schemas.microsoft.com/office/powerpoint/2010/main" val="66453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Short-term goals: provisional patent</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Computationally</a:t>
            </a:r>
            <a:r>
              <a:rPr lang="en-US" dirty="0"/>
              <a:t>, the focus will be developing workflows for growing molecules based on existing leads and rank ordering them by binding affinity. Binding affinity will be an input to the predictive model. Consideration of required computational </a:t>
            </a:r>
            <a:r>
              <a:rPr lang="en-US" dirty="0" smtClean="0"/>
              <a:t>resources</a:t>
            </a:r>
          </a:p>
          <a:p>
            <a:pPr marL="0" indent="0">
              <a:buNone/>
            </a:pPr>
            <a:endParaRPr lang="en-US" dirty="0"/>
          </a:p>
          <a:p>
            <a:r>
              <a:rPr lang="en-US" b="1" dirty="0"/>
              <a:t>Experimentally</a:t>
            </a:r>
            <a:r>
              <a:rPr lang="en-US" dirty="0"/>
              <a:t>, we will focus on implementation of high-throughput screening assays, developing datasets for the purpose of training computational models, and methods for kinetic characterization of </a:t>
            </a:r>
            <a:r>
              <a:rPr lang="en-US" dirty="0" err="1" smtClean="0"/>
              <a:t>sirtuins</a:t>
            </a:r>
            <a:endParaRPr lang="en-US" dirty="0" smtClean="0"/>
          </a:p>
          <a:p>
            <a:pPr marL="0" indent="0">
              <a:buNone/>
            </a:pPr>
            <a:endParaRPr lang="en-US" dirty="0" smtClean="0"/>
          </a:p>
          <a:p>
            <a:r>
              <a:rPr lang="en-US" i="1" dirty="0" smtClean="0"/>
              <a:t>Synergies with enzyme engineering workflows</a:t>
            </a:r>
            <a:endParaRPr lang="en-US" i="1" dirty="0"/>
          </a:p>
          <a:p>
            <a:endParaRPr lang="en-US" dirty="0"/>
          </a:p>
        </p:txBody>
      </p:sp>
    </p:spTree>
    <p:extLst>
      <p:ext uri="{BB962C8B-B14F-4D97-AF65-F5344CB8AC3E}">
        <p14:creationId xmlns:p14="http://schemas.microsoft.com/office/powerpoint/2010/main" val="118364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goals: 2</a:t>
            </a:r>
            <a:r>
              <a:rPr lang="en-US" baseline="30000" dirty="0" smtClean="0"/>
              <a:t>nd</a:t>
            </a:r>
            <a:r>
              <a:rPr lang="en-US" dirty="0" smtClean="0"/>
              <a:t> paper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For activator discovery, </a:t>
            </a:r>
            <a:r>
              <a:rPr lang="en-US" dirty="0" err="1"/>
              <a:t>sirtuin</a:t>
            </a:r>
            <a:r>
              <a:rPr lang="en-US" dirty="0"/>
              <a:t> kinetic model required – this may be the subject of a 2</a:t>
            </a:r>
            <a:r>
              <a:rPr lang="en-US" baseline="30000" dirty="0"/>
              <a:t>nd</a:t>
            </a:r>
            <a:r>
              <a:rPr lang="en-US" dirty="0"/>
              <a:t> theoretically / computationally oriented paper that may go in PCB. Includes derivation of the kinetic model in PLOS One. </a:t>
            </a:r>
            <a:endParaRPr lang="en-US" dirty="0" smtClean="0"/>
          </a:p>
          <a:p>
            <a:pPr marL="0" indent="0">
              <a:buNone/>
            </a:pPr>
            <a:endParaRPr lang="en-US" dirty="0" smtClean="0"/>
          </a:p>
          <a:p>
            <a:r>
              <a:rPr lang="en-US" dirty="0" smtClean="0"/>
              <a:t>An </a:t>
            </a:r>
            <a:r>
              <a:rPr lang="en-US" dirty="0"/>
              <a:t>outline/draft will be sent shortly and both XG and PL will be given tasks associated with continuing to refine this outline. </a:t>
            </a:r>
            <a:endParaRPr lang="en-US" dirty="0" smtClean="0"/>
          </a:p>
          <a:p>
            <a:pPr marL="0" indent="0">
              <a:buNone/>
            </a:pPr>
            <a:endParaRPr lang="en-US" dirty="0" smtClean="0"/>
          </a:p>
          <a:p>
            <a:r>
              <a:rPr lang="en-US" dirty="0" smtClean="0"/>
              <a:t>Experimentally</a:t>
            </a:r>
            <a:r>
              <a:rPr lang="en-US" dirty="0"/>
              <a:t>, little work will be done, but an experimental method for parameter estimation will be proposed. Hence questions have been asked regarding transient kinetics experiments in the lit and in our lab. </a:t>
            </a:r>
          </a:p>
          <a:p>
            <a:endParaRPr lang="en-US" dirty="0"/>
          </a:p>
        </p:txBody>
      </p:sp>
    </p:spTree>
    <p:extLst>
      <p:ext uri="{BB962C8B-B14F-4D97-AF65-F5344CB8AC3E}">
        <p14:creationId xmlns:p14="http://schemas.microsoft.com/office/powerpoint/2010/main" val="159133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Survey of some literature/reviews on NAD+/NAM regulation of </a:t>
            </a:r>
            <a:r>
              <a:rPr lang="en-US" dirty="0" err="1" smtClean="0"/>
              <a:t>sirtuins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a:t>NAD+ decline as a possible cause of aging – many leading groups currently pursuing research in this vein and in vivo studies have been prioritized in future research plans</a:t>
            </a:r>
          </a:p>
          <a:p>
            <a:endParaRPr lang="en-US" dirty="0" smtClean="0"/>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71800"/>
            <a:ext cx="5257800" cy="351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31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Reversal of age-related decline through NAD+ supplementation</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7" y="1447800"/>
            <a:ext cx="60293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76588"/>
            <a:ext cx="2743250"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57600"/>
            <a:ext cx="396764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61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err="1" smtClean="0"/>
              <a:t>Nampt</a:t>
            </a:r>
            <a:r>
              <a:rPr lang="en-US" sz="2700" dirty="0" smtClean="0"/>
              <a:t> and PARP pathways determine the physiological concentrations of NAD+ and NAM; NAD+ declines with age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01712"/>
            <a:ext cx="4961769"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26193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25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Oscillation of NAD+/NAM levels, decreasing amplitude with age (inflammation)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038600"/>
            <a:ext cx="3513551" cy="315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54" y="1552021"/>
            <a:ext cx="3048000" cy="393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igure thumbnail fx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222" y="1924049"/>
            <a:ext cx="3562350" cy="35623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86551" y="6178006"/>
            <a:ext cx="713016" cy="369332"/>
          </a:xfrm>
          <a:prstGeom prst="rect">
            <a:avLst/>
          </a:prstGeom>
          <a:noFill/>
        </p:spPr>
        <p:txBody>
          <a:bodyPr wrap="none" rtlCol="0">
            <a:spAutoFit/>
          </a:bodyPr>
          <a:lstStyle/>
          <a:p>
            <a:r>
              <a:rPr lang="en-US" b="1" dirty="0" smtClean="0"/>
              <a:t>SIRT1</a:t>
            </a:r>
            <a:endParaRPr lang="en-US" b="1" dirty="0"/>
          </a:p>
        </p:txBody>
      </p:sp>
      <p:sp>
        <p:nvSpPr>
          <p:cNvPr id="9" name="Rectangle 8"/>
          <p:cNvSpPr/>
          <p:nvPr/>
        </p:nvSpPr>
        <p:spPr>
          <a:xfrm>
            <a:off x="6629400" y="6186771"/>
            <a:ext cx="713016" cy="369332"/>
          </a:xfrm>
          <a:prstGeom prst="rect">
            <a:avLst/>
          </a:prstGeom>
        </p:spPr>
        <p:txBody>
          <a:bodyPr wrap="none">
            <a:spAutoFit/>
          </a:bodyPr>
          <a:lstStyle/>
          <a:p>
            <a:r>
              <a:rPr lang="en-US" b="1" dirty="0" smtClean="0"/>
              <a:t>SIRT3</a:t>
            </a:r>
            <a:endParaRPr lang="en-US" b="1" dirty="0"/>
          </a:p>
        </p:txBody>
      </p:sp>
    </p:spTree>
    <p:extLst>
      <p:ext uri="{BB962C8B-B14F-4D97-AF65-F5344CB8AC3E}">
        <p14:creationId xmlns:p14="http://schemas.microsoft.com/office/powerpoint/2010/main" val="332859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64300"/>
            <a:ext cx="8229600" cy="1143000"/>
          </a:xfrm>
        </p:spPr>
        <p:txBody>
          <a:bodyPr/>
          <a:lstStyle/>
          <a:p>
            <a:r>
              <a:rPr lang="en-US" dirty="0" smtClean="0"/>
              <a:t>NR and NMN supplementation</a:t>
            </a:r>
            <a:endParaRPr lang="en-US" dirty="0"/>
          </a:p>
        </p:txBody>
      </p:sp>
      <p:sp>
        <p:nvSpPr>
          <p:cNvPr id="3" name="Content Placeholder 2"/>
          <p:cNvSpPr>
            <a:spLocks noGrp="1"/>
          </p:cNvSpPr>
          <p:nvPr>
            <p:ph idx="1"/>
          </p:nvPr>
        </p:nvSpPr>
        <p:spPr>
          <a:xfrm>
            <a:off x="457200" y="3657600"/>
            <a:ext cx="3718573" cy="2468563"/>
          </a:xfr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19" y="1410768"/>
            <a:ext cx="2968625" cy="50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File:Nicotinamide-beta-ribosid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782084"/>
            <a:ext cx="1905000" cy="17693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wgHBhUIBxQWFBIXGR4aFxcYGR8gHhwgKCAoHCAhHyAkHSggICYoHh0cIzEjKjUrLi8uICI2ODMvOCgtLi8BCgoKBQUFDgUFDisZExkrKysrKysrKysrKysrKysrKysrKysrKysrKysrKysrKysrKysrKysrKysrKysrKysrK//AABEIAKIBNwMBIgACEQEDEQH/xAAbAAEBAQADAQEAAAAAAAAAAAAABgUDBAcBAv/EAEkQAAEDAwMBBAQHDgQFBQAAAAEAAgMEBREGEiExBxMiQRRRYXEVFiMydLPRMzU2N0JSVWKBkZShsbJUcnXxF0NTc+EkY4KT8P/EABQBAQAAAAAAAAAAAAAAAAAAAAD/xAAUEQEAAAAAAAAAAAAAAAAAAAAA/9oADAMBAAIRAxEAPwD3FERAREQEREBERAREQEREBERAREQEREBERAREQERdW53KitNGay5yMijHVzyAP9/Yg7SwtTausumGN+FZMPecMjaC6R3uaOce3p5dSFI1esb3qikfJpYCio2/Pr6obRj1xNPBHtPr5wVg6aY2pvbpdCw+mVG7E10rclgOP+WM7uhxxg9PyeUHp2mtV2bU8Ln2mQOc04fG4bXsP6zDyPf06+orbUrqTQttvlS24xF1PWtxtqYTtd/8h0cPf+9YY1VqLRbxBrmPv6boK6Bucc4HesAG3jqR58Dd1QejIurbbjR3WibW257ZI3DLXNOR/wCPd1XaQFk6turrHpmoukYy6KNzmj244/nhYOoO0KjpK74H08w11dkjuoj4WHoTI/5rQDwfV54X2z6dv9xhmfrWoEjZ4jGaWJoEUYOOQernDB59p68IO1S6OopLNsqnyOqXs8VVvd3oceS5js5YN2HbBhvA4XSqoqut1DS6Xrp5HNjpjPO9hMbpyHCNgJa7IGdznAEZOPau4aDVkdp+CoJaf5uxtU7cXgdMmPbtc/bk53AbvIhfubS81GyllsMuyWmYYgZMubLGcbmv5zkua1wcOhHqQZ2orTR6Ro47zp4ejiOWMSRRkiOVjntjcHMzt3YOQ/g5HJ5WHo2on09c5q+RxNHVV1RHLnpFN3pbG/2NeAGHP5Wz1qqmtN+vs8QvxhhgjkbIYoXOeZXNIczc9zGYaHjdtAOcDlc1l00IrJU2u8BkjJ553kDkbJHlwzkDBAI9x6FBE3uVsFXVTPyQ28UhO1pccBsR4aAXOPsAJPktvW+oKKvt0NPA2oDjV03MlLPG37s0/OfE1o/euC3aIvsFI6Kumjlf6fBUCQl2XRRbG5d4fuhawZHIyeqq9W2movNujp6UtBbPDIdxIGGSNe7oDzgHCDQNzoBcPg8yx9/jd3W9u/Hr253Y9qKEusVuvZns1LIymhE73S1LpmiYyZy4QjJIAd8mXOxhoc0AjkEHoyIiAiIgIiwKvVdKyqkpLdFPVyRHEogYCGHG7Bc9zGFwGPCCXcjhBvos+zXmhvMLpKFxJY4se1zS1zHDqHNcAQf6rQQEREBERAREQEREBERAREQEREE1r3UNXp61xutrGvnmmZBHvJDA55wC7HOB7F55eqHub+2C9skvN2LC9lOBilga48Eg8BuQBz1wM4yCq7tX+42//UKf+5XO0bt3mg8/otA1l7lbW68m74jaWUkWW08eB02/l4x58e8K9p4IaWAQUzWsY0Ya1oAAHsA4C5EQF8c1r2lrxkHggr6iCBuegWW2uNx0PMKGpcPuX/JlxyQ5nl729PUsuzN1P2iwvN2nbSUbHmKSOmzvlc04fl55a0npjPB9i1NdfjDsp/8AcqPq2rm7I/vFUfTKj+9BSae0/atOUPodmibEzqcdXHplxPLj7StREQEREBERAREQdV9uoXvL3xRknkksHP8AJF2kQEREBERB8dnb4eqluzV8Y0wKckGaOWVtQB1EveOLtw65Oc+4hVSgtRQ2yovtayWDD4aVs5kjlkidIT3jdrzG5pIwwDnP9EGlayJu0arloiDG2ngZNj/rB0hAJxglsZbnngOaqtYOhnUc+lYKyghbA2ZglLG/nOGSSerjnzPJW8gIiICIiAiIgIiICIiAiIgIiIIXtX+42/8A1Cn/ALldKF7V/uNv/wBQp/7lbiWMy90CNwGSM849yD9oiICIiCB11+MKy/8AcqPq2rm7I/vFUfTKj+9cOuue0Ky4/wCpUfVtXN2R/eKo+mVH96C4REQEREBERAREQEREBFj6QvTtRaahu72CMyt3bQc45I64GeixrZrh1xt1OaanL6moMu2FrvC1schjc97yPC3hvkTl2ACgsUU0zUFxt9ZFTajp2xCZ4jZLDIZIw8jwtfljHNLjloOCCccjIVKgKAvf4S3T/TWf1mV+oqMV931jcKOF8MbYmwRkmAPc9rmF5a5xcMgEuwPaUGj2bfgDRf8AYZ/RUimtFVk+yey1TYg6je2IGFpaxzTG17cNJJaQHYIyRxwqVARZWpbwbJajVRsMshc2OKMHG97jtaM+Qyck+QBKy6r450dIa5jqad4GTTNjczPTwslLyd3XlzcHjhqCpRdS0XGnu9riuNIcxysa9vuIzz7fWu2gIsbU94mtdPHDQMElTPIIoWuJDd2C4ufjnaxoc445OMDkrqzTant00L5RFVRveGytiYY3Rg/lt3SODmt82nxc5zxhBRosKzXWqrNSVtBNjZAYhHgc+Jm45Pnyvlpu1VVasrbbNt7uEQlmBz42kuyc88hBvIiICLp3e4wWi1y3GqzsiYXux1OBnA9p6BYVMdZVtGK8upoHOAc2mdG5+Bz4XyiQeLpy1uAc8O8wqUWVpq8fDdqFVIwxSBzmSxk5LHtO1zc+fI4PmCD5rVQTeu9NzamtDYKKXuZ4pWTRPIyA9pyNw9X/AI69F55fphJd2P1kJLXcW+CK4U+TBJxkBxPl1y0446kdF7OuCto6WvpjTVzGyRu6tcAQf2FB5/b9c3TT22m1xGHREZZX04L4XjPG/A8Bx/t5qsuup7dbKeKd4lkZK3cx0MT5QRwc5Y04yCMZ6qVrtE3TTm+o0O9r4X57ygqDuhcD1Ef5pPTB455OOF8r9Z3SzVlI2el7in9GdLVQjBfC1r2x7m7eC1u4OxjO3yBGEGj2a6tF9skEFZ3zqkxbpJHQuaxxzzh+0MPUdFY1E8NNCZ6lzWMaMuc4gAD1kngKMkmqNJfB9gsA7+J0U+1ry3dJsj7yMB/DW5ccZxjldKm0Xd9VSem9ocuWdWUULy2Jn+cg5efceOefJByV2uqq+VZt/Z/CKmRpw6qeCIIs+e7q4+wfzVBofTsumrJ6HUyCWV8j5ZHhu0Fzjk4HqH/7HRbVJS09FAKejY1jB0a0AAe4DhcyAiIgIiICIiAiIgIiIPO+zGzT1OgqSZlXUxgs+Ywx7R4j0zET+8lYvZ/VRWBlNdLo8tppYp4O9dwxkjaqRw3u6N3gnk4GW48wvWqeCGmhENO1rGjo1oAA9wHC+RU0EMPcQta1n5oAA65PHTrygkNa3CivlMzTlrlEk8ssJPdO3GJjZGyukcWnwja3jJGSRhcUvZhapJC/0qvGSTgVLsD2DIJVlSUVLQx93RRsjb1wxoaP3ALnQQrey+1B2TVV59npLvsX4t1hhr9c3I1DqhjW+jBpjnmj3fJc5LHt39OpyVeqS7RL5X2Onon25waZa2GF+QDljtxcOemcDnqg7Nboq1VNp+DYXTwt7zvXPimcJHvxgl7yS55I83Z6D1LI/wCF1r/xVf8AxLvsV2iCFuGjfgayB9kM9RLFUR1AbNKXl2w8sbngEsLsdMnGT0WnUa0o/RD8HxTy1OPDT9y8P3YGA/LQGDkeInHqJVOiDz+g7MKL4Ip4KueqZJHCxjxDOWsLhy4gY9ZP7AFy/wDC61/4qv8A4l32K7RBB12l/i4KS4Wvv6htNM+SUPe6SQsfGY3Fo6kt8J2txkA8E9das1JLWTw0mnGOke947xz4nhkTAQX7yduH7ThreuSOMKmUl2YXOtu2mPSbk8yP76Zu446CQgDgeQQdW22WkuOtLjJXsccGDadz2j7nz0IBXUttDVW7Vlwgs+ImE026V5J2M7t5c5u7IccgNweBuyc4wfQllajs5vdE2l37Gh7XuBYHNeBnDXNPUbtrsfqjORkIODSlwnuNJI6V4mjbIWxTgACVm1p3ceE+IububwduQttxDRl3AUddNX0WlW/B1ZKaurP3OCCLx4xgAhuQ0cdT5eXCyzp3U2uBv1fJ6JRnBFFCRudzn5WT+rR7OhQa12ulq1pbKzT1klEkzY/nNyWburRv+afEBnHkV2KXWVG2iaLjFPFUAeKn7l7n7uc7MNIeOD4gSOmSFt2i02+y0Qo7VEyKMfktGP2nzJ9p5XdQRFnuFJo6xuuWpc07quqfK4EFwjc8+Fri0ENwxrck8ZyrKmqIaunbUUrmvY4Za5pyCPWCOqVVNBWU7qara17HAhzXAEEHqCDwVB1Gibppmc1vZ7KI2k5fRykmJ/r2k5LD7vV1xwg9BRRtg1/R1leLRfo3UNb07qXo/wBrH/NcM8DzPllWSApSshMnabCXNyz0KYHjjmWPg+XTPCq1j6wrqi2aUqq+jO2SOGR7DgHBDSQcHg8oImmoay0doNBZS17qaH0h9PJjIbG6LAiJ65Y4EAnq0tXpyytKVs9y0vS19WQZJYI3vIGMucwOPHlyVqoCIiAiIgIiICIiAiIgIiICIiAiIgjbrrua3XN9E223CUMdt7yOHLHe1pzyF+O023Vt0paAUEbnllfBI8AfNYA7Lj6gMjJVjUTNp6d08nRoLj7gMqQ07a5NS2eO93qecvmHeRsilfGyJrvExoDC3cQ3GS7OST5ILNFNaVq6yK5VViuEpmdTljo5HAbjHICWh+AAXBzXjPmME8qlQEREBERAUP2OfgcfpE/1hVwvFtA37UclmdY9KU2ZGzzGSpnyIWZeSAMcudg9PL1FB6rqHUNp03QmsvMrY2eWT4nH1Nb1cfYFHGv1jrcbLS02yiJPy8g+Xkb+owjwZ9fX1HyWlYez2ipLgbxf5HV1acfKzAbW48o2dG/zx5Y5Vmgn9KaOs+loj8Hs3Suz3k8nileScnc7GeTzgcKgREBERAREQZWodO2jUlH6LeoWyt5xn5zfa1w5afco00WsNCxZtTnXOibn5F/FQwfqOAPeefGM9AAvR0QYGl9YWbVDHC2P+UZw+J42yMPTlp9vmMhfntC/ASu+jS/2FcWqNEWrUM7a47oKtmDHUxHbI3HT2OHlg+XTCiNY3bV2ntLVVu1NEKqCSJ8bKyEAEFzSG96z8nnq4ccjqUHoGg/wHofosP1bVurC0ICNEUIP+Fh+rat1AREQEREBERAREQEREBERAREQEREH5kY2RhY8ZBGCD5hSdpp9R6boxaqeGOqhZkQPEvdua3PgZI0sIw1vG9pJ4HhVciDC0zaq2jlmuN4LHVM7gXd2PCxrRtZGCQHODeTk4yXHgLdREBERAREQFCalmdoa8HUkAJoZnAVjGgeB/wA1s7R1Pk1wHXg9Vdrhq6aCtpXUtW0Pje0tc09CCMEH9iD9xSMmiEsJDmkAgg5BB5BB8wv2vK9G3ObQmpzoW9vLoHndQzPI+aSfk3HjnPA/W4Aw5q9UQEREBERAREQEREBQstV8eNSPtkODbaVw785BbUS8OEeOcsZ1d6zgdOvW7RtTVstwj0Zpg/8ArKjh8gx8jH+UT6jtyfXjpyQq/TVjo9N2SO028eCMYyerj1Lj7SeUGoOOiIiAiIgIiICIiAiIgIiICIiAiIgIiICIiAiIgIiICIiAiIgku0vR0WsdPGnbgVEeXQP9TvUT6nYAP7D5LE7ItdS36mdY75xXU+Q7dgF4BxnH5zejv2HzXpC8W7ZtKVlqurNcab8MjXDvsY4PRr8HjB+a73jjkoPaUXn7dRdo4aA6zxk+Z9Li+1ffjH2i/oeP+Li+1BfooD4x9ov6Hj/i4vtT4x9ov6Hj/i4vtQX6KA+MfaL+h4/4uL7U+MfaL+h4/wCLi+1BfqQ7S9bU2i7J3/DqiTLYY8jrj5xH5rfP2kDzWf8AGPtF/Q8f8XF9qjdL6Zvete0aa96xYGx0z9vdbmuAeMOZGMZBa0ODifMnzycBW9kWlaq3UT9R34l9dV+JznfOaw8hvsJ4JHl4R5L0REQEREBERAREQEREBERAREQEREBERAREQEREBERAREQEREBERAUj2s/i9qv8rPrGquUj2s/i9qv8rPrGoK5ERAREQEREBSmh/vlc/pzvqolVqU0P98rn9Od9VEgq0REBERAREQEREBERAREQEREBERAREQEREBERAREQEREBERAREQFJ60rLddKaXS7mTzyvY0vjpw3cwbgWkueRG3kZw48gHhVik9HSMjvtxo6gj0j0nvCOhMZY0RkesADbn1goNS0aipLnO+l2yRTxtDnwyt2vAPQ9S1wyCMtJGQufT93hv1njulK1zWSAkB+NwwSOcEjy9awLy70jtEpI6IjdFBUOqMdRG4MDGk44zINwHHzXftz+zun1E/RlO6iqKZke121r6Z7nDxnq4VLQf3BBX6fu8F+tLLlStc1j92A/GeHFvOCR1C0VKdlufiNBu6/KZ/8AscqtAREQdK8XWjs1A6uuLtsbcDOCSSTgAAckk8ADlS9vvNBYJ56uugqqeKom7wyzNZsDiGx/kuLo2+AfPA6+pdnXDxT3K31lUQKdlT8qXdATG5sbifLDyOeMEhaWs6qipNK1MlyLRGYnNIdzuJBAaB5kkgAeZQdk3iAagFl2u7wxGbdxt27tmOuc59mPakl4gj1AyykO7x8Tpg7jbta5rSDznOXDyUTRU17ZqqkgjliZUNtjRK6SJ0gJDwHYDZIyDu8/5LvU0Vzi7T4RdZIpD6FLtMUTowB3sfUOlkz/ACQXKIiAiIgIiICIiAiIgIiICIiAiIgIiICIiAiIgIiICIiAiIgLz7toYyn0o+504DahgAZM3iRvib8148Q/YURBo9mdPAzRUVSxrRJJEx0jwBue7YOXHq4+0rn7L/wDpf8AK7+9yIg+dl/4EQe+T6xyqkRAREQcNZTw1VK6Cqa17HDDmuAII9oPBXkHZ1FHWdodXS1YEkcDmmBjhlsXDie7B4Zzz4cIiC7k/Gi36CfrQvzVfjTg+gzfWxr4iCtREQEREBERAREQEREBERARE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wgHBhUIBxQWFBIXGR4aFxcYGR8gHhwgKCAoHCAhHyAkHSggICYoHh0cIzEjKjUrLi8uICI2ODMvOCgtLi8BCgoKBQUFDgUFDisZExkrKysrKysrKysrKysrKysrKysrKysrKysrKysrKysrKysrKysrKysrKysrKysrKysrK//AABEIAKIBNwMBIgACEQEDEQH/xAAbAAEBAQADAQEAAAAAAAAAAAAABgUDBAcBAv/EAEkQAAEDAwMBBAQHDgQFBQAAAAEAAgMEBREGEiExBxMiQRRRYXEVFiMydLPRMzU2N0JSVWKBkZShsbJUcnXxF0NTc+EkY4KT8P/EABQBAQAAAAAAAAAAAAAAAAAAAAD/xAAUEQEAAAAAAAAAAAAAAAAAAAAA/9oADAMBAAIRAxEAPwD3FERAREQEREBERAREQEREBERAREQEREBERAREQERdW53KitNGay5yMijHVzyAP9/Yg7SwtTausumGN+FZMPecMjaC6R3uaOce3p5dSFI1esb3qikfJpYCio2/Pr6obRj1xNPBHtPr5wVg6aY2pvbpdCw+mVG7E10rclgOP+WM7uhxxg9PyeUHp2mtV2bU8Ln2mQOc04fG4bXsP6zDyPf06+orbUrqTQttvlS24xF1PWtxtqYTtd/8h0cPf+9YY1VqLRbxBrmPv6boK6Bucc4HesAG3jqR58Dd1QejIurbbjR3WibW257ZI3DLXNOR/wCPd1XaQFk6turrHpmoukYy6KNzmj244/nhYOoO0KjpK74H08w11dkjuoj4WHoTI/5rQDwfV54X2z6dv9xhmfrWoEjZ4jGaWJoEUYOOQernDB59p68IO1S6OopLNsqnyOqXs8VVvd3oceS5js5YN2HbBhvA4XSqoqut1DS6Xrp5HNjpjPO9hMbpyHCNgJa7IGdznAEZOPau4aDVkdp+CoJaf5uxtU7cXgdMmPbtc/bk53AbvIhfubS81GyllsMuyWmYYgZMubLGcbmv5zkua1wcOhHqQZ2orTR6Ro47zp4ejiOWMSRRkiOVjntjcHMzt3YOQ/g5HJ5WHo2on09c5q+RxNHVV1RHLnpFN3pbG/2NeAGHP5Wz1qqmtN+vs8QvxhhgjkbIYoXOeZXNIczc9zGYaHjdtAOcDlc1l00IrJU2u8BkjJ553kDkbJHlwzkDBAI9x6FBE3uVsFXVTPyQ28UhO1pccBsR4aAXOPsAJPktvW+oKKvt0NPA2oDjV03MlLPG37s0/OfE1o/euC3aIvsFI6Kumjlf6fBUCQl2XRRbG5d4fuhawZHIyeqq9W2movNujp6UtBbPDIdxIGGSNe7oDzgHCDQNzoBcPg8yx9/jd3W9u/Hr253Y9qKEusVuvZns1LIymhE73S1LpmiYyZy4QjJIAd8mXOxhoc0AjkEHoyIiAiIgIiwKvVdKyqkpLdFPVyRHEogYCGHG7Bc9zGFwGPCCXcjhBvos+zXmhvMLpKFxJY4se1zS1zHDqHNcAQf6rQQEREBERAREQEREBERAREQEREE1r3UNXp61xutrGvnmmZBHvJDA55wC7HOB7F55eqHub+2C9skvN2LC9lOBilga48Eg8BuQBz1wM4yCq7tX+42//UKf+5XO0bt3mg8/otA1l7lbW68m74jaWUkWW08eB02/l4x58e8K9p4IaWAQUzWsY0Ya1oAAHsA4C5EQF8c1r2lrxkHggr6iCBuegWW2uNx0PMKGpcPuX/JlxyQ5nl729PUsuzN1P2iwvN2nbSUbHmKSOmzvlc04fl55a0npjPB9i1NdfjDsp/8AcqPq2rm7I/vFUfTKj+9BSae0/atOUPodmibEzqcdXHplxPLj7StREQEREBERAREQdV9uoXvL3xRknkksHP8AJF2kQEREBERB8dnb4eqluzV8Y0wKckGaOWVtQB1EveOLtw65Oc+4hVSgtRQ2yovtayWDD4aVs5kjlkidIT3jdrzG5pIwwDnP9EGlayJu0arloiDG2ngZNj/rB0hAJxglsZbnngOaqtYOhnUc+lYKyghbA2ZglLG/nOGSSerjnzPJW8gIiICIiAiIgIiICIiAiIgIiIIXtX+42/8A1Cn/ALldKF7V/uNv/wBQp/7lbiWMy90CNwGSM849yD9oiICIiCB11+MKy/8AcqPq2rm7I/vFUfTKj+9cOuue0Ky4/wCpUfVtXN2R/eKo+mVH96C4REQEREBERAREQEREBFj6QvTtRaahu72CMyt3bQc45I64GeixrZrh1xt1OaanL6moMu2FrvC1schjc97yPC3hvkTl2ACgsUU0zUFxt9ZFTajp2xCZ4jZLDIZIw8jwtfljHNLjloOCCccjIVKgKAvf4S3T/TWf1mV+oqMV931jcKOF8MbYmwRkmAPc9rmF5a5xcMgEuwPaUGj2bfgDRf8AYZ/RUimtFVk+yey1TYg6je2IGFpaxzTG17cNJJaQHYIyRxwqVARZWpbwbJajVRsMshc2OKMHG97jtaM+Qyck+QBKy6r450dIa5jqad4GTTNjczPTwslLyd3XlzcHjhqCpRdS0XGnu9riuNIcxysa9vuIzz7fWu2gIsbU94mtdPHDQMElTPIIoWuJDd2C4ufjnaxoc445OMDkrqzTant00L5RFVRveGytiYY3Rg/lt3SODmt82nxc5zxhBRosKzXWqrNSVtBNjZAYhHgc+Jm45Pnyvlpu1VVasrbbNt7uEQlmBz42kuyc88hBvIiICLp3e4wWi1y3GqzsiYXux1OBnA9p6BYVMdZVtGK8upoHOAc2mdG5+Bz4XyiQeLpy1uAc8O8wqUWVpq8fDdqFVIwxSBzmSxk5LHtO1zc+fI4PmCD5rVQTeu9NzamtDYKKXuZ4pWTRPIyA9pyNw9X/AI69F55fphJd2P1kJLXcW+CK4U+TBJxkBxPl1y0446kdF7OuCto6WvpjTVzGyRu6tcAQf2FB5/b9c3TT22m1xGHREZZX04L4XjPG/A8Bx/t5qsuup7dbKeKd4lkZK3cx0MT5QRwc5Y04yCMZ6qVrtE3TTm+o0O9r4X57ygqDuhcD1Ef5pPTB455OOF8r9Z3SzVlI2el7in9GdLVQjBfC1r2x7m7eC1u4OxjO3yBGEGj2a6tF9skEFZ3zqkxbpJHQuaxxzzh+0MPUdFY1E8NNCZ6lzWMaMuc4gAD1kngKMkmqNJfB9gsA7+J0U+1ry3dJsj7yMB/DW5ccZxjldKm0Xd9VSem9ocuWdWUULy2Jn+cg5efceOefJByV2uqq+VZt/Z/CKmRpw6qeCIIs+e7q4+wfzVBofTsumrJ6HUyCWV8j5ZHhu0Fzjk4HqH/7HRbVJS09FAKejY1jB0a0AAe4DhcyAiIgIiICIiAiIgIiIPO+zGzT1OgqSZlXUxgs+Ywx7R4j0zET+8lYvZ/VRWBlNdLo8tppYp4O9dwxkjaqRw3u6N3gnk4GW48wvWqeCGmhENO1rGjo1oAA9wHC+RU0EMPcQta1n5oAA65PHTrygkNa3CivlMzTlrlEk8ssJPdO3GJjZGyukcWnwja3jJGSRhcUvZhapJC/0qvGSTgVLsD2DIJVlSUVLQx93RRsjb1wxoaP3ALnQQrey+1B2TVV59npLvsX4t1hhr9c3I1DqhjW+jBpjnmj3fJc5LHt39OpyVeqS7RL5X2Onon25waZa2GF+QDljtxcOemcDnqg7Nboq1VNp+DYXTwt7zvXPimcJHvxgl7yS55I83Z6D1LI/wCF1r/xVf8AxLvsV2iCFuGjfgayB9kM9RLFUR1AbNKXl2w8sbngEsLsdMnGT0WnUa0o/RD8HxTy1OPDT9y8P3YGA/LQGDkeInHqJVOiDz+g7MKL4Ip4KueqZJHCxjxDOWsLhy4gY9ZP7AFy/wDC61/4qv8A4l32K7RBB12l/i4KS4Wvv6htNM+SUPe6SQsfGY3Fo6kt8J2txkA8E9das1JLWTw0mnGOke947xz4nhkTAQX7yduH7ThreuSOMKmUl2YXOtu2mPSbk8yP76Zu446CQgDgeQQdW22WkuOtLjJXsccGDadz2j7nz0IBXUttDVW7Vlwgs+ImE026V5J2M7t5c5u7IccgNweBuyc4wfQllajs5vdE2l37Gh7XuBYHNeBnDXNPUbtrsfqjORkIODSlwnuNJI6V4mjbIWxTgACVm1p3ceE+IububwduQttxDRl3AUddNX0WlW/B1ZKaurP3OCCLx4xgAhuQ0cdT5eXCyzp3U2uBv1fJ6JRnBFFCRudzn5WT+rR7OhQa12ulq1pbKzT1klEkzY/nNyWburRv+afEBnHkV2KXWVG2iaLjFPFUAeKn7l7n7uc7MNIeOD4gSOmSFt2i02+y0Qo7VEyKMfktGP2nzJ9p5XdQRFnuFJo6xuuWpc07quqfK4EFwjc8+Fri0ENwxrck8ZyrKmqIaunbUUrmvY4Za5pyCPWCOqVVNBWU7qara17HAhzXAEEHqCDwVB1Gibppmc1vZ7KI2k5fRykmJ/r2k5LD7vV1xwg9BRRtg1/R1leLRfo3UNb07qXo/wBrH/NcM8DzPllWSApSshMnabCXNyz0KYHjjmWPg+XTPCq1j6wrqi2aUqq+jO2SOGR7DgHBDSQcHg8oImmoay0doNBZS17qaH0h9PJjIbG6LAiJ65Y4EAnq0tXpyytKVs9y0vS19WQZJYI3vIGMucwOPHlyVqoCIiAiIgIiICIiAiIgIiICIiAiIgjbrrua3XN9E223CUMdt7yOHLHe1pzyF+O023Vt0paAUEbnllfBI8AfNYA7Lj6gMjJVjUTNp6d08nRoLj7gMqQ07a5NS2eO93qecvmHeRsilfGyJrvExoDC3cQ3GS7OST5ILNFNaVq6yK5VViuEpmdTljo5HAbjHICWh+AAXBzXjPmME8qlQEREBERAUP2OfgcfpE/1hVwvFtA37UclmdY9KU2ZGzzGSpnyIWZeSAMcudg9PL1FB6rqHUNp03QmsvMrY2eWT4nH1Nb1cfYFHGv1jrcbLS02yiJPy8g+Xkb+owjwZ9fX1HyWlYez2ipLgbxf5HV1acfKzAbW48o2dG/zx5Y5Vmgn9KaOs+loj8Hs3Suz3k8nileScnc7GeTzgcKgREBERAREQZWodO2jUlH6LeoWyt5xn5zfa1w5afco00WsNCxZtTnXOibn5F/FQwfqOAPeefGM9AAvR0QYGl9YWbVDHC2P+UZw+J42yMPTlp9vmMhfntC/ASu+jS/2FcWqNEWrUM7a47oKtmDHUxHbI3HT2OHlg+XTCiNY3bV2ntLVVu1NEKqCSJ8bKyEAEFzSG96z8nnq4ccjqUHoGg/wHofosP1bVurC0ICNEUIP+Fh+rat1AREQEREBERAREQEREBERAREQEREH5kY2RhY8ZBGCD5hSdpp9R6boxaqeGOqhZkQPEvdua3PgZI0sIw1vG9pJ4HhVciDC0zaq2jlmuN4LHVM7gXd2PCxrRtZGCQHODeTk4yXHgLdREBERAREQFCalmdoa8HUkAJoZnAVjGgeB/wA1s7R1Pk1wHXg9Vdrhq6aCtpXUtW0Pje0tc09CCMEH9iD9xSMmiEsJDmkAgg5BB5BB8wv2vK9G3ObQmpzoW9vLoHndQzPI+aSfk3HjnPA/W4Aw5q9UQEREBERAREQEREBQstV8eNSPtkODbaVw785BbUS8OEeOcsZ1d6zgdOvW7RtTVstwj0Zpg/8ArKjh8gx8jH+UT6jtyfXjpyQq/TVjo9N2SO028eCMYyerj1Lj7SeUGoOOiIiAiIgIiICIiAiIgIiICIiAiIgIiICIiAiIgIiICIiAiIgku0vR0WsdPGnbgVEeXQP9TvUT6nYAP7D5LE7ItdS36mdY75xXU+Q7dgF4BxnH5zejv2HzXpC8W7ZtKVlqurNcab8MjXDvsY4PRr8HjB+a73jjkoPaUXn7dRdo4aA6zxk+Z9Li+1ffjH2i/oeP+Li+1BfooD4x9ov6Hj/i4vtT4x9ov6Hj/i4vtQX6KA+MfaL+h4/4uL7U+MfaL+h4/wCLi+1BfqQ7S9bU2i7J3/DqiTLYY8jrj5xH5rfP2kDzWf8AGPtF/Q8f8XF9qjdL6Zvete0aa96xYGx0z9vdbmuAeMOZGMZBa0ODifMnzycBW9kWlaq3UT9R34l9dV+JznfOaw8hvsJ4JHl4R5L0REQEREBERAREQEREBERAREQEREBERAREQEREBERAREQEREBERAUj2s/i9qv8rPrGquUj2s/i9qv8rPrGoK5ERAREQEREBSmh/vlc/pzvqolVqU0P98rn9Od9VEgq0REBERAREQEREBERAREQEREBERAREQEREBERAREQEREBERAREQFJ60rLddKaXS7mTzyvY0vjpw3cwbgWkueRG3kZw48gHhVik9HSMjvtxo6gj0j0nvCOhMZY0RkesADbn1goNS0aipLnO+l2yRTxtDnwyt2vAPQ9S1wyCMtJGQufT93hv1njulK1zWSAkB+NwwSOcEjy9awLy70jtEpI6IjdFBUOqMdRG4MDGk44zINwHHzXftz+zun1E/RlO6iqKZke121r6Z7nDxnq4VLQf3BBX6fu8F+tLLlStc1j92A/GeHFvOCR1C0VKdlufiNBu6/KZ/8AscqtAREQdK8XWjs1A6uuLtsbcDOCSSTgAAckk8ADlS9vvNBYJ56uugqqeKom7wyzNZsDiGx/kuLo2+AfPA6+pdnXDxT3K31lUQKdlT8qXdATG5sbifLDyOeMEhaWs6qipNK1MlyLRGYnNIdzuJBAaB5kkgAeZQdk3iAagFl2u7wxGbdxt27tmOuc59mPakl4gj1AyykO7x8Tpg7jbta5rSDznOXDyUTRU17ZqqkgjliZUNtjRK6SJ0gJDwHYDZIyDu8/5LvU0Vzi7T4RdZIpD6FLtMUTowB3sfUOlkz/ACQXKIiAiIgIiICIiAiIgIiICIiAiIgIiICIiAiIgIiICIiAiIgLz7toYyn0o+504DahgAZM3iRvib8148Q/YURBo9mdPAzRUVSxrRJJEx0jwBue7YOXHq4+0rn7L/wDpf8AK7+9yIg+dl/4EQe+T6xyqkRAREQcNZTw1VK6Cqa17HDDmuAII9oPBXkHZ1FHWdodXS1YEkcDmmBjhlsXDie7B4Zzz4cIiC7k/Gi36CfrQvzVfjTg+gzfWxr4iCtREQEREBERAREQEREBERAREQ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wgHBhUIBxQWFBIXGR4aFxcYGR8gHhwgKCAoHCAhHyAkHSggICYoHh0cIzEjKjUrLi8uICI2ODMvOCgtLi8BCgoKBQUFDgUFDisZExkrKysrKysrKysrKysrKysrKysrKysrKysrKysrKysrKysrKysrKysrKysrKysrKysrK//AABEIAKIBNwMBIgACEQEDEQH/xAAbAAEBAQADAQEAAAAAAAAAAAAABgUDBAcBAv/EAEkQAAEDAwMBBAQHDgQFBQAAAAEAAgMEBREGEiExBxMiQRRRYXEVFiMydLPRMzU2N0JSVWKBkZShsbJUcnXxF0NTc+EkY4KT8P/EABQBAQAAAAAAAAAAAAAAAAAAAAD/xAAUEQEAAAAAAAAAAAAAAAAAAAAA/9oADAMBAAIRAxEAPwD3FERAREQEREBERAREQEREBERAREQEREBERAREQERdW53KitNGay5yMijHVzyAP9/Yg7SwtTausumGN+FZMPecMjaC6R3uaOce3p5dSFI1esb3qikfJpYCio2/Pr6obRj1xNPBHtPr5wVg6aY2pvbpdCw+mVG7E10rclgOP+WM7uhxxg9PyeUHp2mtV2bU8Ln2mQOc04fG4bXsP6zDyPf06+orbUrqTQttvlS24xF1PWtxtqYTtd/8h0cPf+9YY1VqLRbxBrmPv6boK6Bucc4HesAG3jqR58Dd1QejIurbbjR3WibW257ZI3DLXNOR/wCPd1XaQFk6turrHpmoukYy6KNzmj244/nhYOoO0KjpK74H08w11dkjuoj4WHoTI/5rQDwfV54X2z6dv9xhmfrWoEjZ4jGaWJoEUYOOQernDB59p68IO1S6OopLNsqnyOqXs8VVvd3oceS5js5YN2HbBhvA4XSqoqut1DS6Xrp5HNjpjPO9hMbpyHCNgJa7IGdznAEZOPau4aDVkdp+CoJaf5uxtU7cXgdMmPbtc/bk53AbvIhfubS81GyllsMuyWmYYgZMubLGcbmv5zkua1wcOhHqQZ2orTR6Ro47zp4ejiOWMSRRkiOVjntjcHMzt3YOQ/g5HJ5WHo2on09c5q+RxNHVV1RHLnpFN3pbG/2NeAGHP5Wz1qqmtN+vs8QvxhhgjkbIYoXOeZXNIczc9zGYaHjdtAOcDlc1l00IrJU2u8BkjJ553kDkbJHlwzkDBAI9x6FBE3uVsFXVTPyQ28UhO1pccBsR4aAXOPsAJPktvW+oKKvt0NPA2oDjV03MlLPG37s0/OfE1o/euC3aIvsFI6Kumjlf6fBUCQl2XRRbG5d4fuhawZHIyeqq9W2movNujp6UtBbPDIdxIGGSNe7oDzgHCDQNzoBcPg8yx9/jd3W9u/Hr253Y9qKEusVuvZns1LIymhE73S1LpmiYyZy4QjJIAd8mXOxhoc0AjkEHoyIiAiIgIiwKvVdKyqkpLdFPVyRHEogYCGHG7Bc9zGFwGPCCXcjhBvos+zXmhvMLpKFxJY4se1zS1zHDqHNcAQf6rQQEREBERAREQEREBERAREQEREE1r3UNXp61xutrGvnmmZBHvJDA55wC7HOB7F55eqHub+2C9skvN2LC9lOBilga48Eg8BuQBz1wM4yCq7tX+42//UKf+5XO0bt3mg8/otA1l7lbW68m74jaWUkWW08eB02/l4x58e8K9p4IaWAQUzWsY0Ya1oAAHsA4C5EQF8c1r2lrxkHggr6iCBuegWW2uNx0PMKGpcPuX/JlxyQ5nl729PUsuzN1P2iwvN2nbSUbHmKSOmzvlc04fl55a0npjPB9i1NdfjDsp/8AcqPq2rm7I/vFUfTKj+9BSae0/atOUPodmibEzqcdXHplxPLj7StREQEREBERAREQdV9uoXvL3xRknkksHP8AJF2kQEREBERB8dnb4eqluzV8Y0wKckGaOWVtQB1EveOLtw65Oc+4hVSgtRQ2yovtayWDD4aVs5kjlkidIT3jdrzG5pIwwDnP9EGlayJu0arloiDG2ngZNj/rB0hAJxglsZbnngOaqtYOhnUc+lYKyghbA2ZglLG/nOGSSerjnzPJW8gIiICIiAiIgIiICIiAiIgIiIIXtX+42/8A1Cn/ALldKF7V/uNv/wBQp/7lbiWMy90CNwGSM849yD9oiICIiCB11+MKy/8AcqPq2rm7I/vFUfTKj+9cOuue0Ky4/wCpUfVtXN2R/eKo+mVH96C4REQEREBERAREQEREBFj6QvTtRaahu72CMyt3bQc45I64GeixrZrh1xt1OaanL6moMu2FrvC1schjc97yPC3hvkTl2ACgsUU0zUFxt9ZFTajp2xCZ4jZLDIZIw8jwtfljHNLjloOCCccjIVKgKAvf4S3T/TWf1mV+oqMV931jcKOF8MbYmwRkmAPc9rmF5a5xcMgEuwPaUGj2bfgDRf8AYZ/RUimtFVk+yey1TYg6je2IGFpaxzTG17cNJJaQHYIyRxwqVARZWpbwbJajVRsMshc2OKMHG97jtaM+Qyck+QBKy6r450dIa5jqad4GTTNjczPTwslLyd3XlzcHjhqCpRdS0XGnu9riuNIcxysa9vuIzz7fWu2gIsbU94mtdPHDQMElTPIIoWuJDd2C4ufjnaxoc445OMDkrqzTant00L5RFVRveGytiYY3Rg/lt3SODmt82nxc5zxhBRosKzXWqrNSVtBNjZAYhHgc+Jm45Pnyvlpu1VVasrbbNt7uEQlmBz42kuyc88hBvIiICLp3e4wWi1y3GqzsiYXux1OBnA9p6BYVMdZVtGK8upoHOAc2mdG5+Bz4XyiQeLpy1uAc8O8wqUWVpq8fDdqFVIwxSBzmSxk5LHtO1zc+fI4PmCD5rVQTeu9NzamtDYKKXuZ4pWTRPIyA9pyNw9X/AI69F55fphJd2P1kJLXcW+CK4U+TBJxkBxPl1y0446kdF7OuCto6WvpjTVzGyRu6tcAQf2FB5/b9c3TT22m1xGHREZZX04L4XjPG/A8Bx/t5qsuup7dbKeKd4lkZK3cx0MT5QRwc5Y04yCMZ6qVrtE3TTm+o0O9r4X57ygqDuhcD1Ef5pPTB455OOF8r9Z3SzVlI2el7in9GdLVQjBfC1r2x7m7eC1u4OxjO3yBGEGj2a6tF9skEFZ3zqkxbpJHQuaxxzzh+0MPUdFY1E8NNCZ6lzWMaMuc4gAD1kngKMkmqNJfB9gsA7+J0U+1ry3dJsj7yMB/DW5ccZxjldKm0Xd9VSem9ocuWdWUULy2Jn+cg5efceOefJByV2uqq+VZt/Z/CKmRpw6qeCIIs+e7q4+wfzVBofTsumrJ6HUyCWV8j5ZHhu0Fzjk4HqH/7HRbVJS09FAKejY1jB0a0AAe4DhcyAiIgIiICIiAiIgIiIPO+zGzT1OgqSZlXUxgs+Ywx7R4j0zET+8lYvZ/VRWBlNdLo8tppYp4O9dwxkjaqRw3u6N3gnk4GW48wvWqeCGmhENO1rGjo1oAA9wHC+RU0EMPcQta1n5oAA65PHTrygkNa3CivlMzTlrlEk8ssJPdO3GJjZGyukcWnwja3jJGSRhcUvZhapJC/0qvGSTgVLsD2DIJVlSUVLQx93RRsjb1wxoaP3ALnQQrey+1B2TVV59npLvsX4t1hhr9c3I1DqhjW+jBpjnmj3fJc5LHt39OpyVeqS7RL5X2Onon25waZa2GF+QDljtxcOemcDnqg7Nboq1VNp+DYXTwt7zvXPimcJHvxgl7yS55I83Z6D1LI/wCF1r/xVf8AxLvsV2iCFuGjfgayB9kM9RLFUR1AbNKXl2w8sbngEsLsdMnGT0WnUa0o/RD8HxTy1OPDT9y8P3YGA/LQGDkeInHqJVOiDz+g7MKL4Ip4KueqZJHCxjxDOWsLhy4gY9ZP7AFy/wDC61/4qv8A4l32K7RBB12l/i4KS4Wvv6htNM+SUPe6SQsfGY3Fo6kt8J2txkA8E9das1JLWTw0mnGOke947xz4nhkTAQX7yduH7ThreuSOMKmUl2YXOtu2mPSbk8yP76Zu446CQgDgeQQdW22WkuOtLjJXsccGDadz2j7nz0IBXUttDVW7Vlwgs+ImE026V5J2M7t5c5u7IccgNweBuyc4wfQllajs5vdE2l37Gh7XuBYHNeBnDXNPUbtrsfqjORkIODSlwnuNJI6V4mjbIWxTgACVm1p3ceE+IububwduQttxDRl3AUddNX0WlW/B1ZKaurP3OCCLx4xgAhuQ0cdT5eXCyzp3U2uBv1fJ6JRnBFFCRudzn5WT+rR7OhQa12ulq1pbKzT1klEkzY/nNyWburRv+afEBnHkV2KXWVG2iaLjFPFUAeKn7l7n7uc7MNIeOD4gSOmSFt2i02+y0Qo7VEyKMfktGP2nzJ9p5XdQRFnuFJo6xuuWpc07quqfK4EFwjc8+Fri0ENwxrck8ZyrKmqIaunbUUrmvY4Za5pyCPWCOqVVNBWU7qara17HAhzXAEEHqCDwVB1Gibppmc1vZ7KI2k5fRykmJ/r2k5LD7vV1xwg9BRRtg1/R1leLRfo3UNb07qXo/wBrH/NcM8DzPllWSApSshMnabCXNyz0KYHjjmWPg+XTPCq1j6wrqi2aUqq+jO2SOGR7DgHBDSQcHg8oImmoay0doNBZS17qaH0h9PJjIbG6LAiJ65Y4EAnq0tXpyytKVs9y0vS19WQZJYI3vIGMucwOPHlyVqoCIiAiIgIiICIiAiIgIiICIiAiIgjbrrua3XN9E223CUMdt7yOHLHe1pzyF+O023Vt0paAUEbnllfBI8AfNYA7Lj6gMjJVjUTNp6d08nRoLj7gMqQ07a5NS2eO93qecvmHeRsilfGyJrvExoDC3cQ3GS7OST5ILNFNaVq6yK5VViuEpmdTljo5HAbjHICWh+AAXBzXjPmME8qlQEREBERAUP2OfgcfpE/1hVwvFtA37UclmdY9KU2ZGzzGSpnyIWZeSAMcudg9PL1FB6rqHUNp03QmsvMrY2eWT4nH1Nb1cfYFHGv1jrcbLS02yiJPy8g+Xkb+owjwZ9fX1HyWlYez2ipLgbxf5HV1acfKzAbW48o2dG/zx5Y5Vmgn9KaOs+loj8Hs3Suz3k8nileScnc7GeTzgcKgREBERAREQZWodO2jUlH6LeoWyt5xn5zfa1w5afco00WsNCxZtTnXOibn5F/FQwfqOAPeefGM9AAvR0QYGl9YWbVDHC2P+UZw+J42yMPTlp9vmMhfntC/ASu+jS/2FcWqNEWrUM7a47oKtmDHUxHbI3HT2OHlg+XTCiNY3bV2ntLVVu1NEKqCSJ8bKyEAEFzSG96z8nnq4ccjqUHoGg/wHofosP1bVurC0ICNEUIP+Fh+rat1AREQEREBERAREQEREBERAREQEREH5kY2RhY8ZBGCD5hSdpp9R6boxaqeGOqhZkQPEvdua3PgZI0sIw1vG9pJ4HhVciDC0zaq2jlmuN4LHVM7gXd2PCxrRtZGCQHODeTk4yXHgLdREBERAREQFCalmdoa8HUkAJoZnAVjGgeB/wA1s7R1Pk1wHXg9Vdrhq6aCtpXUtW0Pje0tc09CCMEH9iD9xSMmiEsJDmkAgg5BB5BB8wv2vK9G3ObQmpzoW9vLoHndQzPI+aSfk3HjnPA/W4Aw5q9UQEREBERAREQEREBQstV8eNSPtkODbaVw785BbUS8OEeOcsZ1d6zgdOvW7RtTVstwj0Zpg/8ArKjh8gx8jH+UT6jtyfXjpyQq/TVjo9N2SO028eCMYyerj1Lj7SeUGoOOiIiAiIgIiICIiAiIgIiICIiAiIgIiICIiAiIgIiICIiAiIgku0vR0WsdPGnbgVEeXQP9TvUT6nYAP7D5LE7ItdS36mdY75xXU+Q7dgF4BxnH5zejv2HzXpC8W7ZtKVlqurNcab8MjXDvsY4PRr8HjB+a73jjkoPaUXn7dRdo4aA6zxk+Z9Li+1ffjH2i/oeP+Li+1BfooD4x9ov6Hj/i4vtT4x9ov6Hj/i4vtQX6KA+MfaL+h4/4uL7U+MfaL+h4/wCLi+1BfqQ7S9bU2i7J3/DqiTLYY8jrj5xH5rfP2kDzWf8AGPtF/Q8f8XF9qjdL6Zvete0aa96xYGx0z9vdbmuAeMOZGMZBa0ODifMnzycBW9kWlaq3UT9R34l9dV+JznfOaw8hvsJ4JHl4R5L0REQEREBERAREQEREBERAREQEREBERAREQEREBERAREQEREBERAUj2s/i9qv8rPrGquUj2s/i9qv8rPrGoK5ERAREQEREBSmh/vlc/pzvqolVqU0P98rn9Od9VEgq0REBERAREQEREBERAREQEREBERAREQEREBERAREQEREBERAREQFJ60rLddKaXS7mTzyvY0vjpw3cwbgWkueRG3kZw48gHhVik9HSMjvtxo6gj0j0nvCOhMZY0RkesADbn1goNS0aipLnO+l2yRTxtDnwyt2vAPQ9S1wyCMtJGQufT93hv1njulK1zWSAkB+NwwSOcEjy9awLy70jtEpI6IjdFBUOqMdRG4MDGk44zINwHHzXftz+zun1E/RlO6iqKZke121r6Z7nDxnq4VLQf3BBX6fu8F+tLLlStc1j92A/GeHFvOCR1C0VKdlufiNBu6/KZ/8AscqtAREQdK8XWjs1A6uuLtsbcDOCSSTgAAckk8ADlS9vvNBYJ56uugqqeKom7wyzNZsDiGx/kuLo2+AfPA6+pdnXDxT3K31lUQKdlT8qXdATG5sbifLDyOeMEhaWs6qipNK1MlyLRGYnNIdzuJBAaB5kkgAeZQdk3iAagFl2u7wxGbdxt27tmOuc59mPakl4gj1AyykO7x8Tpg7jbta5rSDznOXDyUTRU17ZqqkgjliZUNtjRK6SJ0gJDwHYDZIyDu8/5LvU0Vzi7T4RdZIpD6FLtMUTowB3sfUOlkz/ACQXKIiAiIgIiICIiAiIgIiICIiAiIgIiICIiAiIgIiICIiAiIgLz7toYyn0o+504DahgAZM3iRvib8148Q/YURBo9mdPAzRUVSxrRJJEx0jwBue7YOXHq4+0rn7L/wDpf8AK7+9yIg+dl/4EQe+T6xyqkRAREQcNZTw1VK6Cqa17HDDmuAII9oPBXkHZ1FHWdodXS1YEkcDmmBjhlsXDie7B4Zzz4cIiC7k/Gi36CfrQvzVfjTg+gzfWxr4iCtREQEREBERAREQEREBERAREQ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wgHBhUIBxQWFBIXGR4aFxcYGR8gHhwgKCAoHCAhHyAkHSggICYoHh0cIzEjKjUrLi8uICI2ODMvOCgtLi8BCgoKBQUFDgUFDisZExkrKysrKysrKysrKysrKysrKysrKysrKysrKysrKysrKysrKysrKysrKysrKysrKysrK//AABEIAKIBNwMBIgACEQEDEQH/xAAbAAEBAQADAQEAAAAAAAAAAAAABgUDBAcBAv/EAEkQAAEDAwMBBAQHDgQFBQAAAAEAAgMEBREGEiExBxMiQRRRYXEVFiMydLPRMzU2N0JSVWKBkZShsbJUcnXxF0NTc+EkY4KT8P/EABQBAQAAAAAAAAAAAAAAAAAAAAD/xAAUEQEAAAAAAAAAAAAAAAAAAAAA/9oADAMBAAIRAxEAPwD3FERAREQEREBERAREQEREBERAREQEREBERAREQERdW53KitNGay5yMijHVzyAP9/Yg7SwtTausumGN+FZMPecMjaC6R3uaOce3p5dSFI1esb3qikfJpYCio2/Pr6obRj1xNPBHtPr5wVg6aY2pvbpdCw+mVG7E10rclgOP+WM7uhxxg9PyeUHp2mtV2bU8Ln2mQOc04fG4bXsP6zDyPf06+orbUrqTQttvlS24xF1PWtxtqYTtd/8h0cPf+9YY1VqLRbxBrmPv6boK6Bucc4HesAG3jqR58Dd1QejIurbbjR3WibW257ZI3DLXNOR/wCPd1XaQFk6turrHpmoukYy6KNzmj244/nhYOoO0KjpK74H08w11dkjuoj4WHoTI/5rQDwfV54X2z6dv9xhmfrWoEjZ4jGaWJoEUYOOQernDB59p68IO1S6OopLNsqnyOqXs8VVvd3oceS5js5YN2HbBhvA4XSqoqut1DS6Xrp5HNjpjPO9hMbpyHCNgJa7IGdznAEZOPau4aDVkdp+CoJaf5uxtU7cXgdMmPbtc/bk53AbvIhfubS81GyllsMuyWmYYgZMubLGcbmv5zkua1wcOhHqQZ2orTR6Ro47zp4ejiOWMSRRkiOVjntjcHMzt3YOQ/g5HJ5WHo2on09c5q+RxNHVV1RHLnpFN3pbG/2NeAGHP5Wz1qqmtN+vs8QvxhhgjkbIYoXOeZXNIczc9zGYaHjdtAOcDlc1l00IrJU2u8BkjJ553kDkbJHlwzkDBAI9x6FBE3uVsFXVTPyQ28UhO1pccBsR4aAXOPsAJPktvW+oKKvt0NPA2oDjV03MlLPG37s0/OfE1o/euC3aIvsFI6Kumjlf6fBUCQl2XRRbG5d4fuhawZHIyeqq9W2movNujp6UtBbPDIdxIGGSNe7oDzgHCDQNzoBcPg8yx9/jd3W9u/Hr253Y9qKEusVuvZns1LIymhE73S1LpmiYyZy4QjJIAd8mXOxhoc0AjkEHoyIiAiIgIiwKvVdKyqkpLdFPVyRHEogYCGHG7Bc9zGFwGPCCXcjhBvos+zXmhvMLpKFxJY4se1zS1zHDqHNcAQf6rQQEREBERAREQEREBERAREQEREE1r3UNXp61xutrGvnmmZBHvJDA55wC7HOB7F55eqHub+2C9skvN2LC9lOBilga48Eg8BuQBz1wM4yCq7tX+42//UKf+5XO0bt3mg8/otA1l7lbW68m74jaWUkWW08eB02/l4x58e8K9p4IaWAQUzWsY0Ya1oAAHsA4C5EQF8c1r2lrxkHggr6iCBuegWW2uNx0PMKGpcPuX/JlxyQ5nl729PUsuzN1P2iwvN2nbSUbHmKSOmzvlc04fl55a0npjPB9i1NdfjDsp/8AcqPq2rm7I/vFUfTKj+9BSae0/atOUPodmibEzqcdXHplxPLj7StREQEREBERAREQdV9uoXvL3xRknkksHP8AJF2kQEREBERB8dnb4eqluzV8Y0wKckGaOWVtQB1EveOLtw65Oc+4hVSgtRQ2yovtayWDD4aVs5kjlkidIT3jdrzG5pIwwDnP9EGlayJu0arloiDG2ngZNj/rB0hAJxglsZbnngOaqtYOhnUc+lYKyghbA2ZglLG/nOGSSerjnzPJW8gIiICIiAiIgIiICIiAiIgIiIIXtX+42/8A1Cn/ALldKF7V/uNv/wBQp/7lbiWMy90CNwGSM849yD9oiICIiCB11+MKy/8AcqPq2rm7I/vFUfTKj+9cOuue0Ky4/wCpUfVtXN2R/eKo+mVH96C4REQEREBERAREQEREBFj6QvTtRaahu72CMyt3bQc45I64GeixrZrh1xt1OaanL6moMu2FrvC1schjc97yPC3hvkTl2ACgsUU0zUFxt9ZFTajp2xCZ4jZLDIZIw8jwtfljHNLjloOCCccjIVKgKAvf4S3T/TWf1mV+oqMV931jcKOF8MbYmwRkmAPc9rmF5a5xcMgEuwPaUGj2bfgDRf8AYZ/RUimtFVk+yey1TYg6je2IGFpaxzTG17cNJJaQHYIyRxwqVARZWpbwbJajVRsMshc2OKMHG97jtaM+Qyck+QBKy6r450dIa5jqad4GTTNjczPTwslLyd3XlzcHjhqCpRdS0XGnu9riuNIcxysa9vuIzz7fWu2gIsbU94mtdPHDQMElTPIIoWuJDd2C4ufjnaxoc445OMDkrqzTant00L5RFVRveGytiYY3Rg/lt3SODmt82nxc5zxhBRosKzXWqrNSVtBNjZAYhHgc+Jm45Pnyvlpu1VVasrbbNt7uEQlmBz42kuyc88hBvIiICLp3e4wWi1y3GqzsiYXux1OBnA9p6BYVMdZVtGK8upoHOAc2mdG5+Bz4XyiQeLpy1uAc8O8wqUWVpq8fDdqFVIwxSBzmSxk5LHtO1zc+fI4PmCD5rVQTeu9NzamtDYKKXuZ4pWTRPIyA9pyNw9X/AI69F55fphJd2P1kJLXcW+CK4U+TBJxkBxPl1y0446kdF7OuCto6WvpjTVzGyRu6tcAQf2FB5/b9c3TT22m1xGHREZZX04L4XjPG/A8Bx/t5qsuup7dbKeKd4lkZK3cx0MT5QRwc5Y04yCMZ6qVrtE3TTm+o0O9r4X57ygqDuhcD1Ef5pPTB455OOF8r9Z3SzVlI2el7in9GdLVQjBfC1r2x7m7eC1u4OxjO3yBGEGj2a6tF9skEFZ3zqkxbpJHQuaxxzzh+0MPUdFY1E8NNCZ6lzWMaMuc4gAD1kngKMkmqNJfB9gsA7+J0U+1ry3dJsj7yMB/DW5ccZxjldKm0Xd9VSem9ocuWdWUULy2Jn+cg5efceOefJByV2uqq+VZt/Z/CKmRpw6qeCIIs+e7q4+wfzVBofTsumrJ6HUyCWV8j5ZHhu0Fzjk4HqH/7HRbVJS09FAKejY1jB0a0AAe4DhcyAiIgIiICIiAiIgIiIPO+zGzT1OgqSZlXUxgs+Ywx7R4j0zET+8lYvZ/VRWBlNdLo8tppYp4O9dwxkjaqRw3u6N3gnk4GW48wvWqeCGmhENO1rGjo1oAA9wHC+RU0EMPcQta1n5oAA65PHTrygkNa3CivlMzTlrlEk8ssJPdO3GJjZGyukcWnwja3jJGSRhcUvZhapJC/0qvGSTgVLsD2DIJVlSUVLQx93RRsjb1wxoaP3ALnQQrey+1B2TVV59npLvsX4t1hhr9c3I1DqhjW+jBpjnmj3fJc5LHt39OpyVeqS7RL5X2Onon25waZa2GF+QDljtxcOemcDnqg7Nboq1VNp+DYXTwt7zvXPimcJHvxgl7yS55I83Z6D1LI/wCF1r/xVf8AxLvsV2iCFuGjfgayB9kM9RLFUR1AbNKXl2w8sbngEsLsdMnGT0WnUa0o/RD8HxTy1OPDT9y8P3YGA/LQGDkeInHqJVOiDz+g7MKL4Ip4KueqZJHCxjxDOWsLhy4gY9ZP7AFy/wDC61/4qv8A4l32K7RBB12l/i4KS4Wvv6htNM+SUPe6SQsfGY3Fo6kt8J2txkA8E9das1JLWTw0mnGOke947xz4nhkTAQX7yduH7ThreuSOMKmUl2YXOtu2mPSbk8yP76Zu446CQgDgeQQdW22WkuOtLjJXsccGDadz2j7nz0IBXUttDVW7Vlwgs+ImE026V5J2M7t5c5u7IccgNweBuyc4wfQllajs5vdE2l37Gh7XuBYHNeBnDXNPUbtrsfqjORkIODSlwnuNJI6V4mjbIWxTgACVm1p3ceE+IububwduQttxDRl3AUddNX0WlW/B1ZKaurP3OCCLx4xgAhuQ0cdT5eXCyzp3U2uBv1fJ6JRnBFFCRudzn5WT+rR7OhQa12ulq1pbKzT1klEkzY/nNyWburRv+afEBnHkV2KXWVG2iaLjFPFUAeKn7l7n7uc7MNIeOD4gSOmSFt2i02+y0Qo7VEyKMfktGP2nzJ9p5XdQRFnuFJo6xuuWpc07quqfK4EFwjc8+Fri0ENwxrck8ZyrKmqIaunbUUrmvY4Za5pyCPWCOqVVNBWU7qara17HAhzXAEEHqCDwVB1Gibppmc1vZ7KI2k5fRykmJ/r2k5LD7vV1xwg9BRRtg1/R1leLRfo3UNb07qXo/wBrH/NcM8DzPllWSApSshMnabCXNyz0KYHjjmWPg+XTPCq1j6wrqi2aUqq+jO2SOGR7DgHBDSQcHg8oImmoay0doNBZS17qaH0h9PJjIbG6LAiJ65Y4EAnq0tXpyytKVs9y0vS19WQZJYI3vIGMucwOPHlyVqoCIiAiIgIiICIiAiIgIiICIiAiIgjbrrua3XN9E223CUMdt7yOHLHe1pzyF+O023Vt0paAUEbnllfBI8AfNYA7Lj6gMjJVjUTNp6d08nRoLj7gMqQ07a5NS2eO93qecvmHeRsilfGyJrvExoDC3cQ3GS7OST5ILNFNaVq6yK5VViuEpmdTljo5HAbjHICWh+AAXBzXjPmME8qlQEREBERAUP2OfgcfpE/1hVwvFtA37UclmdY9KU2ZGzzGSpnyIWZeSAMcudg9PL1FB6rqHUNp03QmsvMrY2eWT4nH1Nb1cfYFHGv1jrcbLS02yiJPy8g+Xkb+owjwZ9fX1HyWlYez2ipLgbxf5HV1acfKzAbW48o2dG/zx5Y5Vmgn9KaOs+loj8Hs3Suz3k8nileScnc7GeTzgcKgREBERAREQZWodO2jUlH6LeoWyt5xn5zfa1w5afco00WsNCxZtTnXOibn5F/FQwfqOAPeefGM9AAvR0QYGl9YWbVDHC2P+UZw+J42yMPTlp9vmMhfntC/ASu+jS/2FcWqNEWrUM7a47oKtmDHUxHbI3HT2OHlg+XTCiNY3bV2ntLVVu1NEKqCSJ8bKyEAEFzSG96z8nnq4ccjqUHoGg/wHofosP1bVurC0ICNEUIP+Fh+rat1AREQEREBERAREQEREBERAREQEREH5kY2RhY8ZBGCD5hSdpp9R6boxaqeGOqhZkQPEvdua3PgZI0sIw1vG9pJ4HhVciDC0zaq2jlmuN4LHVM7gXd2PCxrRtZGCQHODeTk4yXHgLdREBERAREQFCalmdoa8HUkAJoZnAVjGgeB/wA1s7R1Pk1wHXg9Vdrhq6aCtpXUtW0Pje0tc09CCMEH9iD9xSMmiEsJDmkAgg5BB5BB8wv2vK9G3ObQmpzoW9vLoHndQzPI+aSfk3HjnPA/W4Aw5q9UQEREBERAREQEREBQstV8eNSPtkODbaVw785BbUS8OEeOcsZ1d6zgdOvW7RtTVstwj0Zpg/8ArKjh8gx8jH+UT6jtyfXjpyQq/TVjo9N2SO028eCMYyerj1Lj7SeUGoOOiIiAiIgIiICIiAiIgIiICIiAiIgIiICIiAiIgIiICIiAiIgku0vR0WsdPGnbgVEeXQP9TvUT6nYAP7D5LE7ItdS36mdY75xXU+Q7dgF4BxnH5zejv2HzXpC8W7ZtKVlqurNcab8MjXDvsY4PRr8HjB+a73jjkoPaUXn7dRdo4aA6zxk+Z9Li+1ffjH2i/oeP+Li+1BfooD4x9ov6Hj/i4vtT4x9ov6Hj/i4vtQX6KA+MfaL+h4/4uL7U+MfaL+h4/wCLi+1BfqQ7S9bU2i7J3/DqiTLYY8jrj5xH5rfP2kDzWf8AGPtF/Q8f8XF9qjdL6Zvete0aa96xYGx0z9vdbmuAeMOZGMZBa0ODifMnzycBW9kWlaq3UT9R34l9dV+JznfOaw8hvsJ4JHl4R5L0REQEREBERAREQEREBERAREQEREBERAREQEREBERAREQEREBERAUj2s/i9qv8rPrGquUj2s/i9qv8rPrGoK5ERAREQEREBSmh/vlc/pzvqolVqU0P98rn9Od9VEgq0REBERAREQEREBERAREQEREBERAREQEREBERAREQEREBERAREQFJ60rLddKaXS7mTzyvY0vjpw3cwbgWkueRG3kZw48gHhVik9HSMjvtxo6gj0j0nvCOhMZY0RkesADbn1goNS0aipLnO+l2yRTxtDnwyt2vAPQ9S1wyCMtJGQufT93hv1njulK1zWSAkB+NwwSOcEjy9awLy70jtEpI6IjdFBUOqMdRG4MDGk44zINwHHzXftz+zun1E/RlO6iqKZke121r6Z7nDxnq4VLQf3BBX6fu8F+tLLlStc1j92A/GeHFvOCR1C0VKdlufiNBu6/KZ/8AscqtAREQdK8XWjs1A6uuLtsbcDOCSSTgAAckk8ADlS9vvNBYJ56uugqqeKom7wyzNZsDiGx/kuLo2+AfPA6+pdnXDxT3K31lUQKdlT8qXdATG5sbifLDyOeMEhaWs6qipNK1MlyLRGYnNIdzuJBAaB5kkgAeZQdk3iAagFl2u7wxGbdxt27tmOuc59mPakl4gj1AyykO7x8Tpg7jbta5rSDznOXDyUTRU17ZqqkgjliZUNtjRK6SJ0gJDwHYDZIyDu8/5LvU0Vzi7T4RdZIpD6FLtMUTowB3sfUOlkz/ACQXKIiAiIgIiICIiAiIgIiICIiAiIgIiICIiAiIgIiICIiAiIgLz7toYyn0o+504DahgAZM3iRvib8148Q/YURBo9mdPAzRUVSxrRJJEx0jwBue7YOXHq4+0rn7L/wDpf8AK7+9yIg+dl/4EQe+T6xyqkRAREQcNZTw1VK6Cqa17HDDmuAII9oPBXkHZ1FHWdodXS1YEkcDmmBjhlsXDie7B4Zzz4cIiC7k/Gi36CfrQvzVfjTg+gzfWxr4iCtREQEREBERAREQEREBERAREQf/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descr="http://content.answcdn.com/main/content/img/oxford/oxfordBiochemistry/0198529171.nicotinamide-mononu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409" y="5050528"/>
            <a:ext cx="2361468" cy="12324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442103"/>
            <a:ext cx="3026688" cy="302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34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71" y="457200"/>
            <a:ext cx="8229600" cy="1143000"/>
          </a:xfrm>
        </p:spPr>
        <p:txBody>
          <a:bodyPr>
            <a:normAutofit fontScale="90000"/>
          </a:bodyPr>
          <a:lstStyle/>
          <a:p>
            <a:r>
              <a:rPr lang="en-US" dirty="0" err="1" smtClean="0"/>
              <a:t>Sirtuin</a:t>
            </a:r>
            <a:r>
              <a:rPr lang="en-US" dirty="0" smtClean="0"/>
              <a:t> role in lifespan extension linked to NAM</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5777156" cy="341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1447800"/>
            <a:ext cx="3322108"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31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17638"/>
            <a:ext cx="4953000" cy="7159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533719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58645"/>
            <a:ext cx="3846606" cy="573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1128" y="159521"/>
            <a:ext cx="8590878" cy="461665"/>
          </a:xfrm>
          <a:prstGeom prst="rect">
            <a:avLst/>
          </a:prstGeom>
        </p:spPr>
        <p:txBody>
          <a:bodyPr wrap="none">
            <a:spAutoFit/>
          </a:bodyPr>
          <a:lstStyle/>
          <a:p>
            <a:r>
              <a:rPr lang="en-US" sz="2400" dirty="0" err="1" smtClean="0"/>
              <a:t>mTOR</a:t>
            </a:r>
            <a:r>
              <a:rPr lang="en-US" sz="2400" dirty="0" smtClean="0"/>
              <a:t>-mediated lifespan extension; SIRT1 </a:t>
            </a:r>
            <a:r>
              <a:rPr lang="en-US" sz="2400" dirty="0" err="1" smtClean="0"/>
              <a:t>downregulation</a:t>
            </a:r>
            <a:r>
              <a:rPr lang="en-US" sz="2400" dirty="0" smtClean="0"/>
              <a:t> of </a:t>
            </a:r>
            <a:r>
              <a:rPr lang="en-US" sz="2400" dirty="0" err="1" smtClean="0"/>
              <a:t>mTOR</a:t>
            </a:r>
            <a:endParaRPr lang="en-US" sz="2400" dirty="0"/>
          </a:p>
        </p:txBody>
      </p:sp>
    </p:spTree>
    <p:extLst>
      <p:ext uri="{BB962C8B-B14F-4D97-AF65-F5344CB8AC3E}">
        <p14:creationId xmlns:p14="http://schemas.microsoft.com/office/powerpoint/2010/main" val="94341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implications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These findings point to the </a:t>
            </a:r>
            <a:r>
              <a:rPr lang="en-US" b="1" dirty="0" smtClean="0"/>
              <a:t>central importance </a:t>
            </a:r>
            <a:r>
              <a:rPr lang="en-US" b="1" dirty="0"/>
              <a:t>of NAD+/NAM regulation</a:t>
            </a:r>
            <a:r>
              <a:rPr lang="en-US" dirty="0"/>
              <a:t>; e.g., if NAD+ levels fall below K</a:t>
            </a:r>
            <a:r>
              <a:rPr lang="en-US" baseline="-25000" dirty="0"/>
              <a:t>m</a:t>
            </a:r>
            <a:r>
              <a:rPr lang="en-US" dirty="0"/>
              <a:t>, activation by e.g. allosteric activators may not </a:t>
            </a:r>
            <a:r>
              <a:rPr lang="en-US" dirty="0" smtClean="0"/>
              <a:t>help</a:t>
            </a:r>
          </a:p>
          <a:p>
            <a:pPr marL="0" indent="0">
              <a:buNone/>
            </a:pPr>
            <a:endParaRPr lang="en-US" dirty="0"/>
          </a:p>
          <a:p>
            <a:r>
              <a:rPr lang="en-US" dirty="0"/>
              <a:t>Most </a:t>
            </a:r>
            <a:r>
              <a:rPr lang="en-US" dirty="0" err="1"/>
              <a:t>sirtuin</a:t>
            </a:r>
            <a:r>
              <a:rPr lang="en-US" dirty="0"/>
              <a:t> activation strategies have targeted SIRT1. Allosteric activators like resveratrol not effective with SIRT3 and other important </a:t>
            </a:r>
            <a:r>
              <a:rPr lang="en-US" dirty="0" err="1" smtClean="0"/>
              <a:t>sirtuins</a:t>
            </a:r>
            <a:endParaRPr lang="en-US" dirty="0" smtClean="0"/>
          </a:p>
          <a:p>
            <a:pPr marL="0" indent="0">
              <a:buNone/>
            </a:pPr>
            <a:r>
              <a:rPr lang="en-US" dirty="0" smtClean="0"/>
              <a:t> </a:t>
            </a:r>
            <a:endParaRPr lang="en-US" dirty="0"/>
          </a:p>
          <a:p>
            <a:r>
              <a:rPr lang="en-US" b="1" dirty="0"/>
              <a:t>Ambiguous role of physiological </a:t>
            </a:r>
            <a:r>
              <a:rPr lang="en-US" b="1" dirty="0" smtClean="0"/>
              <a:t>[NAM</a:t>
            </a:r>
            <a:r>
              <a:rPr lang="en-US" b="1" dirty="0"/>
              <a:t>] in </a:t>
            </a:r>
            <a:r>
              <a:rPr lang="en-US" b="1" dirty="0" err="1"/>
              <a:t>sirtuin</a:t>
            </a:r>
            <a:r>
              <a:rPr lang="en-US" b="1" dirty="0"/>
              <a:t> regulation</a:t>
            </a:r>
            <a:r>
              <a:rPr lang="en-US" dirty="0"/>
              <a:t>; diffuses </a:t>
            </a:r>
            <a:r>
              <a:rPr lang="en-US" dirty="0" smtClean="0"/>
              <a:t>between compartments</a:t>
            </a:r>
            <a:endParaRPr lang="en-US" dirty="0"/>
          </a:p>
          <a:p>
            <a:endParaRPr lang="en-US" dirty="0"/>
          </a:p>
        </p:txBody>
      </p:sp>
    </p:spTree>
    <p:extLst>
      <p:ext uri="{BB962C8B-B14F-4D97-AF65-F5344CB8AC3E}">
        <p14:creationId xmlns:p14="http://schemas.microsoft.com/office/powerpoint/2010/main" val="4190488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649</Words>
  <Application>Microsoft Office PowerPoint</Application>
  <PresentationFormat>On-screen Show (4:3)</PresentationFormat>
  <Paragraphs>61</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MathType 6.0 Equation</vt:lpstr>
      <vt:lpstr>Group meeting objectives </vt:lpstr>
      <vt:lpstr>Survey of some literature/reviews on NAD+/NAM regulation of sirtuins </vt:lpstr>
      <vt:lpstr>Reversal of age-related decline through NAD+ supplementation </vt:lpstr>
      <vt:lpstr>Nampt and PARP pathways determine the physiological concentrations of NAD+ and NAM; NAD+ declines with age </vt:lpstr>
      <vt:lpstr>Oscillation of NAD+/NAM levels, decreasing amplitude with age (inflammation)  </vt:lpstr>
      <vt:lpstr>NR and NMN supplementation</vt:lpstr>
      <vt:lpstr>Sirtuin role in lifespan extension linked to NAM </vt:lpstr>
      <vt:lpstr>PowerPoint Presentation</vt:lpstr>
      <vt:lpstr>Summary of implications </vt:lpstr>
      <vt:lpstr>Our work vis-à-vis recent developments </vt:lpstr>
      <vt:lpstr>Mechanism based inhibition/activation</vt:lpstr>
      <vt:lpstr>Mechanism based inhibition/activation (cont’d)</vt:lpstr>
      <vt:lpstr>Our objectives</vt:lpstr>
      <vt:lpstr>Our objectives (cont’d)</vt:lpstr>
      <vt:lpstr>Short-term goals </vt:lpstr>
      <vt:lpstr>Short-term goals: provisional patent</vt:lpstr>
      <vt:lpstr>Short-term goals: provisional patent</vt:lpstr>
      <vt:lpstr>Short-term goals: 2nd paper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meeting objectives</dc:title>
  <dc:creator>Raj Chakrabarti</dc:creator>
  <cp:lastModifiedBy>Raj Chakrabarti</cp:lastModifiedBy>
  <cp:revision>19</cp:revision>
  <cp:lastPrinted>2014-06-02T18:32:43Z</cp:lastPrinted>
  <dcterms:created xsi:type="dcterms:W3CDTF">2014-06-02T16:02:56Z</dcterms:created>
  <dcterms:modified xsi:type="dcterms:W3CDTF">2014-06-03T16:08:14Z</dcterms:modified>
</cp:coreProperties>
</file>