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9" r:id="rId5"/>
    <p:sldId id="258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4660"/>
  </p:normalViewPr>
  <p:slideViewPr>
    <p:cSldViewPr>
      <p:cViewPr>
        <p:scale>
          <a:sx n="96" d="100"/>
          <a:sy n="96" d="100"/>
        </p:scale>
        <p:origin x="-137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13E1-D56F-4605-BE3B-74BF9F2B52D2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88ECF-521D-42D2-A569-ECFACE5A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8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7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5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2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3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43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8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3454"/>
            <a:ext cx="6610350" cy="715962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10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42875"/>
            <a:ext cx="2305050" cy="61912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6200" y="838200"/>
            <a:ext cx="8991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9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3454"/>
            <a:ext cx="6610350" cy="715962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42875"/>
            <a:ext cx="2305050" cy="61912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6200" y="838200"/>
            <a:ext cx="8991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685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42875"/>
            <a:ext cx="2305050" cy="61912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6200" y="838200"/>
            <a:ext cx="8991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236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5528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810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5528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5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9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3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25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0689-6C51-4F83-A99C-234A6C761B26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8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PMC Group Meeting – Computational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Ping Lin</a:t>
            </a:r>
          </a:p>
          <a:p>
            <a:r>
              <a:rPr lang="en-US" dirty="0" smtClean="0"/>
              <a:t>09/12/2014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7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PDB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4 SIRT2 structure available:</a:t>
            </a:r>
          </a:p>
          <a:p>
            <a:pPr lvl="1"/>
            <a:r>
              <a:rPr lang="en-US" sz="2000" dirty="0" smtClean="0"/>
              <a:t>3ZGO </a:t>
            </a:r>
            <a:r>
              <a:rPr lang="en-US" sz="2000" dirty="0"/>
              <a:t>is </a:t>
            </a:r>
            <a:r>
              <a:rPr lang="en-US" sz="2000" dirty="0" err="1"/>
              <a:t>apo</a:t>
            </a:r>
            <a:r>
              <a:rPr lang="en-US" sz="2000" dirty="0"/>
              <a:t> SIRT2 structure</a:t>
            </a:r>
            <a:r>
              <a:rPr lang="en-US" sz="2000" dirty="0" smtClean="0"/>
              <a:t>; (1J8F is also </a:t>
            </a:r>
            <a:r>
              <a:rPr lang="en-US" sz="2000" dirty="0" err="1" smtClean="0"/>
              <a:t>apo</a:t>
            </a:r>
            <a:r>
              <a:rPr lang="en-US" sz="2000" dirty="0" smtClean="0"/>
              <a:t> SIRT2 structure from 2001)</a:t>
            </a:r>
            <a:endParaRPr lang="en-US" sz="2000" dirty="0"/>
          </a:p>
          <a:p>
            <a:pPr lvl="1"/>
            <a:r>
              <a:rPr lang="en-US" sz="2000" dirty="0"/>
              <a:t>3ZGV is SIRT2:ADP binary structure</a:t>
            </a:r>
            <a:r>
              <a:rPr lang="en-US" sz="2000" dirty="0" smtClean="0"/>
              <a:t>; (2013)</a:t>
            </a:r>
            <a:endParaRPr lang="en-US" sz="2000" dirty="0"/>
          </a:p>
          <a:p>
            <a:pPr lvl="1"/>
            <a:r>
              <a:rPr lang="en-US" sz="2000" dirty="0"/>
              <a:t>4L3O is SIRT2:Ac-Peptide binary structure</a:t>
            </a:r>
            <a:r>
              <a:rPr lang="en-US" sz="2000" dirty="0" smtClean="0"/>
              <a:t>; (2014)</a:t>
            </a:r>
            <a:endParaRPr lang="en-US" sz="2000" dirty="0"/>
          </a:p>
          <a:p>
            <a:r>
              <a:rPr lang="en-US" sz="2400" dirty="0" smtClean="0"/>
              <a:t>20 SIRT3 structures available:</a:t>
            </a:r>
          </a:p>
          <a:p>
            <a:pPr lvl="1"/>
            <a:r>
              <a:rPr lang="en-US" sz="2000" dirty="0" smtClean="0"/>
              <a:t>4FVT </a:t>
            </a:r>
            <a:r>
              <a:rPr lang="en-US" sz="2000" dirty="0"/>
              <a:t>is SIRT3:Ac-Peptide:NAD+ ternary structure;</a:t>
            </a:r>
          </a:p>
          <a:p>
            <a:pPr lvl="1"/>
            <a:r>
              <a:rPr lang="en-US" sz="2000" dirty="0"/>
              <a:t>4JSR is SIRT3:ELT inhibitor binary structure;</a:t>
            </a:r>
          </a:p>
          <a:p>
            <a:pPr lvl="1"/>
            <a:r>
              <a:rPr lang="en-US" sz="2000" dirty="0"/>
              <a:t>4BN5 is SIRT3:carba-NAD+:SRT1720 ternary structure;</a:t>
            </a:r>
          </a:p>
          <a:p>
            <a:pPr lvl="1"/>
            <a:r>
              <a:rPr lang="en-US" sz="2000" dirty="0"/>
              <a:t>4BVH is SIRT3:Ac-ADPR:Ex-243 ternary structure;</a:t>
            </a:r>
          </a:p>
          <a:p>
            <a:pPr lvl="1"/>
            <a:r>
              <a:rPr lang="en-US" sz="2000" dirty="0"/>
              <a:t>4BV3 is SIRT3:NAD+:Ex-243 structure;</a:t>
            </a:r>
          </a:p>
        </p:txBody>
      </p:sp>
    </p:spTree>
    <p:extLst>
      <p:ext uri="{BB962C8B-B14F-4D97-AF65-F5344CB8AC3E}">
        <p14:creationId xmlns:p14="http://schemas.microsoft.com/office/powerpoint/2010/main" val="377725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Various SIRT2 Structural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The loop below the C pocket has a significant effect on the binding of DHP-1 </a:t>
            </a:r>
            <a:r>
              <a:rPr lang="en-US" sz="2000" dirty="0" err="1" smtClean="0"/>
              <a:t>deriratives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4287"/>
            <a:ext cx="6819442" cy="53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5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Completed so far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208644"/>
              </p:ext>
            </p:extLst>
          </p:nvPr>
        </p:nvGraphicFramePr>
        <p:xfrm>
          <a:off x="457200" y="914400"/>
          <a:ext cx="6781800" cy="4491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4698"/>
                <a:gridCol w="4087102"/>
              </a:tblGrid>
              <a:tr h="2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Ligands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Receptor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 a,b,c,d, b1*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SIRT3:ac-Peptide(from 4FVT)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 a,b,c,d, b1*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 (from 4FVT)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 a,b,c,d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4BVH)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 a,b,c,d, b1*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4BN5)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 a,b,c,d, b1*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SIRT3(from 4JSR)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 a,b,c,d, b1*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SIRT3:NAD+(from </a:t>
                      </a:r>
                      <a:r>
                        <a:rPr lang="en-US" sz="1100" dirty="0">
                          <a:effectLst/>
                        </a:rPr>
                        <a:t>4BV3)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DHP-1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a,b,c,d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SIRT3:Intermediate (from 4BVG,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large grid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to include outer space)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DHP-1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a,b,c,d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SIRT3:ac-Pep:NAD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+ (from 4FVT,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large grid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to include outer space)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DHP-1 </a:t>
                      </a:r>
                      <a:r>
                        <a:rPr lang="en-US" sz="1100" dirty="0" err="1">
                          <a:effectLst/>
                        </a:rPr>
                        <a:t>a,b,c,d</a:t>
                      </a:r>
                      <a:r>
                        <a:rPr lang="en-US" sz="1100" dirty="0">
                          <a:effectLst/>
                        </a:rPr>
                        <a:t>, b1*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SIRT2(from 3ZGO)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 a,b,c,d, b1*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SIRT2(from 3ZGV, loop fixed)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 a,b,c,d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SIRT2(from 3ZGV, missing 2 residues at the loop)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 a,b,c,d, b1*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SIRT2:ADP(from 3ZGV, loop fixed)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 a,b,c,d, b1*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SIRT2(from 4L3O)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 a,b,c,d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Induced Fit; SIRT2(from 3ZGV, loop fixed)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 a,b,c,d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Induced Fit; SIRT3(from 4FVT)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 a,b,c,d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Induced Fit; SIRT3:ac-Peptide(from 4FVT)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DHP-1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</a:rPr>
                        <a:t>a,b,c,d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Induced Fit; SIRT3:Intermediate (from 4BVG)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55915" y="5486400"/>
            <a:ext cx="398288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Failed Glide XP Docking: </a:t>
            </a:r>
          </a:p>
          <a:p>
            <a:r>
              <a:rPr lang="en-US" sz="1400" dirty="0" smtClean="0"/>
              <a:t>DHP-1a,b,c,d,b1 vs. SIRT3:ac-ADPR(from 4BVH)</a:t>
            </a:r>
          </a:p>
          <a:p>
            <a:r>
              <a:rPr lang="en-US" sz="1400" dirty="0" smtClean="0"/>
              <a:t>DHP-1a,b,c,d,b1 </a:t>
            </a:r>
            <a:r>
              <a:rPr lang="en-US" sz="1400" dirty="0"/>
              <a:t>vs. </a:t>
            </a:r>
            <a:r>
              <a:rPr lang="en-US" sz="1400" dirty="0" smtClean="0"/>
              <a:t>SIRT3:Intermediate (from 4BVG)</a:t>
            </a:r>
          </a:p>
          <a:p>
            <a:r>
              <a:rPr lang="en-US" sz="1400" dirty="0" smtClean="0"/>
              <a:t>DHP-1b,d vs. SIRT2:ac-Pep(from 4L3O)</a:t>
            </a:r>
          </a:p>
          <a:p>
            <a:r>
              <a:rPr lang="en-US" sz="1400" dirty="0" smtClean="0"/>
              <a:t>DHP-1a,c vs. SIRT3:NAD+(from 4BV3)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928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Structures Sampled by Induced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By merging the predictive power of Prime with the docking and scoring capabilities of Glide, Induced Fit is able to predict active site geometries with remarkable success.</a:t>
            </a:r>
          </a:p>
          <a:p>
            <a:r>
              <a:rPr lang="en-US" dirty="0"/>
              <a:t>The Induced Fit </a:t>
            </a:r>
            <a:r>
              <a:rPr lang="en-US" dirty="0" smtClean="0"/>
              <a:t>protocol:</a:t>
            </a:r>
          </a:p>
          <a:p>
            <a:pPr lvl="1"/>
            <a:r>
              <a:rPr lang="en-US" dirty="0" smtClean="0"/>
              <a:t>docking </a:t>
            </a:r>
            <a:r>
              <a:rPr lang="en-US" dirty="0"/>
              <a:t>the active ligand with </a:t>
            </a:r>
            <a:r>
              <a:rPr lang="en-US" dirty="0" smtClean="0"/>
              <a:t>Glide using </a:t>
            </a:r>
            <a:r>
              <a:rPr lang="en-US" dirty="0">
                <a:solidFill>
                  <a:srgbClr val="FF0000"/>
                </a:solidFill>
              </a:rPr>
              <a:t>reduced van der Waals radii</a:t>
            </a:r>
            <a:r>
              <a:rPr lang="en-US" dirty="0"/>
              <a:t> and an </a:t>
            </a:r>
            <a:r>
              <a:rPr lang="en-US" dirty="0">
                <a:solidFill>
                  <a:srgbClr val="FF0000"/>
                </a:solidFill>
              </a:rPr>
              <a:t>increased Coulomb-</a:t>
            </a:r>
            <a:r>
              <a:rPr lang="en-US" dirty="0" err="1">
                <a:solidFill>
                  <a:srgbClr val="FF0000"/>
                </a:solidFill>
              </a:rPr>
              <a:t>vdW</a:t>
            </a:r>
            <a:r>
              <a:rPr lang="en-US" dirty="0">
                <a:solidFill>
                  <a:srgbClr val="FF0000"/>
                </a:solidFill>
              </a:rPr>
              <a:t> cutoff</a:t>
            </a:r>
            <a:r>
              <a:rPr lang="en-US" dirty="0"/>
              <a:t>, and can </a:t>
            </a:r>
            <a:r>
              <a:rPr lang="en-US" dirty="0">
                <a:solidFill>
                  <a:srgbClr val="FF0000"/>
                </a:solidFill>
              </a:rPr>
              <a:t>temporarily remove highly flexible side chains </a:t>
            </a:r>
            <a:r>
              <a:rPr lang="en-US" dirty="0"/>
              <a:t>during the docking step. </a:t>
            </a:r>
            <a:endParaRPr lang="en-US" dirty="0" smtClean="0"/>
          </a:p>
          <a:p>
            <a:pPr lvl="1"/>
            <a:r>
              <a:rPr lang="en-US" dirty="0" smtClean="0"/>
              <a:t>Prime </a:t>
            </a:r>
            <a:r>
              <a:rPr lang="en-US" dirty="0"/>
              <a:t>structure prediction is then used to accommodate the ligand by </a:t>
            </a:r>
            <a:r>
              <a:rPr lang="en-US" dirty="0">
                <a:solidFill>
                  <a:srgbClr val="FF0000"/>
                </a:solidFill>
              </a:rPr>
              <a:t>reorienting nearby side chains</a:t>
            </a:r>
            <a:r>
              <a:rPr lang="en-US" dirty="0"/>
              <a:t>. These residues and the ligand are then </a:t>
            </a:r>
            <a:r>
              <a:rPr lang="en-US" dirty="0">
                <a:solidFill>
                  <a:srgbClr val="FF0000"/>
                </a:solidFill>
              </a:rPr>
              <a:t>minimized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Finally</a:t>
            </a:r>
            <a:r>
              <a:rPr lang="en-US" dirty="0"/>
              <a:t>, each ligand is </a:t>
            </a:r>
            <a:r>
              <a:rPr lang="en-US" dirty="0">
                <a:solidFill>
                  <a:srgbClr val="FF0000"/>
                </a:solidFill>
              </a:rPr>
              <a:t>re-docked</a:t>
            </a:r>
            <a:r>
              <a:rPr lang="en-US" dirty="0"/>
              <a:t> into its corresponding low energy protein structures and the resulting complexes are ranked according to </a:t>
            </a:r>
            <a:r>
              <a:rPr lang="en-US" dirty="0" err="1"/>
              <a:t>GlideScore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default, residues with 5 Å of ligand poses are refined.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7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Induced Fit for SIRT3:Intermediate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Only side chain movement is needed for DHP-1 derivative to fit below the C pocket.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59913"/>
            <a:ext cx="6477000" cy="506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2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Planned Glide XP Docking/Induced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">
              <a:buNone/>
            </a:pPr>
            <a:r>
              <a:rPr lang="en-US" sz="2400" b="1" dirty="0" smtClean="0"/>
              <a:t>Receptor:</a:t>
            </a:r>
            <a:endParaRPr lang="en-US" sz="2400" dirty="0"/>
          </a:p>
          <a:p>
            <a:pPr lvl="1" fontAlgn="b"/>
            <a:r>
              <a:rPr lang="en-US" sz="2000" b="1" dirty="0" smtClean="0">
                <a:solidFill>
                  <a:srgbClr val="FF0000"/>
                </a:solidFill>
              </a:rPr>
              <a:t>Induced </a:t>
            </a:r>
            <a:r>
              <a:rPr lang="en-US" sz="2000" b="1" dirty="0">
                <a:solidFill>
                  <a:srgbClr val="FF0000"/>
                </a:solidFill>
              </a:rPr>
              <a:t>Fit; </a:t>
            </a:r>
            <a:r>
              <a:rPr lang="en-US" sz="2000" b="1" dirty="0" smtClean="0">
                <a:solidFill>
                  <a:srgbClr val="FF0000"/>
                </a:solidFill>
              </a:rPr>
              <a:t>SIRT2:ADP(from </a:t>
            </a:r>
            <a:r>
              <a:rPr lang="en-US" sz="2000" b="1" dirty="0">
                <a:solidFill>
                  <a:srgbClr val="FF0000"/>
                </a:solidFill>
              </a:rPr>
              <a:t>3ZGV, loop fixed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</a:p>
          <a:p>
            <a:pPr lvl="1" fontAlgn="b"/>
            <a:r>
              <a:rPr lang="en-US" sz="2000" b="1" dirty="0"/>
              <a:t>Induced Fit; </a:t>
            </a:r>
            <a:r>
              <a:rPr lang="en-US" sz="2000" b="1" dirty="0" smtClean="0"/>
              <a:t>SIRT2 (</a:t>
            </a:r>
            <a:r>
              <a:rPr lang="en-US" sz="2000" b="1" dirty="0"/>
              <a:t>from 3ZGV, loop </a:t>
            </a:r>
            <a:r>
              <a:rPr lang="en-US" sz="2000" b="1" dirty="0" smtClean="0"/>
              <a:t>unfixed)</a:t>
            </a:r>
            <a:endParaRPr lang="en-US" sz="2000" dirty="0"/>
          </a:p>
          <a:p>
            <a:pPr lvl="1" fontAlgn="b"/>
            <a:r>
              <a:rPr lang="en-US" sz="2000" b="1" dirty="0"/>
              <a:t>Induced Fit; </a:t>
            </a:r>
            <a:r>
              <a:rPr lang="en-US" sz="2000" b="1" dirty="0" smtClean="0"/>
              <a:t>SIRT2(from 3ZGO)</a:t>
            </a:r>
          </a:p>
          <a:p>
            <a:pPr lvl="1" fontAlgn="b"/>
            <a:r>
              <a:rPr lang="en-US" sz="2000" b="1" dirty="0">
                <a:solidFill>
                  <a:srgbClr val="FF0000"/>
                </a:solidFill>
              </a:rPr>
              <a:t>Induced Fit; </a:t>
            </a:r>
            <a:r>
              <a:rPr lang="en-US" sz="2000" b="1" dirty="0" smtClean="0">
                <a:solidFill>
                  <a:srgbClr val="FF0000"/>
                </a:solidFill>
              </a:rPr>
              <a:t>SIRT2:ac-Peptide(from 4L3O)</a:t>
            </a:r>
            <a:endParaRPr lang="en-US" sz="2000" b="1" dirty="0">
              <a:solidFill>
                <a:srgbClr val="FF0000"/>
              </a:solidFill>
            </a:endParaRPr>
          </a:p>
          <a:p>
            <a:pPr lvl="1" fontAlgn="b"/>
            <a:endParaRPr lang="en-US" sz="2000" dirty="0"/>
          </a:p>
          <a:p>
            <a:pPr lvl="1" fontAlgn="b"/>
            <a:r>
              <a:rPr lang="en-US" sz="2000" b="1" dirty="0"/>
              <a:t>Induced Fit; </a:t>
            </a:r>
            <a:r>
              <a:rPr lang="en-US" sz="2000" b="1" dirty="0" smtClean="0"/>
              <a:t>SIRT3 (</a:t>
            </a:r>
            <a:r>
              <a:rPr lang="en-US" sz="2000" b="1" dirty="0"/>
              <a:t>from </a:t>
            </a:r>
            <a:r>
              <a:rPr lang="en-US" sz="2000" b="1" dirty="0" smtClean="0"/>
              <a:t>4BN5)</a:t>
            </a:r>
            <a:endParaRPr lang="en-US" sz="2000" dirty="0"/>
          </a:p>
          <a:p>
            <a:pPr lvl="1" fontAlgn="b"/>
            <a:r>
              <a:rPr lang="en-US" sz="2000" b="1" dirty="0"/>
              <a:t>Induced Fit; </a:t>
            </a:r>
            <a:r>
              <a:rPr lang="en-US" sz="2000" b="1" dirty="0" smtClean="0"/>
              <a:t>SIRT3 </a:t>
            </a:r>
            <a:r>
              <a:rPr lang="en-US" sz="2000" b="1" dirty="0"/>
              <a:t>(from </a:t>
            </a:r>
            <a:r>
              <a:rPr lang="en-US" sz="2000" b="1" dirty="0" smtClean="0"/>
              <a:t>4BV3)</a:t>
            </a:r>
          </a:p>
          <a:p>
            <a:pPr lvl="1" fontAlgn="b"/>
            <a:r>
              <a:rPr lang="en-US" sz="2000" b="1" dirty="0"/>
              <a:t>Induced Fit; SIRT3 (from </a:t>
            </a:r>
            <a:r>
              <a:rPr lang="en-US" sz="2000" b="1" dirty="0" smtClean="0"/>
              <a:t>4JSR)</a:t>
            </a:r>
          </a:p>
          <a:p>
            <a:pPr lvl="1" fontAlgn="b"/>
            <a:r>
              <a:rPr lang="en-US" sz="2000" b="1" dirty="0" smtClean="0">
                <a:solidFill>
                  <a:srgbClr val="FF0000"/>
                </a:solidFill>
              </a:rPr>
              <a:t>Induced Fit; SIRT3:ac-ADPR(from 4BVH)</a:t>
            </a:r>
          </a:p>
          <a:p>
            <a:pPr lvl="1" fontAlgn="b"/>
            <a:r>
              <a:rPr lang="en-US" sz="2000" b="1" dirty="0" smtClean="0">
                <a:solidFill>
                  <a:srgbClr val="FF0000"/>
                </a:solidFill>
              </a:rPr>
              <a:t>Induced Fit; SIRT3:NAD+ (from 4BV3)</a:t>
            </a:r>
            <a:endParaRPr lang="en-US" sz="2000" dirty="0">
              <a:solidFill>
                <a:srgbClr val="FF0000"/>
              </a:solidFill>
            </a:endParaRPr>
          </a:p>
          <a:p>
            <a:pPr fontAlgn="b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539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MM-GBSA Calculation on Induced Fit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051228"/>
              </p:ext>
            </p:extLst>
          </p:nvPr>
        </p:nvGraphicFramePr>
        <p:xfrm>
          <a:off x="1219200" y="990600"/>
          <a:ext cx="5842000" cy="963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/>
                <a:gridCol w="2463800"/>
                <a:gridCol w="1384300"/>
                <a:gridCol w="1384300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Ligand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Receptor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MM-GBSA scores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Glide Score (XP)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DHP-1d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Induced Fit</a:t>
                      </a:r>
                      <a:r>
                        <a:rPr lang="en-US" sz="1100" baseline="0" dirty="0" smtClean="0">
                          <a:effectLst/>
                        </a:rPr>
                        <a:t>; SIRT3:Intermediate (4BVG)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-139.99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-11.982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DHP-1c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Induced Fit</a:t>
                      </a:r>
                      <a:r>
                        <a:rPr lang="en-US" sz="1100" baseline="0" dirty="0" smtClean="0">
                          <a:effectLst/>
                        </a:rPr>
                        <a:t>; SIRT3:Intermediate (4BVG)</a:t>
                      </a:r>
                      <a:endParaRPr lang="en-US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-127.48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-11.131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DHP-1b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Induced Fit</a:t>
                      </a:r>
                      <a:r>
                        <a:rPr lang="en-US" sz="1100" baseline="0" dirty="0" smtClean="0">
                          <a:effectLst/>
                        </a:rPr>
                        <a:t>; SIRT3:Intermediate (4BVG)</a:t>
                      </a:r>
                      <a:endParaRPr lang="en-US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-121.64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-10.977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DHP-1a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Induced Fit</a:t>
                      </a:r>
                      <a:r>
                        <a:rPr lang="en-US" sz="1100" baseline="0" dirty="0" smtClean="0">
                          <a:effectLst/>
                        </a:rPr>
                        <a:t>; SIRT3:Intermediate (4BVG)</a:t>
                      </a:r>
                      <a:endParaRPr lang="en-US" sz="11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-125.28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-10.613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24139"/>
            <a:ext cx="5981242" cy="46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47260"/>
      </p:ext>
    </p:extLst>
  </p:cSld>
  <p:clrMapOvr>
    <a:masterClrMapping/>
  </p:clrMapOvr>
</p:sld>
</file>

<file path=ppt/theme/theme1.xml><?xml version="1.0" encoding="utf-8"?>
<a:theme xmlns:a="http://schemas.openxmlformats.org/drawingml/2006/main" name="PMC-A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PMC-AT_template</Template>
  <TotalTime>232</TotalTime>
  <Words>569</Words>
  <Application>Microsoft Office PowerPoint</Application>
  <PresentationFormat>On-screen Show (4:3)</PresentationFormat>
  <Paragraphs>102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PMC-AT_template</vt:lpstr>
      <vt:lpstr>PMC Group Meeting – Computational Results</vt:lpstr>
      <vt:lpstr>Available PDB Structures</vt:lpstr>
      <vt:lpstr>Various SIRT2 Structural Comparison</vt:lpstr>
      <vt:lpstr>Task Completed so far</vt:lpstr>
      <vt:lpstr>Structures Sampled by Induced Fit</vt:lpstr>
      <vt:lpstr>Induced Fit for SIRT3:Intermediate</vt:lpstr>
      <vt:lpstr>Planned Glide XP Docking/Induced Fit</vt:lpstr>
      <vt:lpstr>MM-GBSA Calculation on Induced Fit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PMC Group Meeting – Computational Results</dc:title>
  <dc:creator>Ping Lin</dc:creator>
  <cp:lastModifiedBy>Ping Lin</cp:lastModifiedBy>
  <cp:revision>13</cp:revision>
  <dcterms:created xsi:type="dcterms:W3CDTF">2014-09-11T18:15:54Z</dcterms:created>
  <dcterms:modified xsi:type="dcterms:W3CDTF">2014-09-12T17:04:01Z</dcterms:modified>
</cp:coreProperties>
</file>