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6" r:id="rId10"/>
    <p:sldId id="270" r:id="rId11"/>
    <p:sldId id="272" r:id="rId12"/>
    <p:sldId id="264" r:id="rId13"/>
    <p:sldId id="268" r:id="rId14"/>
    <p:sldId id="273" r:id="rId15"/>
    <p:sldId id="271" r:id="rId16"/>
    <p:sldId id="274" r:id="rId17"/>
    <p:sldId id="276" r:id="rId18"/>
    <p:sldId id="277"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94660"/>
  </p:normalViewPr>
  <p:slideViewPr>
    <p:cSldViewPr>
      <p:cViewPr>
        <p:scale>
          <a:sx n="96" d="100"/>
          <a:sy n="96" d="100"/>
        </p:scale>
        <p:origin x="-1392" y="-2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1C13E1-D56F-4605-BE3B-74BF9F2B52D2}" type="datetimeFigureOut">
              <a:rPr lang="en-US" smtClean="0"/>
              <a:t>10/31/2014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E88ECF-521D-42D2-A569-ECFACE5AFA5F}" type="slidenum">
              <a:rPr lang="en-US" smtClean="0"/>
              <a:t>‹#›</a:t>
            </a:fld>
            <a:endParaRPr lang="en-US"/>
          </a:p>
        </p:txBody>
      </p:sp>
    </p:spTree>
    <p:extLst>
      <p:ext uri="{BB962C8B-B14F-4D97-AF65-F5344CB8AC3E}">
        <p14:creationId xmlns:p14="http://schemas.microsoft.com/office/powerpoint/2010/main" val="730687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0000FF"/>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1">
                    <a:tint val="7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5C0689-6C51-4F83-A99C-234A6C761B26}"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30279745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C0689-6C51-4F83-A99C-234A6C761B26}" type="datetimeFigureOut">
              <a:rPr lang="en-US" smtClean="0"/>
              <a:t>10/31/2014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5363596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5C0689-6C51-4F83-A99C-234A6C761B26}" type="datetimeFigureOut">
              <a:rPr lang="en-US" smtClean="0"/>
              <a:t>10/31/2014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13509266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5C0689-6C51-4F83-A99C-234A6C761B26}" type="datetimeFigureOut">
              <a:rPr lang="en-US" smtClean="0"/>
              <a:t>10/31/2014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3535543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5C0689-6C51-4F83-A99C-234A6C761B26}"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19044433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5C0689-6C51-4F83-A99C-234A6C761B26}"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28292800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3454"/>
            <a:ext cx="6610350" cy="715962"/>
          </a:xfrm>
        </p:spPr>
        <p:txBody>
          <a:bodyPr>
            <a:normAutofit/>
          </a:bodyPr>
          <a:lstStyle>
            <a:lvl1pPr algn="l">
              <a:defRPr sz="3600" b="1">
                <a:solidFill>
                  <a:srgbClr val="0000FF"/>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990600"/>
            <a:ext cx="8534400" cy="5410200"/>
          </a:xfrm>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5C0689-6C51-4F83-A99C-234A6C761B26}"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2750" y="142875"/>
            <a:ext cx="2305050" cy="619125"/>
          </a:xfrm>
          <a:prstGeom prst="rect">
            <a:avLst/>
          </a:prstGeom>
        </p:spPr>
      </p:pic>
      <p:cxnSp>
        <p:nvCxnSpPr>
          <p:cNvPr id="9" name="Straight Connector 8"/>
          <p:cNvCxnSpPr/>
          <p:nvPr userDrawn="1"/>
        </p:nvCxnSpPr>
        <p:spPr>
          <a:xfrm>
            <a:off x="76200" y="838200"/>
            <a:ext cx="89916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1299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3454"/>
            <a:ext cx="6610350" cy="715962"/>
          </a:xfrm>
        </p:spPr>
        <p:txBody>
          <a:bodyPr>
            <a:normAutofit/>
          </a:bodyPr>
          <a:lstStyle>
            <a:lvl1pPr algn="l">
              <a:defRPr sz="3600" b="1">
                <a:solidFill>
                  <a:srgbClr val="0000FF"/>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A15C0689-6C51-4F83-A99C-234A6C761B26}"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2750" y="142875"/>
            <a:ext cx="2305050" cy="619125"/>
          </a:xfrm>
          <a:prstGeom prst="rect">
            <a:avLst/>
          </a:prstGeom>
        </p:spPr>
      </p:pic>
      <p:cxnSp>
        <p:nvCxnSpPr>
          <p:cNvPr id="9" name="Straight Connector 8"/>
          <p:cNvCxnSpPr/>
          <p:nvPr userDrawn="1"/>
        </p:nvCxnSpPr>
        <p:spPr>
          <a:xfrm>
            <a:off x="76200" y="838200"/>
            <a:ext cx="89916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156859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5C0689-6C51-4F83-A99C-234A6C761B26}"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2750" y="142875"/>
            <a:ext cx="2305050" cy="619125"/>
          </a:xfrm>
          <a:prstGeom prst="rect">
            <a:avLst/>
          </a:prstGeom>
        </p:spPr>
      </p:pic>
      <p:cxnSp>
        <p:nvCxnSpPr>
          <p:cNvPr id="9" name="Straight Connector 8"/>
          <p:cNvCxnSpPr/>
          <p:nvPr userDrawn="1"/>
        </p:nvCxnSpPr>
        <p:spPr>
          <a:xfrm>
            <a:off x="76200" y="838200"/>
            <a:ext cx="89916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982365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600" b="1" cap="all">
                <a:solidFill>
                  <a:srgbClr val="0000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5C0689-6C51-4F83-A99C-234A6C761B26}"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0200" y="228600"/>
            <a:ext cx="3552825" cy="647700"/>
          </a:xfrm>
          <a:prstGeom prst="rect">
            <a:avLst/>
          </a:prstGeom>
        </p:spPr>
      </p:pic>
    </p:spTree>
    <p:extLst>
      <p:ext uri="{BB962C8B-B14F-4D97-AF65-F5344CB8AC3E}">
        <p14:creationId xmlns:p14="http://schemas.microsoft.com/office/powerpoint/2010/main" val="30346858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438400"/>
            <a:ext cx="7772400" cy="1362075"/>
          </a:xfrm>
        </p:spPr>
        <p:txBody>
          <a:bodyPr anchor="t">
            <a:normAutofit/>
          </a:bodyPr>
          <a:lstStyle>
            <a:lvl1pPr algn="l">
              <a:defRPr sz="3600" b="1" cap="all">
                <a:solidFill>
                  <a:srgbClr val="0000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2000" y="38100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5C0689-6C51-4F83-A99C-234A6C761B26}" type="datetimeFigureOut">
              <a:rPr lang="en-US" smtClean="0"/>
              <a:t>10/31/2014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64BA7-69FF-4DB5-92CC-1A9BD438D6D2}"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0200" y="228600"/>
            <a:ext cx="3552825" cy="647700"/>
          </a:xfrm>
          <a:prstGeom prst="rect">
            <a:avLst/>
          </a:prstGeom>
        </p:spPr>
      </p:pic>
    </p:spTree>
    <p:extLst>
      <p:ext uri="{BB962C8B-B14F-4D97-AF65-F5344CB8AC3E}">
        <p14:creationId xmlns:p14="http://schemas.microsoft.com/office/powerpoint/2010/main" val="93365328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5C0689-6C51-4F83-A99C-234A6C761B26}" type="datetimeFigureOut">
              <a:rPr lang="en-US" smtClean="0"/>
              <a:t>10/31/2014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40668955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5C0689-6C51-4F83-A99C-234A6C761B26}" type="datetimeFigureOut">
              <a:rPr lang="en-US" smtClean="0"/>
              <a:t>10/31/2014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8698349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5C0689-6C51-4F83-A99C-234A6C761B26}" type="datetimeFigureOut">
              <a:rPr lang="en-US" smtClean="0"/>
              <a:t>10/31/2014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064BA7-69FF-4DB5-92CC-1A9BD438D6D2}" type="slidenum">
              <a:rPr lang="en-US" smtClean="0"/>
              <a:t>‹#›</a:t>
            </a:fld>
            <a:endParaRPr lang="en-US"/>
          </a:p>
        </p:txBody>
      </p:sp>
    </p:spTree>
    <p:extLst>
      <p:ext uri="{BB962C8B-B14F-4D97-AF65-F5344CB8AC3E}">
        <p14:creationId xmlns:p14="http://schemas.microsoft.com/office/powerpoint/2010/main" val="34977254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C0689-6C51-4F83-A99C-234A6C761B26}" type="datetimeFigureOut">
              <a:rPr lang="en-US" smtClean="0"/>
              <a:t>10/31/2014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64BA7-69FF-4DB5-92CC-1A9BD438D6D2}" type="slidenum">
              <a:rPr lang="en-US" smtClean="0"/>
              <a:t>‹#›</a:t>
            </a:fld>
            <a:endParaRPr lang="en-US"/>
          </a:p>
        </p:txBody>
      </p:sp>
    </p:spTree>
    <p:extLst>
      <p:ext uri="{BB962C8B-B14F-4D97-AF65-F5344CB8AC3E}">
        <p14:creationId xmlns:p14="http://schemas.microsoft.com/office/powerpoint/2010/main" val="497285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6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PMC-AT Group Meeting: Computational</a:t>
            </a:r>
            <a:endParaRPr lang="en-US" dirty="0"/>
          </a:p>
        </p:txBody>
      </p:sp>
      <p:sp>
        <p:nvSpPr>
          <p:cNvPr id="3" name="Subtitle 2"/>
          <p:cNvSpPr>
            <a:spLocks noGrp="1"/>
          </p:cNvSpPr>
          <p:nvPr>
            <p:ph type="subTitle" idx="1"/>
          </p:nvPr>
        </p:nvSpPr>
        <p:spPr/>
        <p:txBody>
          <a:bodyPr/>
          <a:lstStyle/>
          <a:p>
            <a:r>
              <a:rPr lang="en-US" dirty="0"/>
              <a:t>Ping Lin</a:t>
            </a:r>
          </a:p>
          <a:p>
            <a:r>
              <a:rPr lang="en-US" dirty="0" smtClean="0"/>
              <a:t>11/10/14</a:t>
            </a:r>
            <a:endParaRPr lang="en-US" dirty="0"/>
          </a:p>
          <a:p>
            <a:endParaRPr lang="en-US" dirty="0"/>
          </a:p>
        </p:txBody>
      </p:sp>
    </p:spTree>
    <p:extLst>
      <p:ext uri="{BB962C8B-B14F-4D97-AF65-F5344CB8AC3E}">
        <p14:creationId xmlns:p14="http://schemas.microsoft.com/office/powerpoint/2010/main" val="2830577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MD simulation of SIRT3/Intermediate starting from 4FVT/Intermediate superposition</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752600"/>
            <a:ext cx="7256288" cy="4038600"/>
          </a:xfrm>
          <a:prstGeom prst="rect">
            <a:avLst/>
          </a:prstGeom>
        </p:spPr>
      </p:pic>
      <p:sp>
        <p:nvSpPr>
          <p:cNvPr id="6" name="Content Placeholder 5"/>
          <p:cNvSpPr>
            <a:spLocks noGrp="1"/>
          </p:cNvSpPr>
          <p:nvPr>
            <p:ph idx="1"/>
          </p:nvPr>
        </p:nvSpPr>
        <p:spPr>
          <a:xfrm>
            <a:off x="304800" y="990600"/>
            <a:ext cx="8534400" cy="685800"/>
          </a:xfrm>
        </p:spPr>
        <p:txBody>
          <a:bodyPr>
            <a:normAutofit/>
          </a:bodyPr>
          <a:lstStyle/>
          <a:p>
            <a:r>
              <a:rPr lang="en-US" sz="2400" dirty="0" smtClean="0"/>
              <a:t>MD simulation runs for 30 ns</a:t>
            </a:r>
            <a:endParaRPr lang="en-US" sz="2400" dirty="0"/>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638539"/>
            <a:ext cx="7713488" cy="4746140"/>
          </a:xfrm>
          <a:prstGeom prst="rect">
            <a:avLst/>
          </a:prstGeom>
        </p:spPr>
      </p:pic>
    </p:spTree>
    <p:extLst>
      <p:ext uri="{BB962C8B-B14F-4D97-AF65-F5344CB8AC3E}">
        <p14:creationId xmlns:p14="http://schemas.microsoft.com/office/powerpoint/2010/main" val="211934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Backbone RMSD </a:t>
            </a:r>
            <a:r>
              <a:rPr lang="en-US" sz="2800" dirty="0" err="1" smtClean="0"/>
              <a:t>vs</a:t>
            </a:r>
            <a:r>
              <a:rPr lang="en-US" sz="2800" dirty="0" smtClean="0"/>
              <a:t> 4BVG and loop RMSD</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1359932"/>
            <a:ext cx="7436253" cy="4745869"/>
          </a:xfrm>
          <a:prstGeom prst="rect">
            <a:avLst/>
          </a:prstGeom>
        </p:spPr>
      </p:pic>
      <p:sp>
        <p:nvSpPr>
          <p:cNvPr id="7" name="TextBox 6"/>
          <p:cNvSpPr txBox="1"/>
          <p:nvPr/>
        </p:nvSpPr>
        <p:spPr>
          <a:xfrm>
            <a:off x="304800" y="990600"/>
            <a:ext cx="2757422" cy="369332"/>
          </a:xfrm>
          <a:prstGeom prst="rect">
            <a:avLst/>
          </a:prstGeom>
          <a:noFill/>
        </p:spPr>
        <p:txBody>
          <a:bodyPr wrap="none" rtlCol="0">
            <a:spAutoFit/>
          </a:bodyPr>
          <a:lstStyle/>
          <a:p>
            <a:r>
              <a:rPr lang="en-US" dirty="0" smtClean="0"/>
              <a:t>Loop region not converged.</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359932"/>
            <a:ext cx="8087096" cy="488846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1336741"/>
            <a:ext cx="8720284" cy="5138129"/>
          </a:xfrm>
          <a:prstGeom prst="rect">
            <a:avLst/>
          </a:prstGeom>
        </p:spPr>
      </p:pic>
    </p:spTree>
    <p:extLst>
      <p:ext uri="{BB962C8B-B14F-4D97-AF65-F5344CB8AC3E}">
        <p14:creationId xmlns:p14="http://schemas.microsoft.com/office/powerpoint/2010/main" val="426926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Investigating loop conformation using MD simulation</a:t>
            </a:r>
            <a:endParaRPr lang="en-US" sz="2800" dirty="0"/>
          </a:p>
        </p:txBody>
      </p:sp>
      <p:sp>
        <p:nvSpPr>
          <p:cNvPr id="3" name="Content Placeholder 2"/>
          <p:cNvSpPr>
            <a:spLocks noGrp="1"/>
          </p:cNvSpPr>
          <p:nvPr>
            <p:ph idx="1"/>
          </p:nvPr>
        </p:nvSpPr>
        <p:spPr>
          <a:xfrm>
            <a:off x="304800" y="990600"/>
            <a:ext cx="8534400" cy="533400"/>
          </a:xfrm>
        </p:spPr>
        <p:txBody>
          <a:bodyPr>
            <a:normAutofit fontScale="62500" lnSpcReduction="20000"/>
          </a:bodyPr>
          <a:lstStyle/>
          <a:p>
            <a:r>
              <a:rPr lang="en-US" sz="2400" dirty="0" smtClean="0"/>
              <a:t>No loop convergence is found within 30 ns.</a:t>
            </a:r>
          </a:p>
          <a:p>
            <a:r>
              <a:rPr lang="en-US" sz="2400" dirty="0" smtClean="0"/>
              <a:t>4BVG(Green ribbon); 4FVT(</a:t>
            </a:r>
            <a:r>
              <a:rPr lang="en-US" sz="2400" dirty="0" err="1" smtClean="0"/>
              <a:t>Organge</a:t>
            </a:r>
            <a:r>
              <a:rPr lang="en-US" sz="2400" dirty="0" smtClean="0"/>
              <a:t> ribbon); SIRT3/Intermediate (prepared from 4FVT after 30ns)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43878"/>
            <a:ext cx="7528846" cy="5188946"/>
          </a:xfrm>
          <a:prstGeom prst="rect">
            <a:avLst/>
          </a:prstGeom>
        </p:spPr>
      </p:pic>
      <p:sp>
        <p:nvSpPr>
          <p:cNvPr id="5" name="Oval 4"/>
          <p:cNvSpPr/>
          <p:nvPr/>
        </p:nvSpPr>
        <p:spPr>
          <a:xfrm>
            <a:off x="3810000" y="4572000"/>
            <a:ext cx="2819400" cy="21409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624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MD simulation of SIRT3/Intermediate/NAM by NAM docking</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14518"/>
            <a:ext cx="8534400" cy="4162364"/>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95400"/>
            <a:ext cx="8285715" cy="5038096"/>
          </a:xfrm>
          <a:prstGeom prst="rect">
            <a:avLst/>
          </a:prstGeom>
        </p:spPr>
      </p:pic>
    </p:spTree>
    <p:extLst>
      <p:ext uri="{BB962C8B-B14F-4D97-AF65-F5344CB8AC3E}">
        <p14:creationId xmlns:p14="http://schemas.microsoft.com/office/powerpoint/2010/main" val="38655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Energies from MD simulation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33600"/>
            <a:ext cx="4598395" cy="2743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811518"/>
            <a:ext cx="4642908" cy="3446282"/>
          </a:xfrm>
          <a:prstGeom prst="rect">
            <a:avLst/>
          </a:prstGeom>
        </p:spPr>
      </p:pic>
      <p:sp>
        <p:nvSpPr>
          <p:cNvPr id="6" name="TextBox 5"/>
          <p:cNvSpPr txBox="1"/>
          <p:nvPr/>
        </p:nvSpPr>
        <p:spPr>
          <a:xfrm>
            <a:off x="307433" y="992329"/>
            <a:ext cx="6583790" cy="646331"/>
          </a:xfrm>
          <a:prstGeom prst="rect">
            <a:avLst/>
          </a:prstGeom>
          <a:noFill/>
        </p:spPr>
        <p:txBody>
          <a:bodyPr wrap="none" rtlCol="0">
            <a:spAutoFit/>
          </a:bodyPr>
          <a:lstStyle/>
          <a:p>
            <a:r>
              <a:rPr lang="en-US" dirty="0" smtClean="0"/>
              <a:t>The bond energy and total energy from a section of MD simulation.</a:t>
            </a:r>
          </a:p>
          <a:p>
            <a:r>
              <a:rPr lang="en-US" dirty="0" smtClean="0"/>
              <a:t>Energies from water is included. Temperature fluctuation is included.</a:t>
            </a:r>
            <a:endParaRPr lang="en-US" dirty="0"/>
          </a:p>
        </p:txBody>
      </p:sp>
    </p:spTree>
    <p:extLst>
      <p:ext uri="{BB962C8B-B14F-4D97-AF65-F5344CB8AC3E}">
        <p14:creationId xmlns:p14="http://schemas.microsoft.com/office/powerpoint/2010/main" val="3105631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Setting up MD by cleavage of NAM and formation of intermediate from ternary complex</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066800"/>
            <a:ext cx="7594265" cy="5410200"/>
          </a:xfrm>
        </p:spPr>
      </p:pic>
    </p:spTree>
    <p:extLst>
      <p:ext uri="{BB962C8B-B14F-4D97-AF65-F5344CB8AC3E}">
        <p14:creationId xmlns:p14="http://schemas.microsoft.com/office/powerpoint/2010/main" val="4124186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Test of docking and IFD with SIRT3</a:t>
            </a:r>
            <a:endParaRPr lang="en-US" dirty="0"/>
          </a:p>
        </p:txBody>
      </p:sp>
      <p:sp>
        <p:nvSpPr>
          <p:cNvPr id="3" name="Content Placeholder 2"/>
          <p:cNvSpPr>
            <a:spLocks noGrp="1"/>
          </p:cNvSpPr>
          <p:nvPr>
            <p:ph idx="1"/>
          </p:nvPr>
        </p:nvSpPr>
        <p:spPr/>
        <p:txBody>
          <a:bodyPr>
            <a:normAutofit/>
          </a:bodyPr>
          <a:lstStyle/>
          <a:p>
            <a:r>
              <a:rPr lang="en-US" sz="2400" dirty="0" smtClean="0"/>
              <a:t>Case 1: Docking of ELT-3c into 4BVG using Glide XP or extended IFD. </a:t>
            </a:r>
            <a:r>
              <a:rPr lang="en-US" sz="2400" dirty="0" smtClean="0">
                <a:solidFill>
                  <a:srgbClr val="FF0000"/>
                </a:solidFill>
              </a:rPr>
              <a:t>(failed)</a:t>
            </a:r>
            <a:endParaRPr lang="en-US" sz="24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2666999"/>
            <a:ext cx="5882883" cy="41910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371600"/>
            <a:ext cx="5455034" cy="3886200"/>
          </a:xfrm>
          <a:prstGeom prst="rect">
            <a:avLst/>
          </a:prstGeom>
        </p:spPr>
      </p:pic>
      <p:sp>
        <p:nvSpPr>
          <p:cNvPr id="6" name="TextBox 5"/>
          <p:cNvSpPr txBox="1"/>
          <p:nvPr/>
        </p:nvSpPr>
        <p:spPr>
          <a:xfrm>
            <a:off x="762000" y="2281102"/>
            <a:ext cx="1704506" cy="369332"/>
          </a:xfrm>
          <a:prstGeom prst="rect">
            <a:avLst/>
          </a:prstGeom>
          <a:noFill/>
        </p:spPr>
        <p:txBody>
          <a:bodyPr wrap="none" rtlCol="0">
            <a:spAutoFit/>
          </a:bodyPr>
          <a:lstStyle/>
          <a:p>
            <a:r>
              <a:rPr lang="en-US" dirty="0" smtClean="0"/>
              <a:t>Glide XP results:</a:t>
            </a:r>
            <a:endParaRPr lang="en-US" dirty="0"/>
          </a:p>
        </p:txBody>
      </p:sp>
      <p:sp>
        <p:nvSpPr>
          <p:cNvPr id="7" name="TextBox 6"/>
          <p:cNvSpPr txBox="1"/>
          <p:nvPr/>
        </p:nvSpPr>
        <p:spPr>
          <a:xfrm>
            <a:off x="6400800" y="5264426"/>
            <a:ext cx="1230017" cy="369332"/>
          </a:xfrm>
          <a:prstGeom prst="rect">
            <a:avLst/>
          </a:prstGeom>
          <a:noFill/>
        </p:spPr>
        <p:txBody>
          <a:bodyPr wrap="none" rtlCol="0">
            <a:spAutoFit/>
          </a:bodyPr>
          <a:lstStyle/>
          <a:p>
            <a:r>
              <a:rPr lang="en-US" dirty="0" smtClean="0"/>
              <a:t>IFD results:</a:t>
            </a:r>
            <a:endParaRPr lang="en-US" dirty="0"/>
          </a:p>
        </p:txBody>
      </p:sp>
    </p:spTree>
    <p:extLst>
      <p:ext uri="{BB962C8B-B14F-4D97-AF65-F5344CB8AC3E}">
        <p14:creationId xmlns:p14="http://schemas.microsoft.com/office/powerpoint/2010/main" val="2978551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4" name="Content Placeholder 2"/>
          <p:cNvSpPr>
            <a:spLocks noGrp="1"/>
          </p:cNvSpPr>
          <p:nvPr>
            <p:ph idx="1"/>
          </p:nvPr>
        </p:nvSpPr>
        <p:spPr/>
        <p:txBody>
          <a:bodyPr>
            <a:normAutofit/>
          </a:bodyPr>
          <a:lstStyle/>
          <a:p>
            <a:r>
              <a:rPr lang="en-US" sz="2400" dirty="0" smtClean="0"/>
              <a:t>Case 2: Docking of ac-ADPR into 4JSR using Glide XP or extended IFD. </a:t>
            </a:r>
            <a:r>
              <a:rPr lang="en-US" sz="2400" dirty="0" smtClean="0">
                <a:solidFill>
                  <a:srgbClr val="FF0000"/>
                </a:solidFill>
              </a:rPr>
              <a:t>(failed)</a:t>
            </a:r>
            <a:endParaRPr lang="en-US" sz="2400"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858727"/>
            <a:ext cx="5562600" cy="39628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524000"/>
            <a:ext cx="4892884" cy="3485720"/>
          </a:xfrm>
          <a:prstGeom prst="rect">
            <a:avLst/>
          </a:prstGeom>
        </p:spPr>
      </p:pic>
      <p:sp>
        <p:nvSpPr>
          <p:cNvPr id="7" name="TextBox 6"/>
          <p:cNvSpPr txBox="1"/>
          <p:nvPr/>
        </p:nvSpPr>
        <p:spPr>
          <a:xfrm>
            <a:off x="762000" y="2281102"/>
            <a:ext cx="1704506" cy="369332"/>
          </a:xfrm>
          <a:prstGeom prst="rect">
            <a:avLst/>
          </a:prstGeom>
          <a:noFill/>
        </p:spPr>
        <p:txBody>
          <a:bodyPr wrap="none" rtlCol="0">
            <a:spAutoFit/>
          </a:bodyPr>
          <a:lstStyle/>
          <a:p>
            <a:r>
              <a:rPr lang="en-US" dirty="0" smtClean="0"/>
              <a:t>Glide XP results:</a:t>
            </a:r>
            <a:endParaRPr lang="en-US" dirty="0"/>
          </a:p>
        </p:txBody>
      </p:sp>
      <p:sp>
        <p:nvSpPr>
          <p:cNvPr id="8" name="TextBox 7"/>
          <p:cNvSpPr txBox="1"/>
          <p:nvPr/>
        </p:nvSpPr>
        <p:spPr>
          <a:xfrm>
            <a:off x="6400800" y="5264426"/>
            <a:ext cx="1230017" cy="369332"/>
          </a:xfrm>
          <a:prstGeom prst="rect">
            <a:avLst/>
          </a:prstGeom>
          <a:noFill/>
        </p:spPr>
        <p:txBody>
          <a:bodyPr wrap="none" rtlCol="0">
            <a:spAutoFit/>
          </a:bodyPr>
          <a:lstStyle/>
          <a:p>
            <a:r>
              <a:rPr lang="en-US" dirty="0" smtClean="0"/>
              <a:t>IFD results:</a:t>
            </a:r>
            <a:endParaRPr lang="en-US" dirty="0"/>
          </a:p>
        </p:txBody>
      </p:sp>
    </p:spTree>
    <p:extLst>
      <p:ext uri="{BB962C8B-B14F-4D97-AF65-F5344CB8AC3E}">
        <p14:creationId xmlns:p14="http://schemas.microsoft.com/office/powerpoint/2010/main" val="30837870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lstStyle/>
          <a:p>
            <a:r>
              <a:rPr lang="en-US" dirty="0"/>
              <a:t>Case 2: Docking of </a:t>
            </a:r>
            <a:r>
              <a:rPr lang="en-US" dirty="0" smtClean="0"/>
              <a:t>ELT-3c </a:t>
            </a:r>
            <a:r>
              <a:rPr lang="en-US" dirty="0"/>
              <a:t>into </a:t>
            </a:r>
            <a:r>
              <a:rPr lang="en-US" dirty="0" smtClean="0"/>
              <a:t>4FVT </a:t>
            </a:r>
            <a:r>
              <a:rPr lang="en-US" dirty="0"/>
              <a:t>using Glide XP or extended IFD. </a:t>
            </a:r>
            <a:r>
              <a:rPr lang="en-US" dirty="0" smtClean="0"/>
              <a:t>(</a:t>
            </a:r>
            <a:r>
              <a:rPr lang="en-US" dirty="0" smtClean="0">
                <a:solidFill>
                  <a:srgbClr val="00B050"/>
                </a:solidFill>
              </a:rPr>
              <a:t>succeeded?</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743200"/>
            <a:ext cx="5455035" cy="3886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676400"/>
            <a:ext cx="5241112" cy="3733800"/>
          </a:xfrm>
          <a:prstGeom prst="rect">
            <a:avLst/>
          </a:prstGeom>
        </p:spPr>
      </p:pic>
      <p:sp>
        <p:nvSpPr>
          <p:cNvPr id="6" name="TextBox 5"/>
          <p:cNvSpPr txBox="1"/>
          <p:nvPr/>
        </p:nvSpPr>
        <p:spPr>
          <a:xfrm>
            <a:off x="1066800" y="2426876"/>
            <a:ext cx="1704506" cy="369332"/>
          </a:xfrm>
          <a:prstGeom prst="rect">
            <a:avLst/>
          </a:prstGeom>
          <a:noFill/>
        </p:spPr>
        <p:txBody>
          <a:bodyPr wrap="none" rtlCol="0">
            <a:spAutoFit/>
          </a:bodyPr>
          <a:lstStyle/>
          <a:p>
            <a:r>
              <a:rPr lang="en-US" dirty="0" smtClean="0"/>
              <a:t>Glide XP results:</a:t>
            </a:r>
            <a:endParaRPr lang="en-US" dirty="0"/>
          </a:p>
        </p:txBody>
      </p:sp>
      <p:sp>
        <p:nvSpPr>
          <p:cNvPr id="7" name="TextBox 6"/>
          <p:cNvSpPr txBox="1"/>
          <p:nvPr/>
        </p:nvSpPr>
        <p:spPr>
          <a:xfrm>
            <a:off x="6705600" y="5410200"/>
            <a:ext cx="1230017" cy="369332"/>
          </a:xfrm>
          <a:prstGeom prst="rect">
            <a:avLst/>
          </a:prstGeom>
          <a:noFill/>
        </p:spPr>
        <p:txBody>
          <a:bodyPr wrap="none" rtlCol="0">
            <a:spAutoFit/>
          </a:bodyPr>
          <a:lstStyle/>
          <a:p>
            <a:r>
              <a:rPr lang="en-US" dirty="0" smtClean="0"/>
              <a:t>IFD results:</a:t>
            </a:r>
            <a:endParaRPr lang="en-US" dirty="0"/>
          </a:p>
        </p:txBody>
      </p:sp>
    </p:spTree>
    <p:extLst>
      <p:ext uri="{BB962C8B-B14F-4D97-AF65-F5344CB8AC3E}">
        <p14:creationId xmlns:p14="http://schemas.microsoft.com/office/powerpoint/2010/main" val="3236690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Loop refinement with Prime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200" y="990600"/>
            <a:ext cx="5775920" cy="41148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2590800"/>
            <a:ext cx="6273967" cy="4430404"/>
          </a:xfrm>
          <a:prstGeom prst="rect">
            <a:avLst/>
          </a:prstGeom>
        </p:spPr>
      </p:pic>
      <p:sp>
        <p:nvSpPr>
          <p:cNvPr id="7" name="TextBox 6"/>
          <p:cNvSpPr txBox="1"/>
          <p:nvPr/>
        </p:nvSpPr>
        <p:spPr>
          <a:xfrm>
            <a:off x="304800" y="1944469"/>
            <a:ext cx="3505200" cy="646331"/>
          </a:xfrm>
          <a:prstGeom prst="rect">
            <a:avLst/>
          </a:prstGeom>
          <a:noFill/>
        </p:spPr>
        <p:txBody>
          <a:bodyPr wrap="square" rtlCol="0">
            <a:spAutoFit/>
          </a:bodyPr>
          <a:lstStyle/>
          <a:p>
            <a:r>
              <a:rPr lang="en-US" dirty="0" smtClean="0"/>
              <a:t>Case 1: Refine loop for original 4BVG  (145-181) </a:t>
            </a:r>
            <a:r>
              <a:rPr lang="en-US" dirty="0" smtClean="0">
                <a:solidFill>
                  <a:srgbClr val="FF0000"/>
                </a:solidFill>
              </a:rPr>
              <a:t>(failed!)</a:t>
            </a:r>
            <a:endParaRPr lang="en-US" dirty="0">
              <a:solidFill>
                <a:srgbClr val="FF0000"/>
              </a:solidFill>
            </a:endParaRPr>
          </a:p>
        </p:txBody>
      </p:sp>
      <p:sp>
        <p:nvSpPr>
          <p:cNvPr id="8" name="TextBox 7"/>
          <p:cNvSpPr txBox="1"/>
          <p:nvPr/>
        </p:nvSpPr>
        <p:spPr>
          <a:xfrm>
            <a:off x="5562600" y="5181600"/>
            <a:ext cx="3200400" cy="1200329"/>
          </a:xfrm>
          <a:prstGeom prst="rect">
            <a:avLst/>
          </a:prstGeom>
          <a:noFill/>
        </p:spPr>
        <p:txBody>
          <a:bodyPr wrap="square" rtlCol="0">
            <a:spAutoFit/>
          </a:bodyPr>
          <a:lstStyle/>
          <a:p>
            <a:r>
              <a:rPr lang="en-US" dirty="0" smtClean="0"/>
              <a:t>Case 2: Refine loop for 4FVT after superimposing intermediate from 4BVG (155-174) (</a:t>
            </a:r>
            <a:r>
              <a:rPr lang="en-US" dirty="0" smtClean="0">
                <a:solidFill>
                  <a:srgbClr val="FF0000"/>
                </a:solidFill>
              </a:rPr>
              <a:t>failed!</a:t>
            </a:r>
            <a:r>
              <a:rPr lang="en-US" dirty="0" smtClean="0"/>
              <a:t>)</a:t>
            </a:r>
            <a:endParaRPr lang="en-US" dirty="0"/>
          </a:p>
        </p:txBody>
      </p:sp>
    </p:spTree>
    <p:extLst>
      <p:ext uri="{BB962C8B-B14F-4D97-AF65-F5344CB8AC3E}">
        <p14:creationId xmlns:p14="http://schemas.microsoft.com/office/powerpoint/2010/main" val="1722038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rPr>
              <a:t>Prepare dataset for SIRT3 Docking</a:t>
            </a:r>
            <a:endParaRPr lang="en-US" dirty="0"/>
          </a:p>
        </p:txBody>
      </p:sp>
      <p:sp>
        <p:nvSpPr>
          <p:cNvPr id="3" name="Content Placeholder 2"/>
          <p:cNvSpPr>
            <a:spLocks noGrp="1"/>
          </p:cNvSpPr>
          <p:nvPr>
            <p:ph idx="1"/>
          </p:nvPr>
        </p:nvSpPr>
        <p:spPr>
          <a:xfrm>
            <a:off x="304800" y="990600"/>
            <a:ext cx="8534400" cy="1676400"/>
          </a:xfrm>
        </p:spPr>
        <p:txBody>
          <a:bodyPr>
            <a:noAutofit/>
          </a:bodyPr>
          <a:lstStyle/>
          <a:p>
            <a:pPr>
              <a:buFont typeface="Wingdings" pitchFamily="2" charset="2"/>
              <a:buChar char="q"/>
            </a:pPr>
            <a:r>
              <a:rPr lang="en-US" sz="1800" dirty="0" smtClean="0"/>
              <a:t>with </a:t>
            </a:r>
            <a:r>
              <a:rPr lang="en-US" sz="1800" dirty="0"/>
              <a:t>NAD+/ADPR/ac-ADRP/Intermediate(or </a:t>
            </a:r>
            <a:r>
              <a:rPr lang="en-US" sz="1800" dirty="0" err="1"/>
              <a:t>thio</a:t>
            </a:r>
            <a:r>
              <a:rPr lang="en-US" sz="1800" dirty="0"/>
              <a:t>-substituted intermediate) bound but not NAD+ in AC binding mode, (</a:t>
            </a:r>
            <a:r>
              <a:rPr lang="en-US" sz="1800" dirty="0" err="1"/>
              <a:t>pdbID</a:t>
            </a:r>
            <a:r>
              <a:rPr lang="en-US" sz="1800" dirty="0"/>
              <a:t>: 4BVG, 3GLT, 4BN4, 4BV3, 4BVH, 4BVB, 4BVE, 4BVF). The loop of ILE154-SER166 are quite similar, and the RMSD of these structures are less than 0.9 Angstrom</a:t>
            </a:r>
            <a:r>
              <a:rPr lang="en-US" sz="1800" dirty="0" smtClean="0"/>
              <a:t>. With </a:t>
            </a:r>
            <a:r>
              <a:rPr lang="en-US" sz="1800" dirty="0"/>
              <a:t>or without Ex527 didn't change much the loop structure, therefore the claim in </a:t>
            </a:r>
            <a:r>
              <a:rPr lang="en-US" sz="1800" dirty="0" err="1"/>
              <a:t>hte</a:t>
            </a:r>
            <a:r>
              <a:rPr lang="en-US" sz="1800" dirty="0"/>
              <a:t> PNAS paper than Ex527 stabilize the loop may not be true.</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660" y="2286000"/>
            <a:ext cx="6706660" cy="50292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526157138"/>
              </p:ext>
            </p:extLst>
          </p:nvPr>
        </p:nvGraphicFramePr>
        <p:xfrm>
          <a:off x="6172200" y="3352800"/>
          <a:ext cx="2743199" cy="2209797"/>
        </p:xfrm>
        <a:graphic>
          <a:graphicData uri="http://schemas.openxmlformats.org/drawingml/2006/table">
            <a:tbl>
              <a:tblPr>
                <a:tableStyleId>{5C22544A-7EE6-4342-B048-85BDC9FD1C3A}</a:tableStyleId>
              </a:tblPr>
              <a:tblGrid>
                <a:gridCol w="700391"/>
                <a:gridCol w="1138136"/>
                <a:gridCol w="904672"/>
              </a:tblGrid>
              <a:tr h="245533">
                <a:tc>
                  <a:txBody>
                    <a:bodyPr/>
                    <a:lstStyle/>
                    <a:p>
                      <a:pPr algn="l" fontAlgn="b"/>
                      <a:r>
                        <a:rPr lang="en-US" sz="1400" u="none" strike="noStrike">
                          <a:effectLst/>
                        </a:rPr>
                        <a:t>class 1:</a:t>
                      </a:r>
                      <a:endParaRPr lang="en-US" sz="1400" b="0" i="0" u="none" strike="noStrike">
                        <a:solidFill>
                          <a:srgbClr val="000000"/>
                        </a:solidFill>
                        <a:effectLst/>
                        <a:latin typeface="Calibri"/>
                      </a:endParaRPr>
                    </a:p>
                  </a:txBody>
                  <a:tcPr marL="9525" marR="9525" marT="9525" marB="0" anchor="b"/>
                </a:tc>
                <a:tc>
                  <a:txBody>
                    <a:bodyPr/>
                    <a:lstStyle/>
                    <a:p>
                      <a:pPr algn="ctr"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r>
              <a:tr h="245533">
                <a:tc>
                  <a:txBody>
                    <a:bodyPr/>
                    <a:lstStyle/>
                    <a:p>
                      <a:pPr algn="l" fontAlgn="b"/>
                      <a:r>
                        <a:rPr lang="en-US" sz="1400" u="none" strike="noStrike">
                          <a:effectLst/>
                        </a:rPr>
                        <a:t>4BVG</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45533">
                <a:tc>
                  <a:txBody>
                    <a:bodyPr/>
                    <a:lstStyle/>
                    <a:p>
                      <a:pPr algn="l" fontAlgn="b"/>
                      <a:r>
                        <a:rPr lang="en-US" sz="1400" u="none" strike="noStrike">
                          <a:effectLst/>
                        </a:rPr>
                        <a:t>3GLT</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0.818</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45533">
                <a:tc>
                  <a:txBody>
                    <a:bodyPr/>
                    <a:lstStyle/>
                    <a:p>
                      <a:pPr algn="l" fontAlgn="b"/>
                      <a:r>
                        <a:rPr lang="en-US" sz="1400" u="none" strike="noStrike">
                          <a:effectLst/>
                        </a:rPr>
                        <a:t>4BN4</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0.835</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45533">
                <a:tc>
                  <a:txBody>
                    <a:bodyPr/>
                    <a:lstStyle/>
                    <a:p>
                      <a:pPr algn="l" fontAlgn="b"/>
                      <a:r>
                        <a:rPr lang="en-US" sz="1400" u="none" strike="noStrike">
                          <a:effectLst/>
                        </a:rPr>
                        <a:t>4BV3</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0.848</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45533">
                <a:tc>
                  <a:txBody>
                    <a:bodyPr/>
                    <a:lstStyle/>
                    <a:p>
                      <a:pPr algn="l" fontAlgn="b"/>
                      <a:r>
                        <a:rPr lang="en-US" sz="1400" u="none" strike="noStrike">
                          <a:effectLst/>
                        </a:rPr>
                        <a:t>4BVH</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0.874</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45533">
                <a:tc>
                  <a:txBody>
                    <a:bodyPr/>
                    <a:lstStyle/>
                    <a:p>
                      <a:pPr algn="l" fontAlgn="b"/>
                      <a:r>
                        <a:rPr lang="en-US" sz="1400" u="none" strike="noStrike">
                          <a:effectLst/>
                        </a:rPr>
                        <a:t>4BVB</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0.855</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45533">
                <a:tc>
                  <a:txBody>
                    <a:bodyPr/>
                    <a:lstStyle/>
                    <a:p>
                      <a:pPr algn="l" fontAlgn="b"/>
                      <a:r>
                        <a:rPr lang="en-US" sz="1400" u="none" strike="noStrike">
                          <a:effectLst/>
                        </a:rPr>
                        <a:t>4BVE</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0.839</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45533">
                <a:tc>
                  <a:txBody>
                    <a:bodyPr/>
                    <a:lstStyle/>
                    <a:p>
                      <a:pPr algn="l" fontAlgn="b"/>
                      <a:r>
                        <a:rPr lang="en-US" sz="1400" u="none" strike="noStrike">
                          <a:effectLst/>
                        </a:rPr>
                        <a:t>4BVF</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0.873</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dirty="0">
                          <a:effectLst/>
                        </a:rPr>
                        <a:t>Angstrom</a:t>
                      </a:r>
                      <a:endParaRPr lang="en-US" sz="14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73972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a:xfrm>
            <a:off x="304800" y="990600"/>
            <a:ext cx="8534400" cy="1066800"/>
          </a:xfrm>
        </p:spPr>
        <p:txBody>
          <a:bodyPr>
            <a:normAutofit/>
          </a:bodyPr>
          <a:lstStyle/>
          <a:p>
            <a:pPr>
              <a:buFont typeface="Wingdings" pitchFamily="2" charset="2"/>
              <a:buChar char="q"/>
            </a:pPr>
            <a:r>
              <a:rPr lang="en-US" sz="1800" dirty="0" smtClean="0"/>
              <a:t>no </a:t>
            </a:r>
            <a:r>
              <a:rPr lang="en-US" sz="1800" dirty="0"/>
              <a:t>ADP moiety bound or NAD+ in AC pose: helix in loop (residue 162-170) is preserved. (</a:t>
            </a:r>
            <a:r>
              <a:rPr lang="en-US" sz="1800" dirty="0" err="1"/>
              <a:t>pdbID</a:t>
            </a:r>
            <a:r>
              <a:rPr lang="en-US" sz="1800" dirty="0"/>
              <a:t>: 3GLS, 3GLR, 4BN5, 4FVT, 3GLU), which the ternary structure 4FVT is unique in that loop 154-161 differs from others</a:t>
            </a:r>
            <a:r>
              <a:rPr lang="en-US" sz="1800" dirty="0" smtClean="0"/>
              <a:t>.</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296303"/>
            <a:ext cx="7416768" cy="556169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207438708"/>
              </p:ext>
            </p:extLst>
          </p:nvPr>
        </p:nvGraphicFramePr>
        <p:xfrm>
          <a:off x="6096000" y="1981200"/>
          <a:ext cx="2667000" cy="1485900"/>
        </p:xfrm>
        <a:graphic>
          <a:graphicData uri="http://schemas.openxmlformats.org/drawingml/2006/table">
            <a:tbl>
              <a:tblPr>
                <a:tableStyleId>{5C22544A-7EE6-4342-B048-85BDC9FD1C3A}</a:tableStyleId>
              </a:tblPr>
              <a:tblGrid>
                <a:gridCol w="562884"/>
                <a:gridCol w="1045357"/>
                <a:gridCol w="1058759"/>
              </a:tblGrid>
              <a:tr h="247650">
                <a:tc>
                  <a:txBody>
                    <a:bodyPr/>
                    <a:lstStyle/>
                    <a:p>
                      <a:pPr algn="l" fontAlgn="b"/>
                      <a:r>
                        <a:rPr lang="en-US" sz="1400" u="none" strike="noStrike">
                          <a:effectLst/>
                        </a:rPr>
                        <a:t>class 2:</a:t>
                      </a:r>
                      <a:endParaRPr lang="en-US" sz="1400" b="0" i="0" u="none" strike="noStrike">
                        <a:solidFill>
                          <a:srgbClr val="000000"/>
                        </a:solidFill>
                        <a:effectLst/>
                        <a:latin typeface="Calibri"/>
                      </a:endParaRPr>
                    </a:p>
                  </a:txBody>
                  <a:tcPr marL="9525" marR="9525" marT="9525" marB="0" anchor="b"/>
                </a:tc>
                <a:tc>
                  <a:txBody>
                    <a:bodyPr/>
                    <a:lstStyle/>
                    <a:p>
                      <a:pPr algn="ctr"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r>
              <a:tr h="247650">
                <a:tc>
                  <a:txBody>
                    <a:bodyPr/>
                    <a:lstStyle/>
                    <a:p>
                      <a:pPr algn="l" fontAlgn="b"/>
                      <a:r>
                        <a:rPr lang="en-US" sz="1400" u="none" strike="noStrike">
                          <a:effectLst/>
                        </a:rPr>
                        <a:t>3GLS</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1.389</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47650">
                <a:tc>
                  <a:txBody>
                    <a:bodyPr/>
                    <a:lstStyle/>
                    <a:p>
                      <a:pPr algn="l" fontAlgn="b"/>
                      <a:r>
                        <a:rPr lang="en-US" sz="1400" u="none" strike="noStrike">
                          <a:effectLst/>
                        </a:rPr>
                        <a:t>3GLR</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1.096</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47650">
                <a:tc>
                  <a:txBody>
                    <a:bodyPr/>
                    <a:lstStyle/>
                    <a:p>
                      <a:pPr algn="l" fontAlgn="b"/>
                      <a:r>
                        <a:rPr lang="en-US" sz="1400" u="none" strike="noStrike">
                          <a:effectLst/>
                        </a:rPr>
                        <a:t>4BN5</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1.169</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47650">
                <a:tc>
                  <a:txBody>
                    <a:bodyPr/>
                    <a:lstStyle/>
                    <a:p>
                      <a:pPr algn="l" fontAlgn="b"/>
                      <a:r>
                        <a:rPr lang="en-US" sz="1400" u="none" strike="noStrike">
                          <a:effectLst/>
                        </a:rPr>
                        <a:t>4FVT</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0.946</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47650">
                <a:tc>
                  <a:txBody>
                    <a:bodyPr/>
                    <a:lstStyle/>
                    <a:p>
                      <a:pPr algn="l" fontAlgn="b"/>
                      <a:r>
                        <a:rPr lang="en-US" sz="1400" u="none" strike="noStrike">
                          <a:effectLst/>
                        </a:rPr>
                        <a:t>3GLU</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1.091</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dirty="0">
                          <a:effectLst/>
                        </a:rPr>
                        <a:t>Angstrom</a:t>
                      </a:r>
                      <a:endParaRPr lang="en-US" sz="14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809670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a:xfrm>
            <a:off x="304800" y="990600"/>
            <a:ext cx="8534400" cy="838200"/>
          </a:xfrm>
        </p:spPr>
        <p:txBody>
          <a:bodyPr>
            <a:normAutofit/>
          </a:bodyPr>
          <a:lstStyle/>
          <a:p>
            <a:pPr>
              <a:buFont typeface="Wingdings" pitchFamily="2" charset="2"/>
              <a:buChar char="q"/>
            </a:pPr>
            <a:r>
              <a:rPr lang="en-US" sz="1800" dirty="0" smtClean="0"/>
              <a:t>ELT </a:t>
            </a:r>
            <a:r>
              <a:rPr lang="en-US" sz="1800" dirty="0"/>
              <a:t>inhibitor create a new situation for C pocket binding and cause the shift of the loop, and changes in the helix (</a:t>
            </a:r>
            <a:r>
              <a:rPr lang="en-US" sz="1800" dirty="0" err="1"/>
              <a:t>pdbID</a:t>
            </a:r>
            <a:r>
              <a:rPr lang="en-US" sz="1800" dirty="0"/>
              <a:t>: 4JSR, 4JT8, 4JT9).</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791441"/>
            <a:ext cx="6248400" cy="468555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727919955"/>
              </p:ext>
            </p:extLst>
          </p:nvPr>
        </p:nvGraphicFramePr>
        <p:xfrm>
          <a:off x="6248400" y="2286000"/>
          <a:ext cx="2514599" cy="914400"/>
        </p:xfrm>
        <a:graphic>
          <a:graphicData uri="http://schemas.openxmlformats.org/drawingml/2006/table">
            <a:tbl>
              <a:tblPr>
                <a:tableStyleId>{5C22544A-7EE6-4342-B048-85BDC9FD1C3A}</a:tableStyleId>
              </a:tblPr>
              <a:tblGrid>
                <a:gridCol w="815907"/>
                <a:gridCol w="936287"/>
                <a:gridCol w="762405"/>
              </a:tblGrid>
              <a:tr h="228600">
                <a:tc>
                  <a:txBody>
                    <a:bodyPr/>
                    <a:lstStyle/>
                    <a:p>
                      <a:pPr algn="l" fontAlgn="b"/>
                      <a:r>
                        <a:rPr lang="en-US" sz="1400" u="none" strike="noStrike">
                          <a:effectLst/>
                        </a:rPr>
                        <a:t>class 3:</a:t>
                      </a:r>
                      <a:endParaRPr lang="en-US" sz="1400" b="0" i="0" u="none" strike="noStrike">
                        <a:solidFill>
                          <a:srgbClr val="000000"/>
                        </a:solidFill>
                        <a:effectLst/>
                        <a:latin typeface="Calibri"/>
                      </a:endParaRPr>
                    </a:p>
                  </a:txBody>
                  <a:tcPr marL="9525" marR="9525" marT="9525" marB="0" anchor="b"/>
                </a:tc>
                <a:tc>
                  <a:txBody>
                    <a:bodyPr/>
                    <a:lstStyle/>
                    <a:p>
                      <a:pPr algn="ctr"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r>
              <a:tr h="228600">
                <a:tc>
                  <a:txBody>
                    <a:bodyPr/>
                    <a:lstStyle/>
                    <a:p>
                      <a:pPr algn="l" fontAlgn="b"/>
                      <a:r>
                        <a:rPr lang="en-US" sz="1400" u="none" strike="noStrike">
                          <a:effectLst/>
                        </a:rPr>
                        <a:t>4JSR</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1.466</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28600">
                <a:tc>
                  <a:txBody>
                    <a:bodyPr/>
                    <a:lstStyle/>
                    <a:p>
                      <a:pPr algn="l" fontAlgn="b"/>
                      <a:r>
                        <a:rPr lang="en-US" sz="1400" u="none" strike="noStrike">
                          <a:effectLst/>
                        </a:rPr>
                        <a:t>4JT8</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1.537</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228600">
                <a:tc>
                  <a:txBody>
                    <a:bodyPr/>
                    <a:lstStyle/>
                    <a:p>
                      <a:pPr algn="l" fontAlgn="b"/>
                      <a:r>
                        <a:rPr lang="en-US" sz="1400" u="none" strike="noStrike">
                          <a:effectLst/>
                        </a:rPr>
                        <a:t>4JT9</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1.585</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dirty="0">
                          <a:effectLst/>
                        </a:rPr>
                        <a:t>Angstrom</a:t>
                      </a:r>
                      <a:endParaRPr lang="en-US" sz="14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768136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a:xfrm>
            <a:off x="304800" y="990600"/>
            <a:ext cx="8534400" cy="762000"/>
          </a:xfrm>
        </p:spPr>
        <p:txBody>
          <a:bodyPr>
            <a:noAutofit/>
          </a:bodyPr>
          <a:lstStyle/>
          <a:p>
            <a:pPr>
              <a:buFont typeface="Wingdings" pitchFamily="2" charset="2"/>
              <a:buChar char="q"/>
            </a:pPr>
            <a:r>
              <a:rPr lang="en-US" sz="2000" dirty="0"/>
              <a:t>Loop structure not completely resolved, in the region 158-170 (</a:t>
            </a:r>
            <a:r>
              <a:rPr lang="en-US" sz="2000" dirty="0" err="1"/>
              <a:t>pdbID</a:t>
            </a:r>
            <a:r>
              <a:rPr lang="en-US" sz="2000" dirty="0"/>
              <a:t>: 4C78, 4C7B, 4FZ3, 4HD8)</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339" y="1593466"/>
            <a:ext cx="7011652" cy="525790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962012325"/>
              </p:ext>
            </p:extLst>
          </p:nvPr>
        </p:nvGraphicFramePr>
        <p:xfrm>
          <a:off x="6172200" y="2209800"/>
          <a:ext cx="2387600" cy="1114425"/>
        </p:xfrm>
        <a:graphic>
          <a:graphicData uri="http://schemas.openxmlformats.org/drawingml/2006/table">
            <a:tbl>
              <a:tblPr>
                <a:tableStyleId>{5C22544A-7EE6-4342-B048-85BDC9FD1C3A}</a:tableStyleId>
              </a:tblPr>
              <a:tblGrid>
                <a:gridCol w="774700"/>
                <a:gridCol w="889000"/>
                <a:gridCol w="723900"/>
              </a:tblGrid>
              <a:tr h="190500">
                <a:tc>
                  <a:txBody>
                    <a:bodyPr/>
                    <a:lstStyle/>
                    <a:p>
                      <a:pPr algn="l" fontAlgn="b"/>
                      <a:r>
                        <a:rPr lang="en-US" sz="1400" u="none" strike="noStrike">
                          <a:effectLst/>
                        </a:rPr>
                        <a:t>class 4:</a:t>
                      </a:r>
                      <a:endParaRPr lang="en-US" sz="1400" b="0" i="0" u="none" strike="noStrike">
                        <a:solidFill>
                          <a:srgbClr val="000000"/>
                        </a:solidFill>
                        <a:effectLst/>
                        <a:latin typeface="Calibri"/>
                      </a:endParaRPr>
                    </a:p>
                  </a:txBody>
                  <a:tcPr marL="9525" marR="9525" marT="9525" marB="0" anchor="b"/>
                </a:tc>
                <a:tc>
                  <a:txBody>
                    <a:bodyPr/>
                    <a:lstStyle/>
                    <a:p>
                      <a:pPr algn="ctr"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4C78</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1.185</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4FZ3</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1.092</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4HD8</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0.992</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Angstrom</a:t>
                      </a:r>
                      <a:endParaRPr lang="en-US" sz="1400" b="0" i="0" u="none" strike="noStrike">
                        <a:solidFill>
                          <a:srgbClr val="000000"/>
                        </a:solidFill>
                        <a:effectLst/>
                        <a:latin typeface="Calibri"/>
                      </a:endParaRPr>
                    </a:p>
                  </a:txBody>
                  <a:tcPr marL="9525" marR="9525" marT="9525" marB="0" anchor="b"/>
                </a:tc>
              </a:tr>
              <a:tr h="190500">
                <a:tc>
                  <a:txBody>
                    <a:bodyPr/>
                    <a:lstStyle/>
                    <a:p>
                      <a:pPr algn="l" fontAlgn="b"/>
                      <a:r>
                        <a:rPr lang="en-US" sz="1400" u="none" strike="noStrike">
                          <a:effectLst/>
                        </a:rPr>
                        <a:t>4C7B</a:t>
                      </a:r>
                      <a:endParaRPr lang="en-US" sz="1400" b="0" i="0" u="none" strike="noStrike">
                        <a:solidFill>
                          <a:srgbClr val="000000"/>
                        </a:solidFill>
                        <a:effectLst/>
                        <a:latin typeface="Calibri"/>
                      </a:endParaRPr>
                    </a:p>
                  </a:txBody>
                  <a:tcPr marL="9525" marR="9525" marT="9525" marB="0" anchor="b"/>
                </a:tc>
                <a:tc>
                  <a:txBody>
                    <a:bodyPr/>
                    <a:lstStyle/>
                    <a:p>
                      <a:pPr algn="ctr" fontAlgn="b"/>
                      <a:r>
                        <a:rPr lang="en-US" sz="1400" u="none" strike="noStrike">
                          <a:effectLst/>
                        </a:rPr>
                        <a:t>0.951</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dirty="0">
                          <a:effectLst/>
                        </a:rPr>
                        <a:t>Angstrom</a:t>
                      </a:r>
                      <a:endParaRPr lang="en-US" sz="14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4281920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the dataset</a:t>
            </a:r>
            <a:endParaRPr lang="en-US" dirty="0"/>
          </a:p>
        </p:txBody>
      </p:sp>
      <p:sp>
        <p:nvSpPr>
          <p:cNvPr id="3" name="Content Placeholder 2"/>
          <p:cNvSpPr>
            <a:spLocks noGrp="1"/>
          </p:cNvSpPr>
          <p:nvPr>
            <p:ph idx="1"/>
          </p:nvPr>
        </p:nvSpPr>
        <p:spPr/>
        <p:txBody>
          <a:bodyPr>
            <a:normAutofit/>
          </a:bodyPr>
          <a:lstStyle/>
          <a:p>
            <a:r>
              <a:rPr lang="en-US" sz="2000" dirty="0"/>
              <a:t>From the structures category above, we can choose 4 receptors: (SIRT3 from 4BVG, 3GLR, 4FVT, 4JSR) and three types of ligands (ADPR from 4BN4 and ELT-11c from 4JSR), especially the docking of ELT-11c into 4BVG, as the receptor cannot accommodate the inhibitors in its original pose. For others, although  the active size conformations are different, the inhibitors can still fit it easily, the tests in these cases will be to test if the loop conformation can be predicted upon binding of new ligand</a:t>
            </a:r>
            <a:r>
              <a:rPr lang="en-US" sz="2000" dirty="0" smtClean="0"/>
              <a:t>.</a:t>
            </a:r>
          </a:p>
          <a:p>
            <a:r>
              <a:rPr lang="en-US" sz="2000" dirty="0" smtClean="0"/>
              <a:t>Success and failure of docking tests depend on the initial structures.</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4087545773"/>
              </p:ext>
            </p:extLst>
          </p:nvPr>
        </p:nvGraphicFramePr>
        <p:xfrm>
          <a:off x="838199" y="5204976"/>
          <a:ext cx="7467601" cy="1500624"/>
        </p:xfrm>
        <a:graphic>
          <a:graphicData uri="http://schemas.openxmlformats.org/drawingml/2006/table">
            <a:tbl>
              <a:tblPr>
                <a:tableStyleId>{5C22544A-7EE6-4342-B048-85BDC9FD1C3A}</a:tableStyleId>
              </a:tblPr>
              <a:tblGrid>
                <a:gridCol w="1361183"/>
                <a:gridCol w="1739290"/>
                <a:gridCol w="1555638"/>
                <a:gridCol w="1523228"/>
                <a:gridCol w="1288262"/>
              </a:tblGrid>
              <a:tr h="187578">
                <a:tc>
                  <a:txBody>
                    <a:bodyPr/>
                    <a:lstStyle/>
                    <a:p>
                      <a:pPr algn="l" fontAlgn="b"/>
                      <a:r>
                        <a:rPr lang="en-US" sz="1000" u="none" strike="noStrike" dirty="0">
                          <a:effectLst/>
                        </a:rPr>
                        <a:t>MM-GBSA (kcal/</a:t>
                      </a:r>
                      <a:r>
                        <a:rPr lang="en-US" sz="1000" u="none" strike="noStrike" dirty="0" err="1">
                          <a:effectLst/>
                        </a:rPr>
                        <a:t>mol</a:t>
                      </a:r>
                      <a:r>
                        <a:rPr lang="en-US" sz="1000" u="none" strike="noStrike" dirty="0">
                          <a:effectLst/>
                        </a:rPr>
                        <a:t>)</a:t>
                      </a:r>
                      <a:endParaRPr lang="en-US" sz="1000" b="0" i="0" u="none" strike="noStrike" dirty="0">
                        <a:solidFill>
                          <a:srgbClr val="000000"/>
                        </a:solidFill>
                        <a:effectLst/>
                        <a:latin typeface="Calibri"/>
                      </a:endParaRPr>
                    </a:p>
                  </a:txBody>
                  <a:tcPr marL="8932" marR="8932" marT="8932" marB="0" anchor="b"/>
                </a:tc>
                <a:tc>
                  <a:txBody>
                    <a:bodyPr/>
                    <a:lstStyle/>
                    <a:p>
                      <a:pPr algn="ctr" fontAlgn="b"/>
                      <a:r>
                        <a:rPr lang="en-US" sz="1000" u="none" strike="noStrike">
                          <a:effectLst/>
                        </a:rPr>
                        <a:t>Ex527 ( R)</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dirty="0">
                          <a:effectLst/>
                        </a:rPr>
                        <a:t>Ex527 ( S)</a:t>
                      </a:r>
                      <a:endParaRPr lang="en-US" sz="1000" b="0" i="0" u="none" strike="noStrike" dirty="0">
                        <a:solidFill>
                          <a:srgbClr val="000000"/>
                        </a:solidFill>
                        <a:effectLst/>
                        <a:latin typeface="Calibri"/>
                      </a:endParaRPr>
                    </a:p>
                  </a:txBody>
                  <a:tcPr marL="8932" marR="8932" marT="8932" marB="0" anchor="b"/>
                </a:tc>
                <a:tc>
                  <a:txBody>
                    <a:bodyPr/>
                    <a:lstStyle/>
                    <a:p>
                      <a:pPr algn="ctr" fontAlgn="b"/>
                      <a:r>
                        <a:rPr lang="en-US" sz="1000" u="none" strike="noStrike">
                          <a:effectLst/>
                        </a:rPr>
                        <a:t>Salermide</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Ac93253</a:t>
                      </a:r>
                      <a:endParaRPr lang="en-US" sz="1000" b="0" i="0" u="none" strike="noStrike">
                        <a:solidFill>
                          <a:srgbClr val="000000"/>
                        </a:solidFill>
                        <a:effectLst/>
                        <a:latin typeface="Calibri"/>
                      </a:endParaRPr>
                    </a:p>
                  </a:txBody>
                  <a:tcPr marL="8932" marR="8932" marT="8932" marB="0" anchor="b"/>
                </a:tc>
              </a:tr>
              <a:tr h="187578">
                <a:tc>
                  <a:txBody>
                    <a:bodyPr/>
                    <a:lstStyle/>
                    <a:p>
                      <a:pPr algn="l" fontAlgn="b"/>
                      <a:r>
                        <a:rPr lang="en-US" sz="1000" u="none" strike="noStrike">
                          <a:effectLst/>
                        </a:rPr>
                        <a:t>SIRT3 (4FVT), with water</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-55.12</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-50.37</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-62.84</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-91.71</a:t>
                      </a:r>
                      <a:endParaRPr lang="en-US" sz="1000" b="0" i="0" u="none" strike="noStrike">
                        <a:solidFill>
                          <a:srgbClr val="000000"/>
                        </a:solidFill>
                        <a:effectLst/>
                        <a:latin typeface="Calibri"/>
                      </a:endParaRPr>
                    </a:p>
                  </a:txBody>
                  <a:tcPr marL="8932" marR="8932" marT="8932" marB="0" anchor="b"/>
                </a:tc>
              </a:tr>
              <a:tr h="187578">
                <a:tc>
                  <a:txBody>
                    <a:bodyPr/>
                    <a:lstStyle/>
                    <a:p>
                      <a:pPr algn="l" fontAlgn="b"/>
                      <a:r>
                        <a:rPr lang="en-US" sz="1000" u="none" strike="noStrike">
                          <a:effectLst/>
                        </a:rPr>
                        <a:t>SIRT3 (4FVT), with NAD+</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-46.47</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dirty="0">
                          <a:effectLst/>
                        </a:rPr>
                        <a:t>-42.82</a:t>
                      </a:r>
                      <a:endParaRPr lang="en-US" sz="1000" b="0" i="0" u="none" strike="noStrike" dirty="0">
                        <a:solidFill>
                          <a:srgbClr val="000000"/>
                        </a:solidFill>
                        <a:effectLst/>
                        <a:latin typeface="Calibri"/>
                      </a:endParaRPr>
                    </a:p>
                  </a:txBody>
                  <a:tcPr marL="8932" marR="8932" marT="8932" marB="0" anchor="b"/>
                </a:tc>
                <a:tc>
                  <a:txBody>
                    <a:bodyPr/>
                    <a:lstStyle/>
                    <a:p>
                      <a:pPr algn="ctr" fontAlgn="b"/>
                      <a:r>
                        <a:rPr lang="en-US" sz="1000" u="none" strike="noStrike">
                          <a:effectLst/>
                        </a:rPr>
                        <a:t>-58.85</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-60.81</a:t>
                      </a:r>
                      <a:endParaRPr lang="en-US" sz="1000" b="0" i="0" u="none" strike="noStrike">
                        <a:solidFill>
                          <a:srgbClr val="000000"/>
                        </a:solidFill>
                        <a:effectLst/>
                        <a:latin typeface="Calibri"/>
                      </a:endParaRPr>
                    </a:p>
                  </a:txBody>
                  <a:tcPr marL="8932" marR="8932" marT="8932" marB="0" anchor="b"/>
                </a:tc>
              </a:tr>
              <a:tr h="187578">
                <a:tc>
                  <a:txBody>
                    <a:bodyPr/>
                    <a:lstStyle/>
                    <a:p>
                      <a:pPr algn="l" fontAlgn="b"/>
                      <a:r>
                        <a:rPr lang="en-US" sz="1000" u="none" strike="noStrike">
                          <a:effectLst/>
                        </a:rPr>
                        <a:t>SIRT3 (4FVT), w/o water</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-52.25</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-56.79</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-61.16</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-101.05</a:t>
                      </a:r>
                      <a:endParaRPr lang="en-US" sz="1000" b="0" i="0" u="none" strike="noStrike">
                        <a:solidFill>
                          <a:srgbClr val="000000"/>
                        </a:solidFill>
                        <a:effectLst/>
                        <a:latin typeface="Calibri"/>
                      </a:endParaRPr>
                    </a:p>
                  </a:txBody>
                  <a:tcPr marL="8932" marR="8932" marT="8932" marB="0" anchor="b"/>
                </a:tc>
              </a:tr>
              <a:tr h="187578">
                <a:tc>
                  <a:txBody>
                    <a:bodyPr/>
                    <a:lstStyle/>
                    <a:p>
                      <a:pPr algn="l" fontAlgn="b"/>
                      <a:r>
                        <a:rPr lang="en-US" sz="1000" u="none" strike="noStrike">
                          <a:effectLst/>
                        </a:rPr>
                        <a:t>SIRT3 (3GLS)</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-52.64</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-53.57</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-65.98</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-80.27</a:t>
                      </a:r>
                      <a:endParaRPr lang="en-US" sz="1000" b="0" i="0" u="none" strike="noStrike">
                        <a:solidFill>
                          <a:srgbClr val="000000"/>
                        </a:solidFill>
                        <a:effectLst/>
                        <a:latin typeface="Calibri"/>
                      </a:endParaRPr>
                    </a:p>
                  </a:txBody>
                  <a:tcPr marL="8932" marR="8932" marT="8932" marB="0" anchor="b"/>
                </a:tc>
              </a:tr>
              <a:tr h="187578">
                <a:tc>
                  <a:txBody>
                    <a:bodyPr/>
                    <a:lstStyle/>
                    <a:p>
                      <a:pPr algn="l" fontAlgn="b"/>
                      <a:r>
                        <a:rPr lang="en-US" sz="1000" u="none" strike="noStrike">
                          <a:effectLst/>
                        </a:rPr>
                        <a:t>SIRT3 (4BVG)</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-55.25</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-43.69</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-78.54</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-89.31</a:t>
                      </a:r>
                      <a:endParaRPr lang="en-US" sz="1000" b="0" i="0" u="none" strike="noStrike">
                        <a:solidFill>
                          <a:srgbClr val="000000"/>
                        </a:solidFill>
                        <a:effectLst/>
                        <a:latin typeface="Calibri"/>
                      </a:endParaRPr>
                    </a:p>
                  </a:txBody>
                  <a:tcPr marL="8932" marR="8932" marT="8932" marB="0" anchor="b"/>
                </a:tc>
              </a:tr>
              <a:tr h="187578">
                <a:tc>
                  <a:txBody>
                    <a:bodyPr/>
                    <a:lstStyle/>
                    <a:p>
                      <a:pPr algn="l" fontAlgn="b"/>
                      <a:r>
                        <a:rPr lang="en-US" sz="1000" u="none" strike="noStrike">
                          <a:effectLst/>
                        </a:rPr>
                        <a:t>SIRT3 (4JSR)</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dirty="0">
                          <a:effectLst/>
                        </a:rPr>
                        <a:t>-55.89</a:t>
                      </a:r>
                      <a:endParaRPr lang="en-US" sz="1000" b="0" i="0" u="none" strike="noStrike" dirty="0">
                        <a:solidFill>
                          <a:srgbClr val="000000"/>
                        </a:solidFill>
                        <a:effectLst/>
                        <a:latin typeface="Calibri"/>
                      </a:endParaRPr>
                    </a:p>
                  </a:txBody>
                  <a:tcPr marL="8932" marR="8932" marT="8932" marB="0" anchor="b"/>
                </a:tc>
                <a:tc>
                  <a:txBody>
                    <a:bodyPr/>
                    <a:lstStyle/>
                    <a:p>
                      <a:pPr algn="ctr" fontAlgn="b"/>
                      <a:r>
                        <a:rPr lang="en-US" sz="1000" u="none" strike="noStrike">
                          <a:effectLst/>
                        </a:rPr>
                        <a:t>-56.14</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-67.82</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-93.32</a:t>
                      </a:r>
                      <a:endParaRPr lang="en-US" sz="1000" b="0" i="0" u="none" strike="noStrike">
                        <a:solidFill>
                          <a:srgbClr val="000000"/>
                        </a:solidFill>
                        <a:effectLst/>
                        <a:latin typeface="Calibri"/>
                      </a:endParaRPr>
                    </a:p>
                  </a:txBody>
                  <a:tcPr marL="8932" marR="8932" marT="8932" marB="0" anchor="b"/>
                </a:tc>
              </a:tr>
              <a:tr h="187578">
                <a:tc>
                  <a:txBody>
                    <a:bodyPr/>
                    <a:lstStyle/>
                    <a:p>
                      <a:pPr algn="l" fontAlgn="b"/>
                      <a:r>
                        <a:rPr lang="en-US" sz="1000" u="none" strike="noStrike">
                          <a:effectLst/>
                        </a:rPr>
                        <a:t>SIRT3 (4BN5)</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-49.34</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-43.68</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a:effectLst/>
                        </a:rPr>
                        <a:t>-74.38</a:t>
                      </a:r>
                      <a:endParaRPr lang="en-US" sz="1000" b="0" i="0" u="none" strike="noStrike">
                        <a:solidFill>
                          <a:srgbClr val="000000"/>
                        </a:solidFill>
                        <a:effectLst/>
                        <a:latin typeface="Calibri"/>
                      </a:endParaRPr>
                    </a:p>
                  </a:txBody>
                  <a:tcPr marL="8932" marR="8932" marT="8932" marB="0" anchor="b"/>
                </a:tc>
                <a:tc>
                  <a:txBody>
                    <a:bodyPr/>
                    <a:lstStyle/>
                    <a:p>
                      <a:pPr algn="ctr" fontAlgn="b"/>
                      <a:r>
                        <a:rPr lang="en-US" sz="1000" u="none" strike="noStrike" dirty="0">
                          <a:effectLst/>
                        </a:rPr>
                        <a:t>-88.71</a:t>
                      </a:r>
                      <a:endParaRPr lang="en-US" sz="1000" b="0" i="0" u="none" strike="noStrike" dirty="0">
                        <a:solidFill>
                          <a:srgbClr val="000000"/>
                        </a:solidFill>
                        <a:effectLst/>
                        <a:latin typeface="Calibri"/>
                      </a:endParaRPr>
                    </a:p>
                  </a:txBody>
                  <a:tcPr marL="8932" marR="8932" marT="8932"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07941996"/>
              </p:ext>
            </p:extLst>
          </p:nvPr>
        </p:nvGraphicFramePr>
        <p:xfrm>
          <a:off x="762000" y="3581400"/>
          <a:ext cx="7240496" cy="1506634"/>
        </p:xfrm>
        <a:graphic>
          <a:graphicData uri="http://schemas.openxmlformats.org/drawingml/2006/table">
            <a:tbl>
              <a:tblPr>
                <a:tableStyleId>{5C22544A-7EE6-4342-B048-85BDC9FD1C3A}</a:tableStyleId>
              </a:tblPr>
              <a:tblGrid>
                <a:gridCol w="1125604"/>
                <a:gridCol w="1438273"/>
                <a:gridCol w="1286406"/>
                <a:gridCol w="1259605"/>
                <a:gridCol w="1065304"/>
                <a:gridCol w="1065304"/>
              </a:tblGrid>
              <a:tr h="169768">
                <a:tc>
                  <a:txBody>
                    <a:bodyPr/>
                    <a:lstStyle/>
                    <a:p>
                      <a:pPr algn="l" fontAlgn="b"/>
                      <a:r>
                        <a:rPr lang="en-US" sz="1000" u="none" strike="noStrike" dirty="0">
                          <a:effectLst/>
                        </a:rPr>
                        <a:t> </a:t>
                      </a:r>
                      <a:endParaRPr lang="en-US" sz="1000" b="0" i="0" u="none" strike="noStrike" dirty="0">
                        <a:solidFill>
                          <a:srgbClr val="000000"/>
                        </a:solidFill>
                        <a:effectLst/>
                        <a:latin typeface="Calibri"/>
                      </a:endParaRPr>
                    </a:p>
                  </a:txBody>
                  <a:tcPr marL="6644" marR="6644" marT="6644" marB="0" anchor="b"/>
                </a:tc>
                <a:tc>
                  <a:txBody>
                    <a:bodyPr/>
                    <a:lstStyle/>
                    <a:p>
                      <a:pPr algn="l" fontAlgn="b"/>
                      <a:r>
                        <a:rPr lang="en-US" sz="1000" u="none" strike="noStrike">
                          <a:effectLst/>
                        </a:rPr>
                        <a:t>SIRT3 (4FVT)</a:t>
                      </a:r>
                      <a:endParaRPr lang="en-US" sz="1000" b="0" i="0" u="none" strike="noStrike">
                        <a:solidFill>
                          <a:srgbClr val="000000"/>
                        </a:solidFill>
                        <a:effectLst/>
                        <a:latin typeface="Calibri"/>
                      </a:endParaRPr>
                    </a:p>
                  </a:txBody>
                  <a:tcPr marL="6644" marR="6644" marT="6644" marB="0" anchor="b"/>
                </a:tc>
                <a:tc>
                  <a:txBody>
                    <a:bodyPr/>
                    <a:lstStyle/>
                    <a:p>
                      <a:pPr algn="l" fontAlgn="b"/>
                      <a:r>
                        <a:rPr lang="en-US" sz="1000" u="none" strike="noStrike">
                          <a:effectLst/>
                        </a:rPr>
                        <a:t>SIRT3 (4FVT)</a:t>
                      </a:r>
                      <a:endParaRPr lang="en-US" sz="1000" b="0" i="0" u="none" strike="noStrike">
                        <a:solidFill>
                          <a:srgbClr val="000000"/>
                        </a:solidFill>
                        <a:effectLst/>
                        <a:latin typeface="Calibri"/>
                      </a:endParaRPr>
                    </a:p>
                  </a:txBody>
                  <a:tcPr marL="6644" marR="6644" marT="6644" marB="0" anchor="b"/>
                </a:tc>
                <a:tc>
                  <a:txBody>
                    <a:bodyPr/>
                    <a:lstStyle/>
                    <a:p>
                      <a:pPr algn="l" fontAlgn="b"/>
                      <a:r>
                        <a:rPr lang="en-US" sz="1000" u="none" strike="noStrike">
                          <a:effectLst/>
                        </a:rPr>
                        <a:t>SIRT3 (4FVT)</a:t>
                      </a:r>
                      <a:endParaRPr lang="en-US" sz="1000" b="0" i="0" u="none" strike="noStrike">
                        <a:solidFill>
                          <a:srgbClr val="000000"/>
                        </a:solidFill>
                        <a:effectLst/>
                        <a:latin typeface="Calibri"/>
                      </a:endParaRPr>
                    </a:p>
                  </a:txBody>
                  <a:tcPr marL="6644" marR="6644" marT="6644" marB="0" anchor="b"/>
                </a:tc>
                <a:tc>
                  <a:txBody>
                    <a:bodyPr/>
                    <a:lstStyle/>
                    <a:p>
                      <a:pPr algn="l" fontAlgn="b"/>
                      <a:r>
                        <a:rPr lang="en-US" sz="1000" u="none" strike="noStrike" dirty="0">
                          <a:effectLst/>
                        </a:rPr>
                        <a:t>SIRT3 (4FVT)</a:t>
                      </a:r>
                      <a:endParaRPr lang="en-US" sz="1000" b="0" i="0" u="none" strike="noStrike" dirty="0">
                        <a:solidFill>
                          <a:srgbClr val="000000"/>
                        </a:solidFill>
                        <a:effectLst/>
                        <a:latin typeface="Calibri"/>
                      </a:endParaRPr>
                    </a:p>
                  </a:txBody>
                  <a:tcPr marL="6644" marR="6644" marT="6644" marB="0" anchor="b"/>
                </a:tc>
                <a:tc>
                  <a:txBody>
                    <a:bodyPr/>
                    <a:lstStyle/>
                    <a:p>
                      <a:pPr algn="l" fontAlgn="b"/>
                      <a:r>
                        <a:rPr lang="en-US" sz="1000" u="none" strike="noStrike" dirty="0">
                          <a:effectLst/>
                        </a:rPr>
                        <a:t>SIRT3 (3GLS)</a:t>
                      </a:r>
                      <a:endParaRPr lang="en-US" sz="1000" b="0" i="0" u="none" strike="noStrike" dirty="0">
                        <a:solidFill>
                          <a:srgbClr val="000000"/>
                        </a:solidFill>
                        <a:effectLst/>
                        <a:latin typeface="Calibri"/>
                      </a:endParaRPr>
                    </a:p>
                  </a:txBody>
                  <a:tcPr marL="6644" marR="6644" marT="6644" marB="0" anchor="b"/>
                </a:tc>
              </a:tr>
              <a:tr h="495119">
                <a:tc>
                  <a:txBody>
                    <a:bodyPr/>
                    <a:lstStyle/>
                    <a:p>
                      <a:pPr algn="l" fontAlgn="b"/>
                      <a:r>
                        <a:rPr lang="en-US" sz="1000" u="none" strike="noStrike">
                          <a:effectLst/>
                        </a:rPr>
                        <a:t>Note</a:t>
                      </a:r>
                      <a:endParaRPr lang="en-US" sz="1000" b="0" i="0" u="none" strike="noStrike">
                        <a:solidFill>
                          <a:srgbClr val="000000"/>
                        </a:solidFill>
                        <a:effectLst/>
                        <a:latin typeface="Calibri"/>
                      </a:endParaRPr>
                    </a:p>
                  </a:txBody>
                  <a:tcPr marL="6644" marR="6644" marT="6644" marB="0" anchor="b"/>
                </a:tc>
                <a:tc>
                  <a:txBody>
                    <a:bodyPr/>
                    <a:lstStyle/>
                    <a:p>
                      <a:pPr algn="l" fontAlgn="b"/>
                      <a:r>
                        <a:rPr lang="en-US" sz="1000" u="none" strike="noStrike" dirty="0" smtClean="0">
                          <a:effectLst/>
                        </a:rPr>
                        <a:t>1 water, </a:t>
                      </a:r>
                      <a:r>
                        <a:rPr lang="en-US" sz="1000" u="none" strike="noStrike" dirty="0">
                          <a:effectLst/>
                        </a:rPr>
                        <a:t>NAD+ in AC</a:t>
                      </a:r>
                      <a:endParaRPr lang="en-US" sz="1000" b="0" i="0" u="none" strike="noStrike" dirty="0">
                        <a:solidFill>
                          <a:srgbClr val="000000"/>
                        </a:solidFill>
                        <a:effectLst/>
                        <a:latin typeface="Calibri"/>
                      </a:endParaRPr>
                    </a:p>
                  </a:txBody>
                  <a:tcPr marL="6644" marR="6644" marT="6644" marB="0" anchor="b"/>
                </a:tc>
                <a:tc>
                  <a:txBody>
                    <a:bodyPr/>
                    <a:lstStyle/>
                    <a:p>
                      <a:pPr algn="l" fontAlgn="b"/>
                      <a:r>
                        <a:rPr lang="en-US" sz="1000" u="none" strike="noStrike">
                          <a:effectLst/>
                        </a:rPr>
                        <a:t>w/o water, Glide XP, NAD+ in AC</a:t>
                      </a:r>
                      <a:endParaRPr lang="en-US" sz="1000" b="0" i="0" u="none" strike="noStrike">
                        <a:solidFill>
                          <a:srgbClr val="000000"/>
                        </a:solidFill>
                        <a:effectLst/>
                        <a:latin typeface="Calibri"/>
                      </a:endParaRPr>
                    </a:p>
                  </a:txBody>
                  <a:tcPr marL="6644" marR="6644" marT="6644" marB="0" anchor="b"/>
                </a:tc>
                <a:tc>
                  <a:txBody>
                    <a:bodyPr/>
                    <a:lstStyle/>
                    <a:p>
                      <a:pPr algn="l" fontAlgn="b"/>
                      <a:r>
                        <a:rPr lang="en-US" sz="1000" u="none" strike="noStrike">
                          <a:effectLst/>
                        </a:rPr>
                        <a:t>with AcLys, one water, Glide SP, NAD+ in AC</a:t>
                      </a:r>
                      <a:endParaRPr lang="en-US" sz="1000" b="0" i="0" u="none" strike="noStrike">
                        <a:solidFill>
                          <a:srgbClr val="000000"/>
                        </a:solidFill>
                        <a:effectLst/>
                        <a:latin typeface="Calibri"/>
                      </a:endParaRPr>
                    </a:p>
                  </a:txBody>
                  <a:tcPr marL="6644" marR="6644" marT="6644" marB="0" anchor="b"/>
                </a:tc>
                <a:tc>
                  <a:txBody>
                    <a:bodyPr/>
                    <a:lstStyle/>
                    <a:p>
                      <a:pPr algn="l" fontAlgn="b"/>
                      <a:r>
                        <a:rPr lang="en-US" sz="1000" u="none" strike="noStrike" dirty="0">
                          <a:effectLst/>
                        </a:rPr>
                        <a:t>with </a:t>
                      </a:r>
                      <a:r>
                        <a:rPr lang="en-US" sz="1000" u="none" strike="noStrike" dirty="0" err="1">
                          <a:effectLst/>
                        </a:rPr>
                        <a:t>AcLys</a:t>
                      </a:r>
                      <a:r>
                        <a:rPr lang="en-US" sz="1000" u="none" strike="noStrike" dirty="0">
                          <a:effectLst/>
                        </a:rPr>
                        <a:t>, NAM in C, NAD+ in AX</a:t>
                      </a:r>
                      <a:endParaRPr lang="en-US" sz="1000" b="0" i="0" u="none" strike="noStrike" dirty="0">
                        <a:solidFill>
                          <a:srgbClr val="000000"/>
                        </a:solidFill>
                        <a:effectLst/>
                        <a:latin typeface="Calibri"/>
                      </a:endParaRPr>
                    </a:p>
                  </a:txBody>
                  <a:tcPr marL="6644" marR="6644" marT="6644" marB="0" anchor="b"/>
                </a:tc>
                <a:tc>
                  <a:txBody>
                    <a:bodyPr/>
                    <a:lstStyle/>
                    <a:p>
                      <a:pPr algn="l" fontAlgn="b"/>
                      <a:r>
                        <a:rPr lang="en-US" sz="1000" u="none" strike="noStrike" dirty="0">
                          <a:effectLst/>
                        </a:rPr>
                        <a:t>Glide XP, NAD+ in AC</a:t>
                      </a:r>
                      <a:endParaRPr lang="en-US" sz="1000" b="0" i="0" u="none" strike="noStrike" dirty="0">
                        <a:solidFill>
                          <a:srgbClr val="000000"/>
                        </a:solidFill>
                        <a:effectLst/>
                        <a:latin typeface="Calibri"/>
                      </a:endParaRPr>
                    </a:p>
                  </a:txBody>
                  <a:tcPr marL="6644" marR="6644" marT="6644" marB="0" anchor="b"/>
                </a:tc>
              </a:tr>
              <a:tr h="169768">
                <a:tc>
                  <a:txBody>
                    <a:bodyPr/>
                    <a:lstStyle/>
                    <a:p>
                      <a:pPr algn="l" fontAlgn="b"/>
                      <a:r>
                        <a:rPr lang="en-US" sz="1000" u="none" strike="noStrike">
                          <a:effectLst/>
                        </a:rPr>
                        <a:t>MM-GBSA (kcal/mol)</a:t>
                      </a:r>
                      <a:endParaRPr lang="en-US" sz="1000" b="0" i="0" u="none" strike="noStrike">
                        <a:solidFill>
                          <a:srgbClr val="000000"/>
                        </a:solidFill>
                        <a:effectLst/>
                        <a:latin typeface="Calibri"/>
                      </a:endParaRPr>
                    </a:p>
                  </a:txBody>
                  <a:tcPr marL="6644" marR="6644" marT="6644" marB="0" anchor="b"/>
                </a:tc>
                <a:tc>
                  <a:txBody>
                    <a:bodyPr/>
                    <a:lstStyle/>
                    <a:p>
                      <a:pPr algn="ctr" fontAlgn="b"/>
                      <a:r>
                        <a:rPr lang="en-US" sz="1000" u="none" strike="noStrike">
                          <a:effectLst/>
                        </a:rPr>
                        <a:t>-104.64</a:t>
                      </a:r>
                      <a:endParaRPr lang="en-US" sz="1000" b="0" i="0" u="none" strike="noStrike">
                        <a:solidFill>
                          <a:srgbClr val="000000"/>
                        </a:solidFill>
                        <a:effectLst/>
                        <a:latin typeface="Calibri"/>
                      </a:endParaRPr>
                    </a:p>
                  </a:txBody>
                  <a:tcPr marL="6644" marR="6644" marT="6644" marB="0" anchor="b"/>
                </a:tc>
                <a:tc>
                  <a:txBody>
                    <a:bodyPr/>
                    <a:lstStyle/>
                    <a:p>
                      <a:pPr algn="ctr" fontAlgn="b"/>
                      <a:r>
                        <a:rPr lang="en-US" sz="1000" u="none" strike="noStrike">
                          <a:effectLst/>
                        </a:rPr>
                        <a:t>-79.89</a:t>
                      </a:r>
                      <a:endParaRPr lang="en-US" sz="1000" b="0" i="0" u="none" strike="noStrike">
                        <a:solidFill>
                          <a:srgbClr val="000000"/>
                        </a:solidFill>
                        <a:effectLst/>
                        <a:latin typeface="Calibri"/>
                      </a:endParaRPr>
                    </a:p>
                  </a:txBody>
                  <a:tcPr marL="6644" marR="6644" marT="6644" marB="0" anchor="b"/>
                </a:tc>
                <a:tc>
                  <a:txBody>
                    <a:bodyPr/>
                    <a:lstStyle/>
                    <a:p>
                      <a:pPr algn="ctr" fontAlgn="b"/>
                      <a:r>
                        <a:rPr lang="en-US" sz="1000" u="none" strike="noStrike">
                          <a:effectLst/>
                        </a:rPr>
                        <a:t>-105.41</a:t>
                      </a:r>
                      <a:endParaRPr lang="en-US" sz="1000" b="0" i="0" u="none" strike="noStrike">
                        <a:solidFill>
                          <a:srgbClr val="000000"/>
                        </a:solidFill>
                        <a:effectLst/>
                        <a:latin typeface="Calibri"/>
                      </a:endParaRPr>
                    </a:p>
                  </a:txBody>
                  <a:tcPr marL="6644" marR="6644" marT="6644" marB="0" anchor="b"/>
                </a:tc>
                <a:tc>
                  <a:txBody>
                    <a:bodyPr/>
                    <a:lstStyle/>
                    <a:p>
                      <a:pPr algn="ctr" fontAlgn="b"/>
                      <a:r>
                        <a:rPr lang="en-US" sz="1000" u="none" strike="noStrike" dirty="0">
                          <a:effectLst/>
                        </a:rPr>
                        <a:t>-81.41</a:t>
                      </a:r>
                      <a:endParaRPr lang="en-US" sz="1000" b="0" i="0" u="none" strike="noStrike" dirty="0">
                        <a:solidFill>
                          <a:srgbClr val="000000"/>
                        </a:solidFill>
                        <a:effectLst/>
                        <a:latin typeface="Calibri"/>
                      </a:endParaRPr>
                    </a:p>
                  </a:txBody>
                  <a:tcPr marL="6644" marR="6644" marT="6644" marB="0" anchor="b"/>
                </a:tc>
                <a:tc>
                  <a:txBody>
                    <a:bodyPr/>
                    <a:lstStyle/>
                    <a:p>
                      <a:pPr algn="ctr" fontAlgn="b"/>
                      <a:r>
                        <a:rPr lang="en-US" sz="1000" u="none" strike="noStrike" dirty="0">
                          <a:effectLst/>
                        </a:rPr>
                        <a:t>-67.72</a:t>
                      </a:r>
                      <a:endParaRPr lang="en-US" sz="1000" b="0" i="0" u="none" strike="noStrike" dirty="0">
                        <a:solidFill>
                          <a:srgbClr val="000000"/>
                        </a:solidFill>
                        <a:effectLst/>
                        <a:latin typeface="Calibri"/>
                      </a:endParaRPr>
                    </a:p>
                  </a:txBody>
                  <a:tcPr marL="6644" marR="6644" marT="6644" marB="0" anchor="b"/>
                </a:tc>
              </a:tr>
              <a:tr h="169768">
                <a:tc>
                  <a:txBody>
                    <a:bodyPr/>
                    <a:lstStyle/>
                    <a:p>
                      <a:pPr algn="l" fontAlgn="b"/>
                      <a:r>
                        <a:rPr lang="en-US" sz="1000" u="none" strike="noStrike" dirty="0">
                          <a:effectLst/>
                        </a:rPr>
                        <a:t> </a:t>
                      </a:r>
                      <a:endParaRPr lang="en-US" sz="1000" b="0" i="0" u="none" strike="noStrike" dirty="0">
                        <a:solidFill>
                          <a:srgbClr val="000000"/>
                        </a:solidFill>
                        <a:effectLst/>
                        <a:latin typeface="Calibri"/>
                      </a:endParaRPr>
                    </a:p>
                  </a:txBody>
                  <a:tcPr marL="6644" marR="6644" marT="6644" marB="0" anchor="b"/>
                </a:tc>
                <a:tc>
                  <a:txBody>
                    <a:bodyPr/>
                    <a:lstStyle/>
                    <a:p>
                      <a:pPr algn="l" fontAlgn="b"/>
                      <a:r>
                        <a:rPr lang="en-US" sz="1000" u="none" strike="noStrike" dirty="0">
                          <a:effectLst/>
                        </a:rPr>
                        <a:t>SIRT3 (3GLU)</a:t>
                      </a:r>
                      <a:endParaRPr lang="en-US" sz="1000" b="0" i="0" u="none" strike="noStrike" dirty="0">
                        <a:solidFill>
                          <a:srgbClr val="000000"/>
                        </a:solidFill>
                        <a:effectLst/>
                        <a:latin typeface="Calibri"/>
                      </a:endParaRPr>
                    </a:p>
                  </a:txBody>
                  <a:tcPr marL="6644" marR="6644" marT="6644" marB="0" anchor="b">
                    <a:solidFill>
                      <a:srgbClr val="FFC000"/>
                    </a:solidFill>
                  </a:tcPr>
                </a:tc>
                <a:tc>
                  <a:txBody>
                    <a:bodyPr/>
                    <a:lstStyle/>
                    <a:p>
                      <a:pPr algn="l" fontAlgn="b"/>
                      <a:r>
                        <a:rPr lang="en-US" sz="1000" u="none" strike="noStrike" dirty="0">
                          <a:effectLst/>
                        </a:rPr>
                        <a:t>SIRT3 (3GLS)</a:t>
                      </a:r>
                      <a:endParaRPr lang="en-US" sz="1000" b="0" i="0" u="none" strike="noStrike" dirty="0">
                        <a:solidFill>
                          <a:srgbClr val="000000"/>
                        </a:solidFill>
                        <a:effectLst/>
                        <a:latin typeface="Calibri"/>
                      </a:endParaRPr>
                    </a:p>
                  </a:txBody>
                  <a:tcPr marL="6644" marR="6644" marT="6644" marB="0" anchor="b">
                    <a:solidFill>
                      <a:srgbClr val="FFC000"/>
                    </a:solidFill>
                  </a:tcPr>
                </a:tc>
                <a:tc>
                  <a:txBody>
                    <a:bodyPr/>
                    <a:lstStyle/>
                    <a:p>
                      <a:pPr algn="l" fontAlgn="b"/>
                      <a:r>
                        <a:rPr lang="en-US" sz="1000" u="none" strike="noStrike" dirty="0">
                          <a:effectLst/>
                        </a:rPr>
                        <a:t>SIRT3 (4BVG)</a:t>
                      </a:r>
                      <a:endParaRPr lang="en-US" sz="1000" b="0" i="0" u="none" strike="noStrike" dirty="0">
                        <a:solidFill>
                          <a:srgbClr val="000000"/>
                        </a:solidFill>
                        <a:effectLst/>
                        <a:latin typeface="Calibri"/>
                      </a:endParaRPr>
                    </a:p>
                  </a:txBody>
                  <a:tcPr marL="6644" marR="6644" marT="6644" marB="0" anchor="b">
                    <a:solidFill>
                      <a:srgbClr val="FFC000"/>
                    </a:solidFill>
                  </a:tcPr>
                </a:tc>
                <a:tc>
                  <a:txBody>
                    <a:bodyPr/>
                    <a:lstStyle/>
                    <a:p>
                      <a:pPr algn="l" fontAlgn="b"/>
                      <a:r>
                        <a:rPr lang="en-US" sz="1000" u="none" strike="noStrike" dirty="0">
                          <a:effectLst/>
                        </a:rPr>
                        <a:t>SIRT3 (4JSR)</a:t>
                      </a:r>
                      <a:endParaRPr lang="en-US" sz="1000" b="0" i="0" u="none" strike="noStrike" dirty="0">
                        <a:solidFill>
                          <a:srgbClr val="000000"/>
                        </a:solidFill>
                        <a:effectLst/>
                        <a:latin typeface="Calibri"/>
                      </a:endParaRPr>
                    </a:p>
                  </a:txBody>
                  <a:tcPr marL="6644" marR="6644" marT="6644" marB="0" anchor="b">
                    <a:solidFill>
                      <a:srgbClr val="FFC000"/>
                    </a:solidFill>
                  </a:tcPr>
                </a:tc>
                <a:tc>
                  <a:txBody>
                    <a:bodyPr/>
                    <a:lstStyle/>
                    <a:p>
                      <a:pPr algn="l" fontAlgn="b"/>
                      <a:r>
                        <a:rPr lang="en-US" sz="1000" u="none" strike="noStrike" dirty="0">
                          <a:effectLst/>
                        </a:rPr>
                        <a:t>SIRT3 (4BN5)</a:t>
                      </a:r>
                      <a:endParaRPr lang="en-US" sz="1000" b="0" i="0" u="none" strike="noStrike" dirty="0">
                        <a:solidFill>
                          <a:srgbClr val="000000"/>
                        </a:solidFill>
                        <a:effectLst/>
                        <a:latin typeface="Calibri"/>
                      </a:endParaRPr>
                    </a:p>
                  </a:txBody>
                  <a:tcPr marL="6644" marR="6644" marT="6644" marB="0" anchor="b">
                    <a:solidFill>
                      <a:srgbClr val="FFC000"/>
                    </a:solidFill>
                  </a:tcPr>
                </a:tc>
              </a:tr>
              <a:tr h="332443">
                <a:tc>
                  <a:txBody>
                    <a:bodyPr/>
                    <a:lstStyle/>
                    <a:p>
                      <a:pPr algn="l" fontAlgn="b"/>
                      <a:r>
                        <a:rPr lang="en-US" sz="1000" u="none" strike="noStrike">
                          <a:effectLst/>
                        </a:rPr>
                        <a:t>Note</a:t>
                      </a:r>
                      <a:endParaRPr lang="en-US" sz="1000" b="0" i="0" u="none" strike="noStrike">
                        <a:solidFill>
                          <a:srgbClr val="000000"/>
                        </a:solidFill>
                        <a:effectLst/>
                        <a:latin typeface="Calibri"/>
                      </a:endParaRPr>
                    </a:p>
                  </a:txBody>
                  <a:tcPr marL="6644" marR="6644" marT="6644" marB="0" anchor="b"/>
                </a:tc>
                <a:tc>
                  <a:txBody>
                    <a:bodyPr/>
                    <a:lstStyle/>
                    <a:p>
                      <a:pPr algn="l" fontAlgn="b"/>
                      <a:r>
                        <a:rPr lang="en-US" sz="1000" u="none" strike="noStrike" dirty="0">
                          <a:effectLst/>
                        </a:rPr>
                        <a:t>with peptide substrate, Glide SP, </a:t>
                      </a:r>
                      <a:r>
                        <a:rPr lang="en-US" sz="1000" u="none" strike="noStrike" dirty="0" smtClean="0">
                          <a:effectLst/>
                        </a:rPr>
                        <a:t>failed</a:t>
                      </a:r>
                      <a:endParaRPr lang="en-US" sz="1000" b="0" i="0" u="none" strike="noStrike" dirty="0">
                        <a:solidFill>
                          <a:srgbClr val="000000"/>
                        </a:solidFill>
                        <a:effectLst/>
                        <a:latin typeface="Calibri"/>
                      </a:endParaRPr>
                    </a:p>
                  </a:txBody>
                  <a:tcPr marL="6644" marR="6644" marT="6644" marB="0" anchor="b">
                    <a:solidFill>
                      <a:srgbClr val="FFC000"/>
                    </a:solidFill>
                  </a:tcPr>
                </a:tc>
                <a:tc>
                  <a:txBody>
                    <a:bodyPr/>
                    <a:lstStyle/>
                    <a:p>
                      <a:pPr algn="l" fontAlgn="b"/>
                      <a:r>
                        <a:rPr lang="en-US" sz="1000" u="none" strike="noStrike" dirty="0">
                          <a:effectLst/>
                        </a:rPr>
                        <a:t> Glide SP, </a:t>
                      </a:r>
                      <a:r>
                        <a:rPr lang="en-US" sz="1000" u="none" strike="noStrike" dirty="0" smtClean="0">
                          <a:effectLst/>
                        </a:rPr>
                        <a:t>failed</a:t>
                      </a:r>
                      <a:endParaRPr lang="en-US" sz="1000" b="0" i="0" u="none" strike="noStrike" dirty="0">
                        <a:solidFill>
                          <a:srgbClr val="000000"/>
                        </a:solidFill>
                        <a:effectLst/>
                        <a:latin typeface="Calibri"/>
                      </a:endParaRPr>
                    </a:p>
                  </a:txBody>
                  <a:tcPr marL="6644" marR="6644" marT="6644" marB="0" anchor="b">
                    <a:solidFill>
                      <a:srgbClr val="FFC000"/>
                    </a:solidFill>
                  </a:tcPr>
                </a:tc>
                <a:tc>
                  <a:txBody>
                    <a:bodyPr/>
                    <a:lstStyle/>
                    <a:p>
                      <a:pPr algn="l" fontAlgn="b"/>
                      <a:r>
                        <a:rPr lang="en-US" sz="1000" u="none" strike="noStrike" dirty="0">
                          <a:effectLst/>
                        </a:rPr>
                        <a:t>NAD+ in A and </a:t>
                      </a:r>
                      <a:r>
                        <a:rPr lang="en-US" sz="1000" u="none" strike="noStrike" dirty="0" err="1">
                          <a:effectLst/>
                        </a:rPr>
                        <a:t>AcLys</a:t>
                      </a:r>
                      <a:r>
                        <a:rPr lang="en-US" sz="1000" u="none" strike="noStrike" dirty="0">
                          <a:effectLst/>
                        </a:rPr>
                        <a:t> site</a:t>
                      </a:r>
                      <a:endParaRPr lang="en-US" sz="1000" b="0" i="0" u="none" strike="noStrike" dirty="0">
                        <a:solidFill>
                          <a:srgbClr val="000000"/>
                        </a:solidFill>
                        <a:effectLst/>
                        <a:latin typeface="Calibri"/>
                      </a:endParaRPr>
                    </a:p>
                  </a:txBody>
                  <a:tcPr marL="6644" marR="6644" marT="6644" marB="0" anchor="b">
                    <a:solidFill>
                      <a:srgbClr val="FFC000"/>
                    </a:solidFill>
                  </a:tcPr>
                </a:tc>
                <a:tc>
                  <a:txBody>
                    <a:bodyPr/>
                    <a:lstStyle/>
                    <a:p>
                      <a:pPr algn="l" fontAlgn="b"/>
                      <a:r>
                        <a:rPr lang="en-US" sz="1000" u="none" strike="noStrike" dirty="0">
                          <a:effectLst/>
                        </a:rPr>
                        <a:t>NAD+ close to AD</a:t>
                      </a:r>
                      <a:endParaRPr lang="en-US" sz="1000" b="0" i="0" u="none" strike="noStrike" dirty="0">
                        <a:solidFill>
                          <a:srgbClr val="000000"/>
                        </a:solidFill>
                        <a:effectLst/>
                        <a:latin typeface="Calibri"/>
                      </a:endParaRPr>
                    </a:p>
                  </a:txBody>
                  <a:tcPr marL="6644" marR="6644" marT="6644" marB="0" anchor="b">
                    <a:solidFill>
                      <a:srgbClr val="FFC000"/>
                    </a:solidFill>
                  </a:tcPr>
                </a:tc>
                <a:tc>
                  <a:txBody>
                    <a:bodyPr/>
                    <a:lstStyle/>
                    <a:p>
                      <a:pPr algn="l" fontAlgn="b"/>
                      <a:r>
                        <a:rPr lang="en-US" sz="1000" u="none" strike="noStrike" dirty="0">
                          <a:effectLst/>
                        </a:rPr>
                        <a:t>NAD+ in A and </a:t>
                      </a:r>
                      <a:r>
                        <a:rPr lang="en-US" sz="1000" u="none" strike="noStrike" dirty="0" err="1">
                          <a:effectLst/>
                        </a:rPr>
                        <a:t>AcLys</a:t>
                      </a:r>
                      <a:r>
                        <a:rPr lang="en-US" sz="1000" u="none" strike="noStrike" dirty="0">
                          <a:effectLst/>
                        </a:rPr>
                        <a:t> site</a:t>
                      </a:r>
                      <a:endParaRPr lang="en-US" sz="1000" b="0" i="0" u="none" strike="noStrike" dirty="0">
                        <a:solidFill>
                          <a:srgbClr val="000000"/>
                        </a:solidFill>
                        <a:effectLst/>
                        <a:latin typeface="Calibri"/>
                      </a:endParaRPr>
                    </a:p>
                  </a:txBody>
                  <a:tcPr marL="6644" marR="6644" marT="6644" marB="0" anchor="b">
                    <a:solidFill>
                      <a:srgbClr val="FFC000"/>
                    </a:solidFill>
                  </a:tcPr>
                </a:tc>
              </a:tr>
              <a:tr h="169768">
                <a:tc>
                  <a:txBody>
                    <a:bodyPr/>
                    <a:lstStyle/>
                    <a:p>
                      <a:pPr algn="l" fontAlgn="b"/>
                      <a:r>
                        <a:rPr lang="en-US" sz="1000" u="none" strike="noStrike">
                          <a:effectLst/>
                        </a:rPr>
                        <a:t>MM-GBSA (kcal/mol)</a:t>
                      </a:r>
                      <a:endParaRPr lang="en-US" sz="1000" b="0" i="0" u="none" strike="noStrike">
                        <a:solidFill>
                          <a:srgbClr val="000000"/>
                        </a:solidFill>
                        <a:effectLst/>
                        <a:latin typeface="Calibri"/>
                      </a:endParaRPr>
                    </a:p>
                  </a:txBody>
                  <a:tcPr marL="6644" marR="6644" marT="6644" marB="0" anchor="b"/>
                </a:tc>
                <a:tc>
                  <a:txBody>
                    <a:bodyPr/>
                    <a:lstStyle/>
                    <a:p>
                      <a:pPr algn="ctr" fontAlgn="b"/>
                      <a:r>
                        <a:rPr lang="en-US" sz="1000" u="none" strike="noStrike">
                          <a:effectLst/>
                        </a:rPr>
                        <a:t>-66.29</a:t>
                      </a:r>
                      <a:endParaRPr lang="en-US" sz="1000" b="0" i="0" u="none" strike="noStrike">
                        <a:solidFill>
                          <a:srgbClr val="000000"/>
                        </a:solidFill>
                        <a:effectLst/>
                        <a:latin typeface="Calibri"/>
                      </a:endParaRPr>
                    </a:p>
                  </a:txBody>
                  <a:tcPr marL="6644" marR="6644" marT="6644" marB="0" anchor="b">
                    <a:solidFill>
                      <a:srgbClr val="FFC000"/>
                    </a:solidFill>
                  </a:tcPr>
                </a:tc>
                <a:tc>
                  <a:txBody>
                    <a:bodyPr/>
                    <a:lstStyle/>
                    <a:p>
                      <a:pPr algn="ctr" fontAlgn="b"/>
                      <a:r>
                        <a:rPr lang="en-US" sz="1000" u="none" strike="noStrike" dirty="0">
                          <a:effectLst/>
                        </a:rPr>
                        <a:t>-84.43</a:t>
                      </a:r>
                      <a:endParaRPr lang="en-US" sz="1000" b="0" i="0" u="none" strike="noStrike" dirty="0">
                        <a:solidFill>
                          <a:srgbClr val="000000"/>
                        </a:solidFill>
                        <a:effectLst/>
                        <a:latin typeface="Calibri"/>
                      </a:endParaRPr>
                    </a:p>
                  </a:txBody>
                  <a:tcPr marL="6644" marR="6644" marT="6644" marB="0" anchor="b">
                    <a:solidFill>
                      <a:srgbClr val="FFC000"/>
                    </a:solidFill>
                  </a:tcPr>
                </a:tc>
                <a:tc>
                  <a:txBody>
                    <a:bodyPr/>
                    <a:lstStyle/>
                    <a:p>
                      <a:pPr algn="ctr" fontAlgn="b"/>
                      <a:r>
                        <a:rPr lang="en-US" sz="1000" u="none" strike="noStrike" dirty="0">
                          <a:effectLst/>
                        </a:rPr>
                        <a:t>-100.88</a:t>
                      </a:r>
                      <a:endParaRPr lang="en-US" sz="1000" b="0" i="0" u="none" strike="noStrike" dirty="0">
                        <a:solidFill>
                          <a:srgbClr val="000000"/>
                        </a:solidFill>
                        <a:effectLst/>
                        <a:latin typeface="Calibri"/>
                      </a:endParaRPr>
                    </a:p>
                  </a:txBody>
                  <a:tcPr marL="6644" marR="6644" marT="6644" marB="0" anchor="b">
                    <a:solidFill>
                      <a:srgbClr val="FFC000"/>
                    </a:solidFill>
                  </a:tcPr>
                </a:tc>
                <a:tc>
                  <a:txBody>
                    <a:bodyPr/>
                    <a:lstStyle/>
                    <a:p>
                      <a:pPr algn="ctr" fontAlgn="b"/>
                      <a:r>
                        <a:rPr lang="en-US" sz="1000" u="none" strike="noStrike" dirty="0">
                          <a:effectLst/>
                        </a:rPr>
                        <a:t>-86.29</a:t>
                      </a:r>
                      <a:endParaRPr lang="en-US" sz="1000" b="0" i="0" u="none" strike="noStrike" dirty="0">
                        <a:solidFill>
                          <a:srgbClr val="000000"/>
                        </a:solidFill>
                        <a:effectLst/>
                        <a:latin typeface="Calibri"/>
                      </a:endParaRPr>
                    </a:p>
                  </a:txBody>
                  <a:tcPr marL="6644" marR="6644" marT="6644" marB="0" anchor="b">
                    <a:solidFill>
                      <a:srgbClr val="FFC000"/>
                    </a:solidFill>
                  </a:tcPr>
                </a:tc>
                <a:tc>
                  <a:txBody>
                    <a:bodyPr/>
                    <a:lstStyle/>
                    <a:p>
                      <a:pPr algn="ctr" fontAlgn="b"/>
                      <a:r>
                        <a:rPr lang="en-US" sz="1000" u="none" strike="noStrike" dirty="0">
                          <a:effectLst/>
                        </a:rPr>
                        <a:t>-87.34</a:t>
                      </a:r>
                      <a:endParaRPr lang="en-US" sz="1000" b="0" i="0" u="none" strike="noStrike" dirty="0">
                        <a:solidFill>
                          <a:srgbClr val="000000"/>
                        </a:solidFill>
                        <a:effectLst/>
                        <a:latin typeface="Calibri"/>
                      </a:endParaRPr>
                    </a:p>
                  </a:txBody>
                  <a:tcPr marL="6644" marR="6644" marT="6644" marB="0" anchor="b">
                    <a:solidFill>
                      <a:srgbClr val="FFC000"/>
                    </a:solidFill>
                  </a:tcPr>
                </a:tc>
              </a:tr>
            </a:tbl>
          </a:graphicData>
        </a:graphic>
      </p:graphicFrame>
    </p:spTree>
    <p:extLst>
      <p:ext uri="{BB962C8B-B14F-4D97-AF65-F5344CB8AC3E}">
        <p14:creationId xmlns:p14="http://schemas.microsoft.com/office/powerpoint/2010/main" val="3031109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about Schrodinger’s dataset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62171766"/>
              </p:ext>
            </p:extLst>
          </p:nvPr>
        </p:nvGraphicFramePr>
        <p:xfrm>
          <a:off x="228600" y="990600"/>
          <a:ext cx="3886200" cy="5346936"/>
        </p:xfrm>
        <a:graphic>
          <a:graphicData uri="http://schemas.openxmlformats.org/drawingml/2006/table">
            <a:tbl>
              <a:tblPr>
                <a:tableStyleId>{5C22544A-7EE6-4342-B048-85BDC9FD1C3A}</a:tableStyleId>
              </a:tblPr>
              <a:tblGrid>
                <a:gridCol w="1495290"/>
                <a:gridCol w="1081499"/>
                <a:gridCol w="1309411"/>
              </a:tblGrid>
              <a:tr h="188582">
                <a:tc>
                  <a:txBody>
                    <a:bodyPr/>
                    <a:lstStyle/>
                    <a:p>
                      <a:pPr algn="l" fontAlgn="b"/>
                      <a:endParaRPr lang="en-US" sz="1400" b="0" i="0" u="none" strike="noStrike" dirty="0">
                        <a:solidFill>
                          <a:srgbClr val="000000"/>
                        </a:solidFill>
                        <a:effectLst/>
                        <a:latin typeface="Calibri"/>
                      </a:endParaRPr>
                    </a:p>
                  </a:txBody>
                  <a:tcPr marL="9429" marR="9429" marT="9429" marB="0" anchor="b"/>
                </a:tc>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RMSD</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r>
                        <a:rPr lang="en-US" sz="1400" u="none" strike="noStrike" dirty="0">
                          <a:effectLst/>
                        </a:rPr>
                        <a:t>Aldose </a:t>
                      </a:r>
                      <a:r>
                        <a:rPr lang="en-US" sz="1400" u="none" strike="noStrike" dirty="0" err="1">
                          <a:effectLst/>
                        </a:rPr>
                        <a:t>Reductase</a:t>
                      </a:r>
                      <a:endParaRPr lang="en-US" sz="1400" b="0" i="0" u="none" strike="noStrike" dirty="0">
                        <a:solidFill>
                          <a:srgbClr val="000000"/>
                        </a:solidFill>
                        <a:effectLst/>
                        <a:latin typeface="Calibri"/>
                      </a:endParaRPr>
                    </a:p>
                  </a:txBody>
                  <a:tcPr marL="9429" marR="9429" marT="9429" marB="0" anchor="b"/>
                </a:tc>
                <a:tc>
                  <a:txBody>
                    <a:bodyPr/>
                    <a:lstStyle/>
                    <a:p>
                      <a:pPr algn="l" fontAlgn="b"/>
                      <a:r>
                        <a:rPr lang="en-US" sz="1400" u="none" strike="noStrike">
                          <a:effectLst/>
                        </a:rPr>
                        <a:t>1AH3</a:t>
                      </a:r>
                      <a:endParaRPr lang="en-US" sz="1400" b="0" i="0" u="none" strike="noStrike">
                        <a:solidFill>
                          <a:srgbClr val="000000"/>
                        </a:solidFill>
                        <a:effectLst/>
                        <a:latin typeface="Calibri"/>
                      </a:endParaRPr>
                    </a:p>
                  </a:txBody>
                  <a:tcPr marL="9429" marR="9429" marT="9429" marB="0" anchor="b"/>
                </a:tc>
                <a:tc>
                  <a:txBody>
                    <a:bodyPr/>
                    <a:lstStyle/>
                    <a:p>
                      <a:pPr algn="r" fontAlgn="b"/>
                      <a:r>
                        <a:rPr lang="en-US" sz="1400" u="none" strike="noStrike">
                          <a:effectLst/>
                        </a:rPr>
                        <a:t>0</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2ACR</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0.630 Angstrom</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r>
                        <a:rPr lang="en-US" sz="1400" u="none" strike="noStrike" dirty="0">
                          <a:effectLst/>
                        </a:rPr>
                        <a:t>Antibody DB3</a:t>
                      </a:r>
                      <a:endParaRPr lang="en-US" sz="1400" b="0" i="0" u="none" strike="noStrike" dirty="0">
                        <a:solidFill>
                          <a:srgbClr val="000000"/>
                        </a:solidFill>
                        <a:effectLst/>
                        <a:latin typeface="Calibri"/>
                      </a:endParaRPr>
                    </a:p>
                  </a:txBody>
                  <a:tcPr marL="9429" marR="9429" marT="9429" marB="0" anchor="b"/>
                </a:tc>
                <a:tc>
                  <a:txBody>
                    <a:bodyPr/>
                    <a:lstStyle/>
                    <a:p>
                      <a:pPr algn="l" fontAlgn="b"/>
                      <a:r>
                        <a:rPr lang="en-US" sz="1400" u="none" strike="noStrike">
                          <a:effectLst/>
                        </a:rPr>
                        <a:t>1DBA</a:t>
                      </a:r>
                      <a:endParaRPr lang="en-US" sz="1400" b="0" i="0" u="none" strike="noStrike">
                        <a:solidFill>
                          <a:srgbClr val="000000"/>
                        </a:solidFill>
                        <a:effectLst/>
                        <a:latin typeface="Calibri"/>
                      </a:endParaRPr>
                    </a:p>
                  </a:txBody>
                  <a:tcPr marL="9429" marR="9429" marT="9429" marB="0" anchor="b"/>
                </a:tc>
                <a:tc>
                  <a:txBody>
                    <a:bodyPr/>
                    <a:lstStyle/>
                    <a:p>
                      <a:pPr algn="r" fontAlgn="b"/>
                      <a:r>
                        <a:rPr lang="en-US" sz="1400" u="none" strike="noStrike">
                          <a:effectLst/>
                        </a:rPr>
                        <a:t>0</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1DBB</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0.503 Angstrom</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r>
                        <a:rPr lang="en-US" sz="1400" u="none" strike="noStrike" dirty="0">
                          <a:effectLst/>
                        </a:rPr>
                        <a:t>protein CDK2</a:t>
                      </a:r>
                      <a:endParaRPr lang="en-US" sz="1400" b="0" i="0" u="none" strike="noStrike" dirty="0">
                        <a:solidFill>
                          <a:srgbClr val="000000"/>
                        </a:solidFill>
                        <a:effectLst/>
                        <a:latin typeface="Calibri"/>
                      </a:endParaRPr>
                    </a:p>
                  </a:txBody>
                  <a:tcPr marL="9429" marR="9429" marT="9429" marB="0" anchor="b"/>
                </a:tc>
                <a:tc>
                  <a:txBody>
                    <a:bodyPr/>
                    <a:lstStyle/>
                    <a:p>
                      <a:pPr algn="l" fontAlgn="b"/>
                      <a:r>
                        <a:rPr lang="en-US" sz="1400" u="none" strike="noStrike">
                          <a:effectLst/>
                        </a:rPr>
                        <a:t>1BUH</a:t>
                      </a:r>
                      <a:endParaRPr lang="en-US" sz="1400" b="0" i="0" u="none" strike="noStrike">
                        <a:solidFill>
                          <a:srgbClr val="000000"/>
                        </a:solidFill>
                        <a:effectLst/>
                        <a:latin typeface="Calibri"/>
                      </a:endParaRPr>
                    </a:p>
                  </a:txBody>
                  <a:tcPr marL="9429" marR="9429" marT="9429" marB="0" anchor="b"/>
                </a:tc>
                <a:tc>
                  <a:txBody>
                    <a:bodyPr/>
                    <a:lstStyle/>
                    <a:p>
                      <a:pPr algn="r" fontAlgn="b"/>
                      <a:r>
                        <a:rPr lang="en-US" sz="1400" u="none" strike="noStrike">
                          <a:effectLst/>
                        </a:rPr>
                        <a:t>0</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1DM2</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1.155 Angstrom</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1AQ1</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1.310 Angstrom</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r>
                        <a:rPr lang="en-US" sz="1400" u="none" strike="noStrike">
                          <a:effectLst/>
                        </a:rPr>
                        <a:t>COX-2</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3PGH</a:t>
                      </a:r>
                      <a:endParaRPr lang="en-US" sz="1400" b="0" i="0" u="none" strike="noStrike">
                        <a:solidFill>
                          <a:srgbClr val="000000"/>
                        </a:solidFill>
                        <a:effectLst/>
                        <a:latin typeface="Calibri"/>
                      </a:endParaRPr>
                    </a:p>
                  </a:txBody>
                  <a:tcPr marL="9429" marR="9429" marT="9429" marB="0" anchor="b"/>
                </a:tc>
                <a:tc>
                  <a:txBody>
                    <a:bodyPr/>
                    <a:lstStyle/>
                    <a:p>
                      <a:pPr algn="r" fontAlgn="b"/>
                      <a:r>
                        <a:rPr lang="en-US" sz="1400" u="none" strike="noStrike">
                          <a:effectLst/>
                        </a:rPr>
                        <a:t>0</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1CX2</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1.594 Angstrom</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r>
                        <a:rPr lang="en-US" sz="1400" u="none" strike="noStrike" dirty="0">
                          <a:effectLst/>
                        </a:rPr>
                        <a:t>Estrogen Receptor</a:t>
                      </a:r>
                      <a:endParaRPr lang="en-US" sz="1400" b="0" i="0" u="none" strike="noStrike" dirty="0">
                        <a:solidFill>
                          <a:srgbClr val="000000"/>
                        </a:solidFill>
                        <a:effectLst/>
                        <a:latin typeface="Calibri"/>
                      </a:endParaRPr>
                    </a:p>
                  </a:txBody>
                  <a:tcPr marL="9429" marR="9429" marT="9429" marB="0" anchor="b"/>
                </a:tc>
                <a:tc>
                  <a:txBody>
                    <a:bodyPr/>
                    <a:lstStyle/>
                    <a:p>
                      <a:pPr algn="l" fontAlgn="b"/>
                      <a:r>
                        <a:rPr lang="en-US" sz="1400" u="none" strike="noStrike">
                          <a:effectLst/>
                        </a:rPr>
                        <a:t>1ERR</a:t>
                      </a:r>
                      <a:endParaRPr lang="en-US" sz="1400" b="0" i="0" u="none" strike="noStrike">
                        <a:solidFill>
                          <a:srgbClr val="000000"/>
                        </a:solidFill>
                        <a:effectLst/>
                        <a:latin typeface="Calibri"/>
                      </a:endParaRPr>
                    </a:p>
                  </a:txBody>
                  <a:tcPr marL="9429" marR="9429" marT="9429" marB="0" anchor="b"/>
                </a:tc>
                <a:tc>
                  <a:txBody>
                    <a:bodyPr/>
                    <a:lstStyle/>
                    <a:p>
                      <a:pPr algn="r" fontAlgn="b"/>
                      <a:r>
                        <a:rPr lang="en-US" sz="1400" u="none" strike="noStrike">
                          <a:effectLst/>
                        </a:rPr>
                        <a:t>0</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3ERT</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0.961 Angstrom</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r>
                        <a:rPr lang="en-US" sz="1400" u="none" strike="noStrike" dirty="0">
                          <a:effectLst/>
                        </a:rPr>
                        <a:t>Factor </a:t>
                      </a:r>
                      <a:r>
                        <a:rPr lang="en-US" sz="1400" u="none" strike="noStrike" dirty="0" err="1">
                          <a:effectLst/>
                        </a:rPr>
                        <a:t>Xa</a:t>
                      </a:r>
                      <a:endParaRPr lang="en-US" sz="1400" b="0" i="0" u="none" strike="noStrike" dirty="0">
                        <a:solidFill>
                          <a:srgbClr val="000000"/>
                        </a:solidFill>
                        <a:effectLst/>
                        <a:latin typeface="Calibri"/>
                      </a:endParaRPr>
                    </a:p>
                  </a:txBody>
                  <a:tcPr marL="9429" marR="9429" marT="9429" marB="0" anchor="b"/>
                </a:tc>
                <a:tc>
                  <a:txBody>
                    <a:bodyPr/>
                    <a:lstStyle/>
                    <a:p>
                      <a:pPr algn="l" fontAlgn="b"/>
                      <a:r>
                        <a:rPr lang="en-US" sz="1400" u="none" strike="noStrike">
                          <a:effectLst/>
                        </a:rPr>
                        <a:t>1KSN</a:t>
                      </a:r>
                      <a:endParaRPr lang="en-US" sz="1400" b="0" i="0" u="none" strike="noStrike">
                        <a:solidFill>
                          <a:srgbClr val="000000"/>
                        </a:solidFill>
                        <a:effectLst/>
                        <a:latin typeface="Calibri"/>
                      </a:endParaRPr>
                    </a:p>
                  </a:txBody>
                  <a:tcPr marL="9429" marR="9429" marT="9429" marB="0" anchor="b"/>
                </a:tc>
                <a:tc>
                  <a:txBody>
                    <a:bodyPr/>
                    <a:lstStyle/>
                    <a:p>
                      <a:pPr algn="r" fontAlgn="b"/>
                      <a:r>
                        <a:rPr lang="en-US" sz="1400" u="none" strike="noStrike">
                          <a:effectLst/>
                        </a:rPr>
                        <a:t>0</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1XKA</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0.599 Angstrom</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r>
                        <a:rPr lang="en-US" sz="1400" u="none" strike="noStrike">
                          <a:effectLst/>
                        </a:rPr>
                        <a:t>HIV-RT</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1RTH</a:t>
                      </a:r>
                      <a:endParaRPr lang="en-US" sz="1400" b="0" i="0" u="none" strike="noStrike">
                        <a:solidFill>
                          <a:srgbClr val="000000"/>
                        </a:solidFill>
                        <a:effectLst/>
                        <a:latin typeface="Calibri"/>
                      </a:endParaRPr>
                    </a:p>
                  </a:txBody>
                  <a:tcPr marL="9429" marR="9429" marT="9429" marB="0" anchor="b"/>
                </a:tc>
                <a:tc>
                  <a:txBody>
                    <a:bodyPr/>
                    <a:lstStyle/>
                    <a:p>
                      <a:pPr algn="r" fontAlgn="b"/>
                      <a:r>
                        <a:rPr lang="en-US" sz="1400" u="none" strike="noStrike">
                          <a:effectLst/>
                        </a:rPr>
                        <a:t>0</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1C1C</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0.884 Angstrom</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r>
                        <a:rPr lang="en-US" sz="1400" u="none" strike="noStrike" dirty="0">
                          <a:effectLst/>
                        </a:rPr>
                        <a:t>neuraminidase</a:t>
                      </a:r>
                      <a:endParaRPr lang="en-US" sz="1400" b="0" i="0" u="none" strike="noStrike" dirty="0">
                        <a:solidFill>
                          <a:srgbClr val="000000"/>
                        </a:solidFill>
                        <a:effectLst/>
                        <a:latin typeface="Calibri"/>
                      </a:endParaRPr>
                    </a:p>
                  </a:txBody>
                  <a:tcPr marL="9429" marR="9429" marT="9429" marB="0" anchor="b"/>
                </a:tc>
                <a:tc>
                  <a:txBody>
                    <a:bodyPr/>
                    <a:lstStyle/>
                    <a:p>
                      <a:pPr algn="l" fontAlgn="b"/>
                      <a:r>
                        <a:rPr lang="en-US" sz="1400" u="none" strike="noStrike">
                          <a:effectLst/>
                        </a:rPr>
                        <a:t>1NSC</a:t>
                      </a:r>
                      <a:endParaRPr lang="en-US" sz="1400" b="0" i="0" u="none" strike="noStrike">
                        <a:solidFill>
                          <a:srgbClr val="000000"/>
                        </a:solidFill>
                        <a:effectLst/>
                        <a:latin typeface="Calibri"/>
                      </a:endParaRPr>
                    </a:p>
                  </a:txBody>
                  <a:tcPr marL="9429" marR="9429" marT="9429" marB="0" anchor="b"/>
                </a:tc>
                <a:tc>
                  <a:txBody>
                    <a:bodyPr/>
                    <a:lstStyle/>
                    <a:p>
                      <a:pPr algn="r" fontAlgn="b"/>
                      <a:r>
                        <a:rPr lang="en-US" sz="1400" u="none" strike="noStrike">
                          <a:effectLst/>
                        </a:rPr>
                        <a:t>0</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1A4Q</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0.217 Angstrom</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r>
                        <a:rPr lang="en-US" sz="1400" u="none" strike="noStrike">
                          <a:effectLst/>
                        </a:rPr>
                        <a:t>PPAR_gama</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1FM9</a:t>
                      </a:r>
                      <a:endParaRPr lang="en-US" sz="1400" b="0" i="0" u="none" strike="noStrike">
                        <a:solidFill>
                          <a:srgbClr val="000000"/>
                        </a:solidFill>
                        <a:effectLst/>
                        <a:latin typeface="Calibri"/>
                      </a:endParaRPr>
                    </a:p>
                  </a:txBody>
                  <a:tcPr marL="9429" marR="9429" marT="9429" marB="0" anchor="b"/>
                </a:tc>
                <a:tc>
                  <a:txBody>
                    <a:bodyPr/>
                    <a:lstStyle/>
                    <a:p>
                      <a:pPr algn="r" fontAlgn="b"/>
                      <a:r>
                        <a:rPr lang="en-US" sz="1400" u="none" strike="noStrike">
                          <a:effectLst/>
                        </a:rPr>
                        <a:t>0</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2PRG</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0.879 Angstrom</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r>
                        <a:rPr lang="en-US" sz="1400" u="none" strike="noStrike" dirty="0" err="1">
                          <a:effectLst/>
                        </a:rPr>
                        <a:t>thermolysin</a:t>
                      </a:r>
                      <a:endParaRPr lang="en-US" sz="1400" b="0" i="0" u="none" strike="noStrike" dirty="0">
                        <a:solidFill>
                          <a:srgbClr val="000000"/>
                        </a:solidFill>
                        <a:effectLst/>
                        <a:latin typeface="Calibri"/>
                      </a:endParaRPr>
                    </a:p>
                  </a:txBody>
                  <a:tcPr marL="9429" marR="9429" marT="9429" marB="0" anchor="b"/>
                </a:tc>
                <a:tc>
                  <a:txBody>
                    <a:bodyPr/>
                    <a:lstStyle/>
                    <a:p>
                      <a:pPr algn="l" fontAlgn="b"/>
                      <a:r>
                        <a:rPr lang="en-US" sz="1400" u="none" strike="noStrike">
                          <a:effectLst/>
                        </a:rPr>
                        <a:t>1KR6</a:t>
                      </a:r>
                      <a:endParaRPr lang="en-US" sz="1400" b="0" i="0" u="none" strike="noStrike">
                        <a:solidFill>
                          <a:srgbClr val="000000"/>
                        </a:solidFill>
                        <a:effectLst/>
                        <a:latin typeface="Calibri"/>
                      </a:endParaRPr>
                    </a:p>
                  </a:txBody>
                  <a:tcPr marL="9429" marR="9429" marT="9429" marB="0" anchor="b"/>
                </a:tc>
                <a:tc>
                  <a:txBody>
                    <a:bodyPr/>
                    <a:lstStyle/>
                    <a:p>
                      <a:pPr algn="r" fontAlgn="b"/>
                      <a:r>
                        <a:rPr lang="en-US" sz="1400" u="none" strike="noStrike">
                          <a:effectLst/>
                        </a:rPr>
                        <a:t>0</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1KJO</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0.134 Angstrom</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r>
                        <a:rPr lang="en-US" sz="1400" u="none" strike="noStrike" dirty="0">
                          <a:effectLst/>
                        </a:rPr>
                        <a:t>thymidine kinase</a:t>
                      </a:r>
                      <a:endParaRPr lang="en-US" sz="1400" b="0" i="0" u="none" strike="noStrike" dirty="0">
                        <a:solidFill>
                          <a:srgbClr val="000000"/>
                        </a:solidFill>
                        <a:effectLst/>
                        <a:latin typeface="Calibri"/>
                      </a:endParaRPr>
                    </a:p>
                  </a:txBody>
                  <a:tcPr marL="9429" marR="9429" marT="9429" marB="0" anchor="b"/>
                </a:tc>
                <a:tc>
                  <a:txBody>
                    <a:bodyPr/>
                    <a:lstStyle/>
                    <a:p>
                      <a:pPr algn="l" fontAlgn="b"/>
                      <a:r>
                        <a:rPr lang="en-US" sz="1400" u="none" strike="noStrike">
                          <a:effectLst/>
                        </a:rPr>
                        <a:t>1KIM</a:t>
                      </a:r>
                      <a:endParaRPr lang="en-US" sz="1400" b="0" i="0" u="none" strike="noStrike">
                        <a:solidFill>
                          <a:srgbClr val="000000"/>
                        </a:solidFill>
                        <a:effectLst/>
                        <a:latin typeface="Calibri"/>
                      </a:endParaRPr>
                    </a:p>
                  </a:txBody>
                  <a:tcPr marL="9429" marR="9429" marT="9429" marB="0" anchor="b"/>
                </a:tc>
                <a:tc>
                  <a:txBody>
                    <a:bodyPr/>
                    <a:lstStyle/>
                    <a:p>
                      <a:pPr algn="r" fontAlgn="b"/>
                      <a:r>
                        <a:rPr lang="en-US" sz="1400" u="none" strike="noStrike">
                          <a:effectLst/>
                        </a:rPr>
                        <a:t>0</a:t>
                      </a:r>
                      <a:endParaRPr lang="en-US" sz="1400" b="0" i="0" u="none" strike="noStrike">
                        <a:solidFill>
                          <a:srgbClr val="000000"/>
                        </a:solidFill>
                        <a:effectLst/>
                        <a:latin typeface="Calibri"/>
                      </a:endParaRPr>
                    </a:p>
                  </a:txBody>
                  <a:tcPr marL="9429" marR="9429" marT="9429" marB="0" anchor="b"/>
                </a:tc>
              </a:tr>
              <a:tr h="188582">
                <a:tc>
                  <a:txBody>
                    <a:bodyPr/>
                    <a:lstStyle/>
                    <a:p>
                      <a:pPr algn="l" fontAlgn="b"/>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a:effectLst/>
                        </a:rPr>
                        <a:t>1KI4</a:t>
                      </a:r>
                      <a:endParaRPr lang="en-US" sz="1400" b="0" i="0" u="none" strike="noStrike">
                        <a:solidFill>
                          <a:srgbClr val="000000"/>
                        </a:solidFill>
                        <a:effectLst/>
                        <a:latin typeface="Calibri"/>
                      </a:endParaRPr>
                    </a:p>
                  </a:txBody>
                  <a:tcPr marL="9429" marR="9429" marT="9429" marB="0" anchor="b"/>
                </a:tc>
                <a:tc>
                  <a:txBody>
                    <a:bodyPr/>
                    <a:lstStyle/>
                    <a:p>
                      <a:pPr algn="l" fontAlgn="b"/>
                      <a:r>
                        <a:rPr lang="en-US" sz="1400" u="none" strike="noStrike" dirty="0">
                          <a:effectLst/>
                        </a:rPr>
                        <a:t>0.219 Angstrom</a:t>
                      </a:r>
                      <a:endParaRPr lang="en-US" sz="1400" b="0" i="0" u="none" strike="noStrike" dirty="0">
                        <a:solidFill>
                          <a:srgbClr val="000000"/>
                        </a:solidFill>
                        <a:effectLst/>
                        <a:latin typeface="Calibri"/>
                      </a:endParaRPr>
                    </a:p>
                  </a:txBody>
                  <a:tcPr marL="9429" marR="9429" marT="9429" marB="0" anchor="b"/>
                </a:tc>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762000"/>
            <a:ext cx="4463687" cy="318402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581400"/>
            <a:ext cx="4114800" cy="2935162"/>
          </a:xfrm>
          <a:prstGeom prst="rect">
            <a:avLst/>
          </a:prstGeom>
        </p:spPr>
      </p:pic>
      <p:sp>
        <p:nvSpPr>
          <p:cNvPr id="9" name="Rectangle 8"/>
          <p:cNvSpPr/>
          <p:nvPr/>
        </p:nvSpPr>
        <p:spPr>
          <a:xfrm>
            <a:off x="7086600" y="3260035"/>
            <a:ext cx="1840119" cy="369332"/>
          </a:xfrm>
          <a:prstGeom prst="rect">
            <a:avLst/>
          </a:prstGeom>
        </p:spPr>
        <p:txBody>
          <a:bodyPr wrap="none">
            <a:spAutoFit/>
          </a:bodyPr>
          <a:lstStyle/>
          <a:p>
            <a:pPr fontAlgn="b"/>
            <a:r>
              <a:rPr lang="en-US" dirty="0"/>
              <a:t>Aldose </a:t>
            </a:r>
            <a:r>
              <a:rPr lang="en-US" dirty="0" err="1"/>
              <a:t>Reductase</a:t>
            </a:r>
            <a:endParaRPr lang="en-US" dirty="0">
              <a:solidFill>
                <a:srgbClr val="000000"/>
              </a:solidFill>
            </a:endParaRPr>
          </a:p>
        </p:txBody>
      </p:sp>
      <p:sp>
        <p:nvSpPr>
          <p:cNvPr id="10" name="Rectangle 9"/>
          <p:cNvSpPr/>
          <p:nvPr/>
        </p:nvSpPr>
        <p:spPr>
          <a:xfrm>
            <a:off x="7467600" y="6260068"/>
            <a:ext cx="1474571" cy="369332"/>
          </a:xfrm>
          <a:prstGeom prst="rect">
            <a:avLst/>
          </a:prstGeom>
        </p:spPr>
        <p:txBody>
          <a:bodyPr wrap="none">
            <a:spAutoFit/>
          </a:bodyPr>
          <a:lstStyle/>
          <a:p>
            <a:pPr fontAlgn="b"/>
            <a:r>
              <a:rPr lang="en-US" dirty="0"/>
              <a:t>Antibody DB3</a:t>
            </a:r>
            <a:endParaRPr lang="en-US" dirty="0">
              <a:solidFill>
                <a:srgbClr val="000000"/>
              </a:solidFill>
            </a:endParaRPr>
          </a:p>
        </p:txBody>
      </p:sp>
    </p:spTree>
    <p:extLst>
      <p:ext uri="{BB962C8B-B14F-4D97-AF65-F5344CB8AC3E}">
        <p14:creationId xmlns:p14="http://schemas.microsoft.com/office/powerpoint/2010/main" val="2789714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01"/>
            <a:ext cx="3054096" cy="2178542"/>
          </a:xfrm>
          <a:prstGeom prst="rect">
            <a:avLst/>
          </a:prstGeom>
        </p:spPr>
      </p:pic>
      <p:sp>
        <p:nvSpPr>
          <p:cNvPr id="5" name="Rectangle 4"/>
          <p:cNvSpPr/>
          <p:nvPr/>
        </p:nvSpPr>
        <p:spPr>
          <a:xfrm>
            <a:off x="896204" y="3092943"/>
            <a:ext cx="1425583" cy="369332"/>
          </a:xfrm>
          <a:prstGeom prst="rect">
            <a:avLst/>
          </a:prstGeom>
        </p:spPr>
        <p:txBody>
          <a:bodyPr wrap="none">
            <a:spAutoFit/>
          </a:bodyPr>
          <a:lstStyle/>
          <a:p>
            <a:pPr fontAlgn="b"/>
            <a:r>
              <a:rPr lang="en-US" dirty="0"/>
              <a:t>protein CDK2</a:t>
            </a:r>
            <a:endParaRPr lang="en-US"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86" y="3780183"/>
            <a:ext cx="3356798" cy="2394465"/>
          </a:xfrm>
          <a:prstGeom prst="rect">
            <a:avLst/>
          </a:prstGeom>
        </p:spPr>
      </p:pic>
      <p:sp>
        <p:nvSpPr>
          <p:cNvPr id="7" name="Rectangle 6"/>
          <p:cNvSpPr/>
          <p:nvPr/>
        </p:nvSpPr>
        <p:spPr>
          <a:xfrm>
            <a:off x="807786" y="6258484"/>
            <a:ext cx="1903598" cy="369332"/>
          </a:xfrm>
          <a:prstGeom prst="rect">
            <a:avLst/>
          </a:prstGeom>
        </p:spPr>
        <p:txBody>
          <a:bodyPr wrap="none">
            <a:spAutoFit/>
          </a:bodyPr>
          <a:lstStyle/>
          <a:p>
            <a:pPr fontAlgn="b"/>
            <a:r>
              <a:rPr lang="en-US" dirty="0"/>
              <a:t>Estrogen Receptor</a:t>
            </a:r>
            <a:endParaRPr lang="en-US" dirty="0">
              <a:solidFill>
                <a:srgbClr val="00000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914401"/>
            <a:ext cx="3436548" cy="2451353"/>
          </a:xfrm>
          <a:prstGeom prst="rect">
            <a:avLst/>
          </a:prstGeom>
        </p:spPr>
      </p:pic>
      <p:sp>
        <p:nvSpPr>
          <p:cNvPr id="9" name="Rectangle 8"/>
          <p:cNvSpPr/>
          <p:nvPr/>
        </p:nvSpPr>
        <p:spPr>
          <a:xfrm>
            <a:off x="4204755" y="3288268"/>
            <a:ext cx="1053045" cy="369332"/>
          </a:xfrm>
          <a:prstGeom prst="rect">
            <a:avLst/>
          </a:prstGeom>
        </p:spPr>
        <p:txBody>
          <a:bodyPr wrap="none">
            <a:spAutoFit/>
          </a:bodyPr>
          <a:lstStyle/>
          <a:p>
            <a:pPr fontAlgn="b"/>
            <a:r>
              <a:rPr lang="en-US" dirty="0"/>
              <a:t>Factor </a:t>
            </a:r>
            <a:r>
              <a:rPr lang="en-US" dirty="0" err="1"/>
              <a:t>Xa</a:t>
            </a:r>
            <a:endParaRPr lang="en-US" dirty="0">
              <a:solidFill>
                <a:srgbClr val="000000"/>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1509" y="3789187"/>
            <a:ext cx="3981691" cy="2840213"/>
          </a:xfrm>
          <a:prstGeom prst="rect">
            <a:avLst/>
          </a:prstGeom>
        </p:spPr>
      </p:pic>
      <p:sp>
        <p:nvSpPr>
          <p:cNvPr id="11" name="Rectangle 10"/>
          <p:cNvSpPr/>
          <p:nvPr/>
        </p:nvSpPr>
        <p:spPr>
          <a:xfrm>
            <a:off x="4204755" y="6160531"/>
            <a:ext cx="1579343" cy="369332"/>
          </a:xfrm>
          <a:prstGeom prst="rect">
            <a:avLst/>
          </a:prstGeom>
        </p:spPr>
        <p:txBody>
          <a:bodyPr wrap="none">
            <a:spAutoFit/>
          </a:bodyPr>
          <a:lstStyle/>
          <a:p>
            <a:pPr fontAlgn="b"/>
            <a:r>
              <a:rPr lang="en-US" dirty="0"/>
              <a:t>neuraminidase</a:t>
            </a:r>
            <a:endParaRPr lang="en-US" dirty="0">
              <a:solidFill>
                <a:srgbClr val="000000"/>
              </a:solidFil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4098" y="886784"/>
            <a:ext cx="3610577" cy="2575491"/>
          </a:xfrm>
          <a:prstGeom prst="rect">
            <a:avLst/>
          </a:prstGeom>
        </p:spPr>
      </p:pic>
      <p:sp>
        <p:nvSpPr>
          <p:cNvPr id="13" name="Rectangle 12"/>
          <p:cNvSpPr/>
          <p:nvPr/>
        </p:nvSpPr>
        <p:spPr>
          <a:xfrm>
            <a:off x="6937059" y="3284091"/>
            <a:ext cx="1304653" cy="369332"/>
          </a:xfrm>
          <a:prstGeom prst="rect">
            <a:avLst/>
          </a:prstGeom>
        </p:spPr>
        <p:txBody>
          <a:bodyPr wrap="none">
            <a:spAutoFit/>
          </a:bodyPr>
          <a:lstStyle/>
          <a:p>
            <a:pPr fontAlgn="b"/>
            <a:r>
              <a:rPr lang="en-US" dirty="0" err="1"/>
              <a:t>thermolysin</a:t>
            </a:r>
            <a:endParaRPr lang="en-US" dirty="0">
              <a:solidFill>
                <a:srgbClr val="000000"/>
              </a:solidFill>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3791" y="3650110"/>
            <a:ext cx="3359902" cy="2396679"/>
          </a:xfrm>
          <a:prstGeom prst="rect">
            <a:avLst/>
          </a:prstGeom>
        </p:spPr>
      </p:pic>
      <p:sp>
        <p:nvSpPr>
          <p:cNvPr id="15" name="Rectangle 14"/>
          <p:cNvSpPr/>
          <p:nvPr/>
        </p:nvSpPr>
        <p:spPr>
          <a:xfrm>
            <a:off x="6937059" y="6046789"/>
            <a:ext cx="1780167" cy="369332"/>
          </a:xfrm>
          <a:prstGeom prst="rect">
            <a:avLst/>
          </a:prstGeom>
        </p:spPr>
        <p:txBody>
          <a:bodyPr wrap="none">
            <a:spAutoFit/>
          </a:bodyPr>
          <a:lstStyle/>
          <a:p>
            <a:pPr fontAlgn="b"/>
            <a:r>
              <a:rPr lang="en-US" dirty="0"/>
              <a:t>thymidine kinase</a:t>
            </a:r>
            <a:endParaRPr lang="en-US" dirty="0">
              <a:solidFill>
                <a:srgbClr val="000000"/>
              </a:solidFill>
            </a:endParaRPr>
          </a:p>
        </p:txBody>
      </p:sp>
    </p:spTree>
    <p:extLst>
      <p:ext uri="{BB962C8B-B14F-4D97-AF65-F5344CB8AC3E}">
        <p14:creationId xmlns:p14="http://schemas.microsoft.com/office/powerpoint/2010/main" val="190038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4FVT </a:t>
            </a:r>
            <a:r>
              <a:rPr lang="en-US" dirty="0" err="1" smtClean="0"/>
              <a:t>vs</a:t>
            </a:r>
            <a:r>
              <a:rPr lang="en-US" dirty="0" smtClean="0"/>
              <a:t> 4BVG</a:t>
            </a:r>
            <a:endParaRPr lang="en-US" dirty="0"/>
          </a:p>
        </p:txBody>
      </p:sp>
      <p:sp>
        <p:nvSpPr>
          <p:cNvPr id="3" name="Content Placeholder 2"/>
          <p:cNvSpPr>
            <a:spLocks noGrp="1"/>
          </p:cNvSpPr>
          <p:nvPr>
            <p:ph idx="1"/>
          </p:nvPr>
        </p:nvSpPr>
        <p:spPr/>
        <p:txBody>
          <a:bodyPr>
            <a:normAutofit/>
          </a:bodyPr>
          <a:lstStyle/>
          <a:p>
            <a:r>
              <a:rPr lang="en-US" sz="2400" dirty="0" smtClean="0"/>
              <a:t>4FVT: SIRT3/ac-AceCS2/NAD+</a:t>
            </a:r>
          </a:p>
          <a:p>
            <a:r>
              <a:rPr lang="en-US" sz="2400" dirty="0" smtClean="0"/>
              <a:t>4BVG: SIRT3/Intermediate</a:t>
            </a:r>
          </a:p>
          <a:p>
            <a:r>
              <a:rPr lang="en-US" sz="2400" dirty="0" smtClean="0"/>
              <a:t>Flexible loop region: </a:t>
            </a:r>
          </a:p>
          <a:p>
            <a:pPr lvl="1"/>
            <a:r>
              <a:rPr lang="en-US" sz="2000" dirty="0" smtClean="0"/>
              <a:t>155-173</a:t>
            </a:r>
          </a:p>
          <a:p>
            <a:r>
              <a:rPr lang="en-US" sz="2400" dirty="0" smtClean="0"/>
              <a:t>By-Residue RMSD:</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919" y="609600"/>
            <a:ext cx="5882881" cy="4191000"/>
          </a:xfrm>
          <a:prstGeom prst="rect">
            <a:avLst/>
          </a:prstGeom>
        </p:spPr>
      </p:pic>
      <p:sp>
        <p:nvSpPr>
          <p:cNvPr id="6" name="TextBox 5"/>
          <p:cNvSpPr txBox="1"/>
          <p:nvPr/>
        </p:nvSpPr>
        <p:spPr>
          <a:xfrm>
            <a:off x="4981160" y="4774912"/>
            <a:ext cx="3974614" cy="584775"/>
          </a:xfrm>
          <a:prstGeom prst="rect">
            <a:avLst/>
          </a:prstGeom>
          <a:noFill/>
        </p:spPr>
        <p:txBody>
          <a:bodyPr wrap="none" rtlCol="0">
            <a:spAutoFit/>
          </a:bodyPr>
          <a:lstStyle/>
          <a:p>
            <a:r>
              <a:rPr lang="en-US" sz="1600" dirty="0" smtClean="0"/>
              <a:t>RMSD w/o the loop 155-173: </a:t>
            </a:r>
            <a:r>
              <a:rPr lang="en-US" sz="1600" dirty="0"/>
              <a:t>0.425 </a:t>
            </a:r>
            <a:r>
              <a:rPr lang="en-US" sz="1600" dirty="0" smtClean="0"/>
              <a:t>Angstrom</a:t>
            </a:r>
          </a:p>
          <a:p>
            <a:r>
              <a:rPr lang="en-US" sz="1600" dirty="0" smtClean="0"/>
              <a:t>RMSD of the whole chain: </a:t>
            </a:r>
            <a:r>
              <a:rPr lang="en-US" sz="1600" dirty="0"/>
              <a:t>0.936 Angstrom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52800"/>
            <a:ext cx="4954657" cy="3429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43" y="3327952"/>
            <a:ext cx="5002299" cy="3453848"/>
          </a:xfrm>
          <a:prstGeom prst="rect">
            <a:avLst/>
          </a:prstGeom>
        </p:spPr>
      </p:pic>
    </p:spTree>
    <p:extLst>
      <p:ext uri="{BB962C8B-B14F-4D97-AF65-F5344CB8AC3E}">
        <p14:creationId xmlns:p14="http://schemas.microsoft.com/office/powerpoint/2010/main" val="339735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MC-A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PMC-AT_template</Template>
  <TotalTime>16018</TotalTime>
  <Words>1001</Words>
  <Application>Microsoft Office PowerPoint</Application>
  <PresentationFormat>On-screen Show (4:3)</PresentationFormat>
  <Paragraphs>256</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PMC-AT_template</vt:lpstr>
      <vt:lpstr>PMC-AT Group Meeting: Computational</vt:lpstr>
      <vt:lpstr>Prepare dataset for SIRT3 Docking</vt:lpstr>
      <vt:lpstr>Cont.</vt:lpstr>
      <vt:lpstr>Cont.</vt:lpstr>
      <vt:lpstr>Cont.</vt:lpstr>
      <vt:lpstr>Creating the dataset</vt:lpstr>
      <vt:lpstr>What about Schrodinger’s dataset</vt:lpstr>
      <vt:lpstr>PowerPoint Presentation</vt:lpstr>
      <vt:lpstr>Comparison: 4FVT vs 4BVG</vt:lpstr>
      <vt:lpstr>MD simulation of SIRT3/Intermediate starting from 4FVT/Intermediate superposition</vt:lpstr>
      <vt:lpstr>Backbone RMSD vs 4BVG and loop RMSD</vt:lpstr>
      <vt:lpstr>Investigating loop conformation using MD simulation</vt:lpstr>
      <vt:lpstr>MD simulation of SIRT3/Intermediate/NAM by NAM docking</vt:lpstr>
      <vt:lpstr>Energies from MD simulation</vt:lpstr>
      <vt:lpstr>Setting up MD by cleavage of NAM and formation of intermediate from ternary complex</vt:lpstr>
      <vt:lpstr>Test of docking and IFD with SIRT3</vt:lpstr>
      <vt:lpstr>Cont.</vt:lpstr>
      <vt:lpstr>Cont.</vt:lpstr>
      <vt:lpstr>Loop refinement with Prime</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PMC-AT Group Meeting: Computational</dc:title>
  <dc:creator>Ping Lin</dc:creator>
  <cp:lastModifiedBy>Ping Lin</cp:lastModifiedBy>
  <cp:revision>23</cp:revision>
  <dcterms:created xsi:type="dcterms:W3CDTF">2014-10-31T14:25:25Z</dcterms:created>
  <dcterms:modified xsi:type="dcterms:W3CDTF">2014-11-11T17:23:49Z</dcterms:modified>
</cp:coreProperties>
</file>