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62" r:id="rId4"/>
    <p:sldId id="266" r:id="rId5"/>
    <p:sldId id="265" r:id="rId6"/>
    <p:sldId id="268" r:id="rId7"/>
    <p:sldId id="263" r:id="rId8"/>
    <p:sldId id="271" r:id="rId9"/>
    <p:sldId id="272" r:id="rId10"/>
    <p:sldId id="270"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07" autoAdjust="0"/>
    <p:restoredTop sz="89209" autoAdjust="0"/>
  </p:normalViewPr>
  <p:slideViewPr>
    <p:cSldViewPr>
      <p:cViewPr varScale="1">
        <p:scale>
          <a:sx n="88" d="100"/>
          <a:sy n="88" d="100"/>
        </p:scale>
        <p:origin x="-14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D54E8-C6C5-48ED-8A48-F406F3F3D0B9}" type="datetimeFigureOut">
              <a:rPr lang="en-US" smtClean="0"/>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DA85E4-7954-4A78-9518-B268559A2376}" type="slidenum">
              <a:rPr lang="en-US" smtClean="0"/>
              <a:t>‹#›</a:t>
            </a:fld>
            <a:endParaRPr lang="en-US"/>
          </a:p>
        </p:txBody>
      </p:sp>
    </p:spTree>
    <p:extLst>
      <p:ext uri="{BB962C8B-B14F-4D97-AF65-F5344CB8AC3E}">
        <p14:creationId xmlns:p14="http://schemas.microsoft.com/office/powerpoint/2010/main" val="142509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exempt quantity of C-14, is 100 </a:t>
            </a:r>
            <a:r>
              <a:rPr lang="en-US" dirty="0" err="1" smtClean="0"/>
              <a:t>microcuries</a:t>
            </a:r>
            <a:r>
              <a:rPr lang="en-US" dirty="0" smtClean="0"/>
              <a:t>.</a:t>
            </a:r>
            <a:endParaRPr lang="en-US" dirty="0"/>
          </a:p>
        </p:txBody>
      </p:sp>
      <p:sp>
        <p:nvSpPr>
          <p:cNvPr id="4" name="Slide Number Placeholder 3"/>
          <p:cNvSpPr>
            <a:spLocks noGrp="1"/>
          </p:cNvSpPr>
          <p:nvPr>
            <p:ph type="sldNum" sz="quarter" idx="10"/>
          </p:nvPr>
        </p:nvSpPr>
        <p:spPr/>
        <p:txBody>
          <a:bodyPr/>
          <a:lstStyle/>
          <a:p>
            <a:fld id="{B4DA85E4-7954-4A78-9518-B268559A2376}" type="slidenum">
              <a:rPr lang="en-US" smtClean="0"/>
              <a:t>8</a:t>
            </a:fld>
            <a:endParaRPr lang="en-US"/>
          </a:p>
        </p:txBody>
      </p:sp>
    </p:spTree>
    <p:extLst>
      <p:ext uri="{BB962C8B-B14F-4D97-AF65-F5344CB8AC3E}">
        <p14:creationId xmlns:p14="http://schemas.microsoft.com/office/powerpoint/2010/main" val="3742353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87C18-DA10-42AE-B9A6-722E44A06F4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346320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87C18-DA10-42AE-B9A6-722E44A06F4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6109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87C18-DA10-42AE-B9A6-722E44A06F4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190667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87C18-DA10-42AE-B9A6-722E44A06F4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3037586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87C18-DA10-42AE-B9A6-722E44A06F46}"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3966599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87C18-DA10-42AE-B9A6-722E44A06F46}"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203179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87C18-DA10-42AE-B9A6-722E44A06F46}"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2471444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87C18-DA10-42AE-B9A6-722E44A06F46}"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3224515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87C18-DA10-42AE-B9A6-722E44A06F46}"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3568502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87C18-DA10-42AE-B9A6-722E44A06F46}"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62568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87C18-DA10-42AE-B9A6-722E44A06F46}"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20D2E-D387-4307-BEF7-A41CC4A0DDC0}" type="slidenum">
              <a:rPr lang="en-US" smtClean="0"/>
              <a:t>‹#›</a:t>
            </a:fld>
            <a:endParaRPr lang="en-US"/>
          </a:p>
        </p:txBody>
      </p:sp>
    </p:spTree>
    <p:extLst>
      <p:ext uri="{BB962C8B-B14F-4D97-AF65-F5344CB8AC3E}">
        <p14:creationId xmlns:p14="http://schemas.microsoft.com/office/powerpoint/2010/main" val="240202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87C18-DA10-42AE-B9A6-722E44A06F46}" type="datetimeFigureOut">
              <a:rPr lang="en-US" smtClean="0"/>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20D2E-D387-4307-BEF7-A41CC4A0DDC0}" type="slidenum">
              <a:rPr lang="en-US" smtClean="0"/>
              <a:t>‹#›</a:t>
            </a:fld>
            <a:endParaRPr lang="en-US"/>
          </a:p>
        </p:txBody>
      </p:sp>
    </p:spTree>
    <p:extLst>
      <p:ext uri="{BB962C8B-B14F-4D97-AF65-F5344CB8AC3E}">
        <p14:creationId xmlns:p14="http://schemas.microsoft.com/office/powerpoint/2010/main" val="246817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Catherine.biel@dep.state.nj.u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veoliaes.com/" TargetMode="External"/><Relationship Id="rId5" Type="http://schemas.openxmlformats.org/officeDocument/2006/relationships/hyperlink" Target="mailto:Sam.Suevo@VeoliaES.com" TargetMode="External"/><Relationship Id="rId4" Type="http://schemas.openxmlformats.org/officeDocument/2006/relationships/hyperlink" Target="http://www.agreementstate.nj.go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hyperlink" Target="http://www.google.com/url?sa=t&amp;rct=j&amp;q=&amp;esrc=s&amp;frm=1&amp;source=web&amp;cd=1&amp;cad=rja&amp;uact=8&amp;ved=0CCgQFjAA&amp;url=http%3A%2F%2Fen.wikipedia.org%2Fwiki%2FLiquid_scintillation_counting&amp;ei=t0X3U6W9Ao7lsASc_4HIAw&amp;usg=AFQjCNF0IRfKyraFTF8qdGIMvD8wra71mQ&amp;bvm=bv.73373277,d.cW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PMC-AT Group Meeting</a:t>
            </a:r>
            <a:endParaRPr lang="en-US" dirty="0"/>
          </a:p>
        </p:txBody>
      </p:sp>
      <p:sp>
        <p:nvSpPr>
          <p:cNvPr id="3" name="Subtitle 2"/>
          <p:cNvSpPr>
            <a:spLocks noGrp="1"/>
          </p:cNvSpPr>
          <p:nvPr>
            <p:ph type="subTitle" idx="1"/>
          </p:nvPr>
        </p:nvSpPr>
        <p:spPr>
          <a:xfrm>
            <a:off x="1447800" y="3276600"/>
            <a:ext cx="6400800" cy="1752600"/>
          </a:xfrm>
        </p:spPr>
        <p:txBody>
          <a:bodyPr/>
          <a:lstStyle/>
          <a:p>
            <a:r>
              <a:rPr lang="en-US" dirty="0" smtClean="0"/>
              <a:t>Experimental update</a:t>
            </a:r>
          </a:p>
          <a:p>
            <a:endParaRPr lang="en-US" sz="1800" dirty="0" smtClean="0"/>
          </a:p>
          <a:p>
            <a:r>
              <a:rPr lang="en-US" sz="1800" dirty="0" smtClean="0"/>
              <a:t>XG, 8.22.2014</a:t>
            </a:r>
          </a:p>
        </p:txBody>
      </p:sp>
    </p:spTree>
    <p:extLst>
      <p:ext uri="{BB962C8B-B14F-4D97-AF65-F5344CB8AC3E}">
        <p14:creationId xmlns:p14="http://schemas.microsoft.com/office/powerpoint/2010/main" val="38397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991"/>
            <a:ext cx="6368090" cy="6186309"/>
          </a:xfrm>
          <a:prstGeom prst="rect">
            <a:avLst/>
          </a:prstGeom>
          <a:noFill/>
        </p:spPr>
        <p:txBody>
          <a:bodyPr wrap="none" rtlCol="0">
            <a:spAutoFit/>
          </a:bodyPr>
          <a:lstStyle/>
          <a:p>
            <a:r>
              <a:rPr lang="en-US" dirty="0" smtClean="0"/>
              <a:t>To-do List</a:t>
            </a:r>
          </a:p>
          <a:p>
            <a:endParaRPr lang="en-US" dirty="0" smtClean="0"/>
          </a:p>
          <a:p>
            <a:pPr marL="285750" indent="-285750">
              <a:buFont typeface="Wingdings" pitchFamily="2" charset="2"/>
              <a:buChar char="Ø"/>
            </a:pPr>
            <a:r>
              <a:rPr lang="en-US" sz="1600" dirty="0" smtClean="0"/>
              <a:t>Proteins interested </a:t>
            </a:r>
          </a:p>
          <a:p>
            <a:pPr marL="742950" lvl="1" indent="-285750">
              <a:buFont typeface="Wingdings" pitchFamily="2" charset="2"/>
              <a:buChar char="Ø"/>
            </a:pPr>
            <a:r>
              <a:rPr lang="en-US" sz="1400" dirty="0" smtClean="0"/>
              <a:t>SIRT1: Sigma-Aldrich                         $473/150 </a:t>
            </a:r>
            <a:r>
              <a:rPr lang="en-US" sz="1400" dirty="0" smtClean="0">
                <a:latin typeface="Symbol" pitchFamily="18" charset="2"/>
              </a:rPr>
              <a:t>m</a:t>
            </a:r>
            <a:r>
              <a:rPr lang="en-US" sz="1400" dirty="0" smtClean="0"/>
              <a:t>g     </a:t>
            </a:r>
          </a:p>
          <a:p>
            <a:pPr marL="742950" lvl="1" indent="-285750">
              <a:buFont typeface="Wingdings" pitchFamily="2" charset="2"/>
              <a:buChar char="Ø"/>
            </a:pPr>
            <a:r>
              <a:rPr lang="en-US" sz="1400" dirty="0" smtClean="0"/>
              <a:t>SIRT3: Creative </a:t>
            </a:r>
            <a:r>
              <a:rPr lang="en-US" sz="1400" dirty="0" err="1" smtClean="0"/>
              <a:t>BioMart</a:t>
            </a:r>
            <a:r>
              <a:rPr lang="en-US" sz="1400" dirty="0" smtClean="0"/>
              <a:t>                   $590/100 </a:t>
            </a:r>
            <a:r>
              <a:rPr lang="en-US" sz="1400" dirty="0" smtClean="0">
                <a:latin typeface="Symbol" pitchFamily="18" charset="2"/>
              </a:rPr>
              <a:t>m</a:t>
            </a:r>
            <a:r>
              <a:rPr lang="en-US" sz="1400" dirty="0" smtClean="0"/>
              <a:t>g</a:t>
            </a:r>
          </a:p>
          <a:p>
            <a:pPr marL="742950" lvl="1" indent="-285750">
              <a:buFont typeface="Wingdings" pitchFamily="2" charset="2"/>
              <a:buChar char="Ø"/>
            </a:pPr>
            <a:r>
              <a:rPr lang="en-US" sz="1400" dirty="0" smtClean="0"/>
              <a:t>SIRT6?</a:t>
            </a:r>
          </a:p>
          <a:p>
            <a:pPr marL="285750" indent="-285750">
              <a:buFont typeface="Wingdings" pitchFamily="2" charset="2"/>
              <a:buChar char="Ø"/>
            </a:pPr>
            <a:r>
              <a:rPr lang="en-US" sz="1600" dirty="0" smtClean="0"/>
              <a:t>Clone, Express, and Purify SIRTUINs  in house (~3 month for 2 proteins)</a:t>
            </a:r>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smtClean="0"/>
          </a:p>
          <a:p>
            <a:pPr marL="285750" indent="-285750">
              <a:buFont typeface="Wingdings" pitchFamily="2" charset="2"/>
              <a:buChar char="Ø"/>
            </a:pPr>
            <a:endParaRPr lang="en-US" sz="1600" dirty="0" smtClean="0"/>
          </a:p>
          <a:p>
            <a:pPr marL="285750" indent="-285750">
              <a:buFont typeface="Wingdings" pitchFamily="2" charset="2"/>
              <a:buChar char="Ø"/>
            </a:pPr>
            <a:r>
              <a:rPr lang="en-US" sz="1600" dirty="0" smtClean="0"/>
              <a:t>Peptide substrate</a:t>
            </a:r>
          </a:p>
          <a:p>
            <a:pPr marL="742950" lvl="1" indent="-285750">
              <a:buFont typeface="Wingdings" pitchFamily="2" charset="2"/>
              <a:buChar char="Ø"/>
            </a:pPr>
            <a:r>
              <a:rPr lang="en-US" sz="1400" dirty="0" smtClean="0"/>
              <a:t>Enzyme specific substrate: Peptide 2.0  /  </a:t>
            </a:r>
            <a:r>
              <a:rPr lang="en-US" sz="1400" dirty="0" err="1" smtClean="0"/>
              <a:t>GenScript</a:t>
            </a:r>
            <a:endParaRPr lang="en-US" sz="14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1926771"/>
            <a:ext cx="4876800" cy="3807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225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62" y="152400"/>
            <a:ext cx="7551737" cy="369332"/>
          </a:xfrm>
          <a:prstGeom prst="rect">
            <a:avLst/>
          </a:prstGeom>
        </p:spPr>
        <p:txBody>
          <a:bodyPr wrap="square">
            <a:spAutoFit/>
          </a:bodyPr>
          <a:lstStyle/>
          <a:p>
            <a:pPr>
              <a:buFont typeface="Wingdings" panose="05000000000000000000" pitchFamily="2" charset="2"/>
              <a:buChar char="Ø"/>
            </a:pPr>
            <a:r>
              <a:rPr lang="en-US" dirty="0" smtClean="0"/>
              <a:t>2</a:t>
            </a:r>
            <a:r>
              <a:rPr lang="en-US" baseline="30000" dirty="0" smtClean="0"/>
              <a:t>nd</a:t>
            </a:r>
            <a:r>
              <a:rPr lang="en-US" dirty="0" smtClean="0"/>
              <a:t> Paper is on.</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31769"/>
            <a:ext cx="6400800" cy="5715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510064"/>
            <a:ext cx="8607652" cy="738664"/>
          </a:xfrm>
          <a:prstGeom prst="rect">
            <a:avLst/>
          </a:prstGeom>
        </p:spPr>
        <p:txBody>
          <a:bodyPr wrap="square">
            <a:spAutoFit/>
          </a:bodyPr>
          <a:lstStyle/>
          <a:p>
            <a:r>
              <a:rPr lang="en-US" sz="1400" dirty="0"/>
              <a:t>RC (8/7): Over the next month or so (until the continuous assay is finished) you should spend 2/3 of your time as priority finishing the continuous assay </a:t>
            </a:r>
            <a:r>
              <a:rPr lang="en-US" sz="1400" dirty="0" smtClean="0"/>
              <a:t>and 1/3 </a:t>
            </a:r>
            <a:r>
              <a:rPr lang="en-US" sz="1400" dirty="0"/>
              <a:t>of time on the 2nd paper outlining.</a:t>
            </a:r>
            <a:br>
              <a:rPr lang="en-US" sz="1400" dirty="0"/>
            </a:br>
            <a:endParaRPr lang="en-US" sz="1400" dirty="0"/>
          </a:p>
        </p:txBody>
      </p:sp>
    </p:spTree>
    <p:extLst>
      <p:ext uri="{BB962C8B-B14F-4D97-AF65-F5344CB8AC3E}">
        <p14:creationId xmlns:p14="http://schemas.microsoft.com/office/powerpoint/2010/main" val="117363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38" y="2057400"/>
            <a:ext cx="3052762" cy="2137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8262" y="152400"/>
            <a:ext cx="7551737" cy="369332"/>
          </a:xfrm>
          <a:prstGeom prst="rect">
            <a:avLst/>
          </a:prstGeom>
        </p:spPr>
        <p:txBody>
          <a:bodyPr wrap="square">
            <a:spAutoFit/>
          </a:bodyPr>
          <a:lstStyle/>
          <a:p>
            <a:pPr>
              <a:buFont typeface="Wingdings" panose="05000000000000000000" pitchFamily="2" charset="2"/>
              <a:buChar char="Ø"/>
            </a:pPr>
            <a:r>
              <a:rPr lang="en-US" dirty="0" smtClean="0"/>
              <a:t>PNCA </a:t>
            </a:r>
            <a:r>
              <a:rPr lang="en-US" dirty="0" err="1" smtClean="0"/>
              <a:t>nicotinamidase</a:t>
            </a:r>
            <a:r>
              <a:rPr lang="en-US" dirty="0" smtClean="0"/>
              <a:t> </a:t>
            </a:r>
            <a:r>
              <a:rPr lang="en-US" dirty="0" smtClean="0"/>
              <a:t>purification and Continuous assay validation</a:t>
            </a:r>
            <a:endParaRPr lang="en-US" dirty="0" smtClean="0"/>
          </a:p>
        </p:txBody>
      </p:sp>
      <p:sp>
        <p:nvSpPr>
          <p:cNvPr id="4" name="TextBox 3"/>
          <p:cNvSpPr txBox="1"/>
          <p:nvPr/>
        </p:nvSpPr>
        <p:spPr>
          <a:xfrm>
            <a:off x="228600" y="521732"/>
            <a:ext cx="8534399" cy="4678204"/>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Dec. 17, 2014 </a:t>
            </a:r>
          </a:p>
          <a:p>
            <a:pPr marL="742950" lvl="1" indent="-285750">
              <a:buFont typeface="Wingdings" panose="05000000000000000000" pitchFamily="2" charset="2"/>
              <a:buChar char="Ø"/>
            </a:pPr>
            <a:r>
              <a:rPr lang="en-US" sz="1400" dirty="0" smtClean="0"/>
              <a:t>Large scale of pGEX-6p3-PNCA Cell lysates were obtained. </a:t>
            </a:r>
          </a:p>
          <a:p>
            <a:pPr marL="742950" lvl="1" indent="-285750" algn="just">
              <a:buFont typeface="Wingdings" panose="05000000000000000000" pitchFamily="2" charset="2"/>
              <a:buChar char="Ø"/>
            </a:pPr>
            <a:r>
              <a:rPr lang="en-US" sz="1400" dirty="0" smtClean="0"/>
              <a:t>pGEX-6p3-PNCA is GST fusion protein which can be purified directly from cell lysate by </a:t>
            </a:r>
            <a:r>
              <a:rPr lang="en-US" sz="1400" dirty="0"/>
              <a:t>affinity </a:t>
            </a:r>
            <a:r>
              <a:rPr lang="en-US" sz="1400" dirty="0" smtClean="0"/>
              <a:t>chromatography using </a:t>
            </a:r>
            <a:r>
              <a:rPr lang="en-US" sz="1400" dirty="0"/>
              <a:t>glutathione immobilized to a matrix such as </a:t>
            </a:r>
            <a:r>
              <a:rPr lang="en-US" sz="1400" dirty="0" err="1" smtClean="0"/>
              <a:t>Sepharose</a:t>
            </a:r>
            <a:r>
              <a:rPr lang="en-US" sz="1400" dirty="0" smtClean="0"/>
              <a:t>. When </a:t>
            </a:r>
            <a:r>
              <a:rPr lang="en-US" sz="1400" dirty="0"/>
              <a:t>applied to </a:t>
            </a:r>
            <a:r>
              <a:rPr lang="en-US" sz="1400" dirty="0" smtClean="0"/>
              <a:t>the affinity </a:t>
            </a:r>
            <a:r>
              <a:rPr lang="en-US" sz="1400" dirty="0"/>
              <a:t>medium, fusion proteins bind to the ligand, and impurities are removed by </a:t>
            </a:r>
            <a:r>
              <a:rPr lang="en-US" sz="1400" dirty="0" smtClean="0"/>
              <a:t>washing with </a:t>
            </a:r>
            <a:r>
              <a:rPr lang="en-US" sz="1400" dirty="0"/>
              <a:t>binding buffer. Fusion proteins are then eluted from the Glutathione </a:t>
            </a:r>
            <a:r>
              <a:rPr lang="en-US" sz="1400" dirty="0" err="1"/>
              <a:t>Sepharose</a:t>
            </a:r>
            <a:r>
              <a:rPr lang="en-US" sz="1400" dirty="0"/>
              <a:t> </a:t>
            </a:r>
            <a:r>
              <a:rPr lang="en-US" sz="1400" dirty="0" smtClean="0"/>
              <a:t>under mild</a:t>
            </a:r>
            <a:r>
              <a:rPr lang="en-US" sz="1400" dirty="0"/>
              <a:t>, non-denaturing conditions that preserve both protein antigenicity and function</a:t>
            </a:r>
            <a:r>
              <a:rPr lang="en-US" sz="1400" dirty="0" smtClean="0"/>
              <a:t>.</a:t>
            </a:r>
          </a:p>
          <a:p>
            <a:pPr marL="742950" lvl="1" indent="-285750" algn="just">
              <a:buFont typeface="Wingdings" panose="05000000000000000000" pitchFamily="2" charset="2"/>
              <a:buChar char="Ø"/>
            </a:pPr>
            <a:endParaRPr lang="en-US" sz="1400" dirty="0"/>
          </a:p>
          <a:p>
            <a:pPr marL="742950" lvl="1" indent="-285750" algn="just">
              <a:buFont typeface="Wingdings" panose="05000000000000000000" pitchFamily="2" charset="2"/>
              <a:buChar char="Ø"/>
            </a:pPr>
            <a:endParaRPr lang="en-US" sz="1400" dirty="0" smtClean="0"/>
          </a:p>
          <a:p>
            <a:pPr marL="742950" lvl="1" indent="-285750" algn="just">
              <a:buFont typeface="Wingdings" panose="05000000000000000000" pitchFamily="2" charset="2"/>
              <a:buChar char="Ø"/>
            </a:pPr>
            <a:endParaRPr lang="en-US" sz="1400" dirty="0"/>
          </a:p>
          <a:p>
            <a:pPr marL="742950" lvl="1" indent="-285750" algn="just">
              <a:buFont typeface="Wingdings" panose="05000000000000000000" pitchFamily="2" charset="2"/>
              <a:buChar char="Ø"/>
            </a:pPr>
            <a:endParaRPr lang="en-US" sz="1400" dirty="0" smtClean="0"/>
          </a:p>
          <a:p>
            <a:pPr marL="742950" lvl="1" indent="-285750" algn="just">
              <a:buFont typeface="Wingdings" panose="05000000000000000000" pitchFamily="2" charset="2"/>
              <a:buChar char="Ø"/>
            </a:pPr>
            <a:endParaRPr lang="en-US" sz="1400" dirty="0"/>
          </a:p>
          <a:p>
            <a:pPr marL="742950" lvl="1" indent="-285750" algn="just">
              <a:buFont typeface="Wingdings" panose="05000000000000000000" pitchFamily="2" charset="2"/>
              <a:buChar char="Ø"/>
            </a:pPr>
            <a:endParaRPr lang="en-US" sz="1400" dirty="0" smtClean="0"/>
          </a:p>
          <a:p>
            <a:pPr marL="742950" lvl="1" indent="-285750" algn="just">
              <a:buFont typeface="Wingdings" panose="05000000000000000000" pitchFamily="2" charset="2"/>
              <a:buChar char="Ø"/>
            </a:pPr>
            <a:endParaRPr lang="en-US" sz="1400" dirty="0"/>
          </a:p>
          <a:p>
            <a:pPr marL="742950" lvl="1" indent="-285750" algn="just">
              <a:buFont typeface="Wingdings" panose="05000000000000000000" pitchFamily="2" charset="2"/>
              <a:buChar char="Ø"/>
            </a:pPr>
            <a:endParaRPr lang="en-US" sz="1400" dirty="0" smtClean="0"/>
          </a:p>
          <a:p>
            <a:pPr marL="742950" lvl="1" indent="-285750" algn="just">
              <a:buFont typeface="Wingdings" panose="05000000000000000000" pitchFamily="2" charset="2"/>
              <a:buChar char="Ø"/>
            </a:pPr>
            <a:endParaRPr lang="en-US" sz="1400" dirty="0"/>
          </a:p>
          <a:p>
            <a:pPr marL="742950" lvl="1" indent="-285750" algn="just">
              <a:buFont typeface="Wingdings" panose="05000000000000000000" pitchFamily="2" charset="2"/>
              <a:buChar char="Ø"/>
            </a:pPr>
            <a:endParaRPr lang="en-US" sz="1400" dirty="0" smtClean="0"/>
          </a:p>
          <a:p>
            <a:pPr marL="742950" lvl="1" indent="-285750" algn="just">
              <a:buFont typeface="Wingdings" panose="05000000000000000000" pitchFamily="2" charset="2"/>
              <a:buChar char="Ø"/>
            </a:pPr>
            <a:r>
              <a:rPr lang="en-US" sz="1400" dirty="0" smtClean="0"/>
              <a:t>Two different purification methods were applied in order to get high yield of target protein.</a:t>
            </a:r>
          </a:p>
          <a:p>
            <a:pPr marL="1200150" lvl="2" indent="-285750">
              <a:buFont typeface="Wingdings" panose="05000000000000000000" pitchFamily="2" charset="2"/>
              <a:buChar char="Ø"/>
            </a:pPr>
            <a:r>
              <a:rPr lang="en-US" sz="1400" dirty="0" smtClean="0"/>
              <a:t>Method 1- Pierce GST Spin Purification Kit (</a:t>
            </a:r>
            <a:r>
              <a:rPr lang="en-US" sz="1400" dirty="0" err="1" smtClean="0"/>
              <a:t>ThermoScientific</a:t>
            </a:r>
            <a:r>
              <a:rPr lang="en-US" sz="1400" dirty="0" smtClean="0"/>
              <a:t>)</a:t>
            </a:r>
          </a:p>
          <a:p>
            <a:pPr marL="1200150" lvl="2" indent="-285750">
              <a:buFont typeface="Wingdings" panose="05000000000000000000" pitchFamily="2" charset="2"/>
              <a:buChar char="Ø"/>
            </a:pPr>
            <a:r>
              <a:rPr lang="en-US" sz="1400" dirty="0" smtClean="0"/>
              <a:t>Method 2- GST Fusion Protein Purification Kit (</a:t>
            </a:r>
            <a:r>
              <a:rPr lang="en-US" sz="1400" dirty="0" err="1" smtClean="0"/>
              <a:t>GenScript</a:t>
            </a:r>
            <a:r>
              <a:rPr lang="en-US" sz="1400" dirty="0" smtClean="0"/>
              <a:t>)</a:t>
            </a:r>
          </a:p>
          <a:p>
            <a:pPr marL="1200150" lvl="2" indent="-285750">
              <a:buFont typeface="Wingdings" panose="05000000000000000000" pitchFamily="2" charset="2"/>
              <a:buChar char="Ø"/>
            </a:pPr>
            <a:endParaRPr lang="en-US" sz="1600" dirty="0"/>
          </a:p>
        </p:txBody>
      </p:sp>
      <p:graphicFrame>
        <p:nvGraphicFramePr>
          <p:cNvPr id="12" name="Table 11"/>
          <p:cNvGraphicFramePr>
            <a:graphicFrameLocks noGrp="1"/>
          </p:cNvGraphicFramePr>
          <p:nvPr>
            <p:extLst>
              <p:ext uri="{D42A27DB-BD31-4B8C-83A1-F6EECF244321}">
                <p14:modId xmlns:p14="http://schemas.microsoft.com/office/powerpoint/2010/main" val="3264424522"/>
              </p:ext>
            </p:extLst>
          </p:nvPr>
        </p:nvGraphicFramePr>
        <p:xfrm>
          <a:off x="1219200" y="5029200"/>
          <a:ext cx="7315201" cy="1554480"/>
        </p:xfrm>
        <a:graphic>
          <a:graphicData uri="http://schemas.openxmlformats.org/drawingml/2006/table">
            <a:tbl>
              <a:tblPr firstRow="1" bandRow="1">
                <a:tableStyleId>{5C22544A-7EE6-4342-B048-85BDC9FD1C3A}</a:tableStyleId>
              </a:tblPr>
              <a:tblGrid>
                <a:gridCol w="1295400"/>
                <a:gridCol w="2971800"/>
                <a:gridCol w="3048001"/>
              </a:tblGrid>
              <a:tr h="244192">
                <a:tc>
                  <a:txBody>
                    <a:bodyPr/>
                    <a:lstStyle/>
                    <a:p>
                      <a:pPr algn="ct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err="1" smtClean="0">
                          <a:solidFill>
                            <a:schemeClr val="tx1"/>
                          </a:solidFill>
                        </a:rPr>
                        <a:t>ThermoScientific</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err="1" smtClean="0">
                          <a:solidFill>
                            <a:schemeClr val="tx1"/>
                          </a:solidFill>
                        </a:rPr>
                        <a:t>GenScript</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algn="ctr"/>
                      <a:r>
                        <a:rPr lang="en-US" sz="1200" b="1" dirty="0" smtClean="0">
                          <a:solidFill>
                            <a:schemeClr val="tx1"/>
                          </a:solidFill>
                        </a:rPr>
                        <a:t>Binding Capacity</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40 mg of GST protein/ml</a:t>
                      </a:r>
                      <a:r>
                        <a:rPr lang="en-US" sz="1200" b="0" baseline="0" dirty="0" smtClean="0">
                          <a:solidFill>
                            <a:schemeClr val="tx1"/>
                          </a:solidFill>
                        </a:rPr>
                        <a:t> of settled resin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20 mg</a:t>
                      </a:r>
                      <a:r>
                        <a:rPr lang="en-US" sz="1200" b="0" baseline="0" dirty="0" smtClean="0">
                          <a:solidFill>
                            <a:schemeClr val="tx1"/>
                          </a:solidFill>
                        </a:rPr>
                        <a:t> of GST protein/</a:t>
                      </a:r>
                      <a:r>
                        <a:rPr lang="en-US" sz="1200" b="0" dirty="0" smtClean="0">
                          <a:solidFill>
                            <a:schemeClr val="tx1"/>
                          </a:solidFill>
                        </a:rPr>
                        <a:t>ml</a:t>
                      </a:r>
                      <a:r>
                        <a:rPr lang="en-US" sz="1200" b="0" baseline="0" dirty="0" smtClean="0">
                          <a:solidFill>
                            <a:schemeClr val="tx1"/>
                          </a:solidFill>
                        </a:rPr>
                        <a:t> of settled resin</a:t>
                      </a:r>
                      <a:endParaRPr lang="en-US" sz="12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algn="ctr"/>
                      <a:r>
                        <a:rPr lang="en-US" sz="1200" b="1" dirty="0" smtClean="0">
                          <a:solidFill>
                            <a:schemeClr val="tx1"/>
                          </a:solidFill>
                        </a:rPr>
                        <a:t>Resin</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0.2 ml resin bed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10 ml settled resin (~20 mg GST protein)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algn="ctr"/>
                      <a:r>
                        <a:rPr lang="en-US" sz="1200" b="1" dirty="0" smtClean="0">
                          <a:solidFill>
                            <a:schemeClr val="tx1"/>
                          </a:solidFill>
                        </a:rPr>
                        <a:t>Columns</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25</a:t>
                      </a:r>
                      <a:r>
                        <a:rPr lang="en-US" sz="1200" b="0" baseline="0" dirty="0" smtClean="0">
                          <a:solidFill>
                            <a:schemeClr val="tx1"/>
                          </a:solidFill>
                        </a:rPr>
                        <a:t> Glutathione spin columns (1.5 ml)</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5 empty columns (10ml)</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6986">
                <a:tc>
                  <a:txBody>
                    <a:bodyPr/>
                    <a:lstStyle/>
                    <a:p>
                      <a:pPr algn="ctr"/>
                      <a:r>
                        <a:rPr lang="en-US" sz="1200" b="1" dirty="0" smtClean="0">
                          <a:solidFill>
                            <a:schemeClr val="tx1"/>
                          </a:solidFill>
                        </a:rPr>
                        <a:t>Glutathione</a:t>
                      </a:r>
                    </a:p>
                    <a:p>
                      <a:pPr algn="ctr"/>
                      <a:r>
                        <a:rPr lang="en-US" sz="1200" b="1" dirty="0" smtClean="0">
                          <a:solidFill>
                            <a:schemeClr val="tx1"/>
                          </a:solidFill>
                        </a:rPr>
                        <a:t>(reduced)</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184 mg/6ml </a:t>
                      </a:r>
                      <a:r>
                        <a:rPr lang="en-US" sz="1200" b="0" dirty="0" err="1" smtClean="0">
                          <a:solidFill>
                            <a:schemeClr val="tx1"/>
                          </a:solidFill>
                        </a:rPr>
                        <a:t>equilibrtion</a:t>
                      </a:r>
                      <a:r>
                        <a:rPr lang="en-US" sz="1200" b="0" dirty="0" smtClean="0">
                          <a:solidFill>
                            <a:schemeClr val="tx1"/>
                          </a:solidFill>
                        </a:rPr>
                        <a:t> buffer to make 10X Glutathione.</a:t>
                      </a:r>
                      <a:r>
                        <a:rPr lang="en-US" sz="1200" b="0" baseline="0" dirty="0" smtClean="0">
                          <a:solidFill>
                            <a:schemeClr val="tx1"/>
                          </a:solidFill>
                        </a:rPr>
                        <a:t> Store at -20</a:t>
                      </a:r>
                      <a:r>
                        <a:rPr lang="en-US" sz="1200" b="0" baseline="30000" dirty="0" smtClean="0">
                          <a:solidFill>
                            <a:schemeClr val="tx1"/>
                          </a:solidFill>
                        </a:rPr>
                        <a:t>o</a:t>
                      </a:r>
                      <a:r>
                        <a:rPr lang="en-US" sz="1200" b="0" baseline="0" dirty="0" smtClean="0">
                          <a:solidFill>
                            <a:schemeClr val="tx1"/>
                          </a:solidFill>
                        </a:rPr>
                        <a:t>C up to 18m.</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b="0" dirty="0" smtClean="0">
                          <a:solidFill>
                            <a:schemeClr val="tx1"/>
                          </a:solidFill>
                        </a:rPr>
                        <a:t>5X0.154 g</a:t>
                      </a:r>
                    </a:p>
                    <a:p>
                      <a:r>
                        <a:rPr lang="en-US" sz="1200" b="0" dirty="0" smtClean="0">
                          <a:solidFill>
                            <a:schemeClr val="tx1"/>
                          </a:solidFill>
                        </a:rPr>
                        <a:t>(5X50</a:t>
                      </a:r>
                      <a:r>
                        <a:rPr lang="en-US" sz="1200" b="0" baseline="0" dirty="0" smtClean="0">
                          <a:solidFill>
                            <a:schemeClr val="tx1"/>
                          </a:solidFill>
                        </a:rPr>
                        <a:t> ml of 10 </a:t>
                      </a:r>
                      <a:r>
                        <a:rPr lang="en-US" sz="1200" b="0" baseline="0" dirty="0" err="1" smtClean="0">
                          <a:solidFill>
                            <a:schemeClr val="tx1"/>
                          </a:solidFill>
                        </a:rPr>
                        <a:t>mM</a:t>
                      </a:r>
                      <a:r>
                        <a:rPr lang="en-US" sz="1200" b="0" baseline="0" dirty="0" smtClean="0">
                          <a:solidFill>
                            <a:schemeClr val="tx1"/>
                          </a:solidFill>
                        </a:rPr>
                        <a:t> glutathione elution buffer)</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79279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21732"/>
            <a:ext cx="8534399" cy="3570208"/>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t>Aug. 18, 2014 – Aug. 21, 2014</a:t>
            </a:r>
          </a:p>
          <a:p>
            <a:pPr marL="742950" lvl="1" indent="-285750">
              <a:buFont typeface="Wingdings" panose="05000000000000000000" pitchFamily="2" charset="2"/>
              <a:buChar char="Ø"/>
            </a:pPr>
            <a:r>
              <a:rPr lang="en-US" sz="1400" dirty="0" smtClean="0"/>
              <a:t>SDS PAGE for 20 lysate samples (-20</a:t>
            </a:r>
            <a:r>
              <a:rPr lang="en-US" sz="1400" baseline="30000" dirty="0" smtClean="0"/>
              <a:t>o</a:t>
            </a:r>
            <a:r>
              <a:rPr lang="en-US" sz="1400" dirty="0" smtClean="0"/>
              <a:t>C).</a:t>
            </a:r>
          </a:p>
          <a:p>
            <a:pPr marL="742950" lvl="1" indent="-285750" algn="just">
              <a:buFont typeface="Wingdings" panose="05000000000000000000" pitchFamily="2" charset="2"/>
              <a:buChar char="Ø"/>
            </a:pPr>
            <a:r>
              <a:rPr lang="en-US" sz="1400" dirty="0" smtClean="0"/>
              <a:t>Purification of GST fusion protein.</a:t>
            </a:r>
          </a:p>
          <a:p>
            <a:pPr marL="1200150" lvl="2" indent="-285750" algn="just">
              <a:buFont typeface="Wingdings" panose="05000000000000000000" pitchFamily="2" charset="2"/>
              <a:buChar char="Ø"/>
            </a:pPr>
            <a:r>
              <a:rPr lang="en-US" sz="1400" dirty="0" smtClean="0"/>
              <a:t>Pack the column</a:t>
            </a:r>
          </a:p>
          <a:p>
            <a:pPr marL="1200150" lvl="2" indent="-285750" algn="just">
              <a:buFont typeface="Wingdings" panose="05000000000000000000" pitchFamily="2" charset="2"/>
              <a:buChar char="Ø"/>
            </a:pPr>
            <a:r>
              <a:rPr lang="en-US" sz="1400" dirty="0" smtClean="0"/>
              <a:t>Pre-equilibration the column </a:t>
            </a:r>
          </a:p>
          <a:p>
            <a:pPr marL="1200150" lvl="2" indent="-285750" algn="just">
              <a:buFont typeface="Wingdings" panose="05000000000000000000" pitchFamily="2" charset="2"/>
              <a:buChar char="Ø"/>
            </a:pPr>
            <a:r>
              <a:rPr lang="en-US" sz="1400" dirty="0" smtClean="0"/>
              <a:t>Load sample and incubation for max binding </a:t>
            </a:r>
          </a:p>
          <a:p>
            <a:pPr marL="1200150" lvl="2" indent="-285750" algn="just">
              <a:buFont typeface="Wingdings" panose="05000000000000000000" pitchFamily="2" charset="2"/>
              <a:buChar char="Ø"/>
            </a:pPr>
            <a:r>
              <a:rPr lang="en-US" sz="1400" dirty="0" smtClean="0"/>
              <a:t>Flow through (FT)</a:t>
            </a:r>
          </a:p>
          <a:p>
            <a:pPr marL="1200150" lvl="2" indent="-285750" algn="just">
              <a:buFont typeface="Wingdings" panose="05000000000000000000" pitchFamily="2" charset="2"/>
              <a:buChar char="Ø"/>
            </a:pPr>
            <a:r>
              <a:rPr lang="en-US" sz="1400" dirty="0" smtClean="0"/>
              <a:t>Wash (W)</a:t>
            </a:r>
          </a:p>
          <a:p>
            <a:pPr marL="1200150" lvl="2" indent="-285750" algn="just">
              <a:buFont typeface="Wingdings" panose="05000000000000000000" pitchFamily="2" charset="2"/>
              <a:buChar char="Ø"/>
            </a:pPr>
            <a:r>
              <a:rPr lang="en-US" sz="1400" dirty="0" smtClean="0"/>
              <a:t>Elute target protein (E)</a:t>
            </a:r>
          </a:p>
          <a:p>
            <a:pPr marL="742950" lvl="1" indent="-285750" algn="just">
              <a:buFont typeface="Wingdings" panose="05000000000000000000" pitchFamily="2" charset="2"/>
              <a:buChar char="Ø"/>
            </a:pPr>
            <a:r>
              <a:rPr lang="en-US" sz="1400" dirty="0" smtClean="0"/>
              <a:t>SDS PAGE for sample from FT, W, and E</a:t>
            </a:r>
            <a:r>
              <a:rPr lang="en-US" sz="1400" dirty="0" smtClean="0"/>
              <a:t>.</a:t>
            </a:r>
          </a:p>
          <a:p>
            <a:pPr marL="742950" lvl="1" indent="-285750" algn="just">
              <a:buFont typeface="Wingdings" panose="05000000000000000000" pitchFamily="2" charset="2"/>
              <a:buChar char="Ø"/>
            </a:pPr>
            <a:r>
              <a:rPr lang="en-US" sz="1400" dirty="0" smtClean="0"/>
              <a:t>Dialysis</a:t>
            </a:r>
          </a:p>
          <a:p>
            <a:pPr marL="742950" lvl="1" indent="-285750" algn="just">
              <a:buFont typeface="Wingdings" panose="05000000000000000000" pitchFamily="2" charset="2"/>
              <a:buChar char="Ø"/>
            </a:pPr>
            <a:r>
              <a:rPr lang="en-US" sz="1400" dirty="0" err="1" smtClean="0"/>
              <a:t>Precission</a:t>
            </a:r>
            <a:r>
              <a:rPr lang="en-US" sz="1400" dirty="0" smtClean="0"/>
              <a:t> Protease Cleavage</a:t>
            </a:r>
          </a:p>
          <a:p>
            <a:pPr marL="742950" lvl="1" indent="-285750" algn="just">
              <a:buFont typeface="Wingdings" panose="05000000000000000000" pitchFamily="2" charset="2"/>
              <a:buChar char="Ø"/>
            </a:pPr>
            <a:r>
              <a:rPr lang="en-US" sz="1400" dirty="0" smtClean="0"/>
              <a:t>Purity measurement</a:t>
            </a:r>
          </a:p>
          <a:p>
            <a:pPr marL="742950" lvl="1" indent="-285750" algn="just">
              <a:buFont typeface="Wingdings" panose="05000000000000000000" pitchFamily="2" charset="2"/>
              <a:buChar char="Ø"/>
            </a:pPr>
            <a:r>
              <a:rPr lang="en-US" sz="1400" dirty="0" smtClean="0"/>
              <a:t>Enzyme activity measurement</a:t>
            </a:r>
          </a:p>
          <a:p>
            <a:pPr marL="742950" lvl="1" indent="-285750" algn="just">
              <a:buFont typeface="Wingdings" panose="05000000000000000000" pitchFamily="2" charset="2"/>
              <a:buChar char="Ø"/>
            </a:pPr>
            <a:r>
              <a:rPr lang="en-US" sz="1400" dirty="0" smtClean="0"/>
              <a:t>Coupled-enzyme assay validation </a:t>
            </a:r>
            <a:endParaRPr lang="en-US" sz="1400" dirty="0" smtClean="0"/>
          </a:p>
          <a:p>
            <a:pPr lvl="1" algn="just"/>
            <a:endParaRPr lang="en-US" sz="1400" dirty="0"/>
          </a:p>
        </p:txBody>
      </p:sp>
    </p:spTree>
    <p:extLst>
      <p:ext uri="{BB962C8B-B14F-4D97-AF65-F5344CB8AC3E}">
        <p14:creationId xmlns:p14="http://schemas.microsoft.com/office/powerpoint/2010/main" val="333610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0" y="76200"/>
            <a:ext cx="1089914" cy="369332"/>
          </a:xfrm>
          <a:prstGeom prst="rect">
            <a:avLst/>
          </a:prstGeom>
          <a:noFill/>
        </p:spPr>
        <p:txBody>
          <a:bodyPr wrap="none" rtlCol="0">
            <a:spAutoFit/>
          </a:bodyPr>
          <a:lstStyle/>
          <a:p>
            <a:r>
              <a:rPr lang="en-US" b="1" dirty="0" smtClean="0"/>
              <a:t>Low yield</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57" y="700086"/>
            <a:ext cx="8030123" cy="594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0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0886" y="120133"/>
            <a:ext cx="1132041" cy="369332"/>
          </a:xfrm>
          <a:prstGeom prst="rect">
            <a:avLst/>
          </a:prstGeom>
          <a:noFill/>
        </p:spPr>
        <p:txBody>
          <a:bodyPr wrap="none" rtlCol="0">
            <a:spAutoFit/>
          </a:bodyPr>
          <a:lstStyle/>
          <a:p>
            <a:r>
              <a:rPr lang="en-US" b="1" dirty="0" smtClean="0"/>
              <a:t>High yield</a:t>
            </a:r>
            <a:endParaRPr lang="en-US"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85799"/>
            <a:ext cx="7239000" cy="585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814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525069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4" name="Table 23"/>
          <p:cNvGraphicFramePr>
            <a:graphicFrameLocks noGrp="1"/>
          </p:cNvGraphicFramePr>
          <p:nvPr>
            <p:extLst>
              <p:ext uri="{D42A27DB-BD31-4B8C-83A1-F6EECF244321}">
                <p14:modId xmlns:p14="http://schemas.microsoft.com/office/powerpoint/2010/main" val="3320435942"/>
              </p:ext>
            </p:extLst>
          </p:nvPr>
        </p:nvGraphicFramePr>
        <p:xfrm>
          <a:off x="2057400" y="4450080"/>
          <a:ext cx="6858000" cy="1645920"/>
        </p:xfrm>
        <a:graphic>
          <a:graphicData uri="http://schemas.openxmlformats.org/drawingml/2006/table">
            <a:tbl>
              <a:tblPr firstRow="1" bandRow="1">
                <a:tableStyleId>{5C22544A-7EE6-4342-B048-85BDC9FD1C3A}</a:tableStyleId>
              </a:tblPr>
              <a:tblGrid>
                <a:gridCol w="3962400"/>
                <a:gridCol w="2895600"/>
              </a:tblGrid>
              <a:tr h="198120">
                <a:tc>
                  <a:txBody>
                    <a:bodyPr/>
                    <a:lstStyle/>
                    <a:p>
                      <a:pPr algn="ctr"/>
                      <a:r>
                        <a:rPr lang="en-US" sz="1200" b="1" dirty="0" smtClean="0">
                          <a:solidFill>
                            <a:schemeClr val="tx1"/>
                          </a:solidFill>
                        </a:rPr>
                        <a:t>Steps</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Time Needed</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t>Dialysis</a:t>
                      </a:r>
                      <a:r>
                        <a:rPr lang="en-US" altLang="en-US" sz="1200" b="0" baseline="0" dirty="0" smtClean="0"/>
                        <a:t> trouble shouting</a:t>
                      </a:r>
                      <a:endParaRPr lang="en-US" altLang="en-US" sz="12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2-3 days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err="1" smtClean="0"/>
                        <a:t>Prescission</a:t>
                      </a:r>
                      <a:r>
                        <a:rPr lang="en-US" altLang="en-US" sz="1200" b="0" dirty="0" smtClean="0"/>
                        <a:t> Protease Cleavage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1 day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algn="ctr"/>
                      <a:r>
                        <a:rPr lang="en-US" sz="1200" b="0" dirty="0" smtClean="0">
                          <a:solidFill>
                            <a:schemeClr val="tx1"/>
                          </a:solidFill>
                        </a:rPr>
                        <a:t>Purity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1 day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4215">
                <a:tc>
                  <a:txBody>
                    <a:bodyPr/>
                    <a:lstStyle/>
                    <a:p>
                      <a:pPr algn="ctr"/>
                      <a:r>
                        <a:rPr lang="en-US" sz="1200" b="0" dirty="0" smtClean="0">
                          <a:solidFill>
                            <a:schemeClr val="tx1"/>
                          </a:solidFill>
                        </a:rPr>
                        <a:t>Enzyme activity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1 week</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Enzyme-coupled assay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smtClean="0">
                          <a:solidFill>
                            <a:schemeClr val="tx1"/>
                          </a:solidFill>
                        </a:rPr>
                        <a:t>2-3 </a:t>
                      </a:r>
                      <a:r>
                        <a:rPr lang="en-US" sz="1200" b="0" dirty="0" smtClean="0">
                          <a:solidFill>
                            <a:schemeClr val="tx1"/>
                          </a:solidFill>
                        </a:rPr>
                        <a:t>weeks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227509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09393480"/>
              </p:ext>
            </p:extLst>
          </p:nvPr>
        </p:nvGraphicFramePr>
        <p:xfrm>
          <a:off x="315686" y="1828800"/>
          <a:ext cx="8458200" cy="2377440"/>
        </p:xfrm>
        <a:graphic>
          <a:graphicData uri="http://schemas.openxmlformats.org/drawingml/2006/table">
            <a:tbl>
              <a:tblPr firstRow="1" bandRow="1">
                <a:tableStyleId>{5C22544A-7EE6-4342-B048-85BDC9FD1C3A}</a:tableStyleId>
              </a:tblPr>
              <a:tblGrid>
                <a:gridCol w="5638800"/>
                <a:gridCol w="2819400"/>
              </a:tblGrid>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Steps</a:t>
                      </a:r>
                      <a:endParaRPr lang="en-US" sz="1200" b="1"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1" dirty="0" smtClean="0">
                          <a:solidFill>
                            <a:schemeClr val="tx1"/>
                          </a:solidFill>
                        </a:rPr>
                        <a:t>Time Needed</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Order</a:t>
                      </a:r>
                      <a:r>
                        <a:rPr lang="en-US" sz="1200" b="0" baseline="0" dirty="0" smtClean="0">
                          <a:solidFill>
                            <a:schemeClr val="tx1"/>
                          </a:solidFill>
                        </a:rPr>
                        <a:t> Reagent(s), if not commercial available ask for custom synthesis</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200" b="0" dirty="0" smtClean="0">
                          <a:solidFill>
                            <a:schemeClr val="tx1"/>
                          </a:solidFill>
                        </a:rPr>
                        <a:t>~2 weeks</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Validation of the compound</a:t>
                      </a:r>
                      <a:r>
                        <a:rPr lang="en-US" sz="1200" b="0" baseline="0" dirty="0" smtClean="0">
                          <a:solidFill>
                            <a:schemeClr val="tx1"/>
                          </a:solidFill>
                        </a:rPr>
                        <a:t> activities </a:t>
                      </a:r>
                      <a:r>
                        <a:rPr lang="en-US" sz="1200" b="0" dirty="0" smtClean="0">
                          <a:solidFill>
                            <a:schemeClr val="tx1"/>
                          </a:solidFill>
                        </a:rPr>
                        <a:t>results (I. Med. Chem.,</a:t>
                      </a:r>
                      <a:r>
                        <a:rPr lang="en-US" sz="1200" b="0" baseline="0" dirty="0" smtClean="0">
                          <a:solidFill>
                            <a:schemeClr val="tx1"/>
                          </a:solidFill>
                        </a:rPr>
                        <a:t> </a:t>
                      </a:r>
                      <a:r>
                        <a:rPr lang="en-US" sz="1200" b="0" dirty="0" smtClean="0">
                          <a:solidFill>
                            <a:schemeClr val="tx1"/>
                          </a:solidFill>
                        </a:rPr>
                        <a:t>2009)</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smtClean="0">
                          <a:solidFill>
                            <a:schemeClr val="tx1"/>
                          </a:solidFill>
                        </a:rPr>
                        <a:t>2 days</a:t>
                      </a:r>
                      <a:r>
                        <a:rPr lang="en-US" sz="1200" b="0" baseline="0" dirty="0" smtClean="0">
                          <a:solidFill>
                            <a:schemeClr val="tx1"/>
                          </a:solidFill>
                        </a:rPr>
                        <a:t> per protein</a:t>
                      </a:r>
                      <a:r>
                        <a:rPr lang="en-US" sz="1200" b="0" dirty="0" smtClean="0">
                          <a:solidFill>
                            <a:schemeClr val="tx1"/>
                          </a:solidFill>
                        </a:rPr>
                        <a:t> (Fluor-de-Lys</a:t>
                      </a:r>
                      <a:r>
                        <a:rPr lang="en-US" sz="1200" b="0" baseline="0" dirty="0" smtClean="0">
                          <a:solidFill>
                            <a:schemeClr val="tx1"/>
                          </a:solidFill>
                        </a:rPr>
                        <a:t> kit)</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Validation of the compound</a:t>
                      </a:r>
                      <a:r>
                        <a:rPr lang="en-US" sz="1200" b="0" baseline="0" dirty="0" smtClean="0">
                          <a:solidFill>
                            <a:schemeClr val="tx1"/>
                          </a:solidFill>
                        </a:rPr>
                        <a:t> activities </a:t>
                      </a:r>
                      <a:r>
                        <a:rPr lang="en-US" sz="1200" b="0" dirty="0" smtClean="0">
                          <a:solidFill>
                            <a:schemeClr val="tx1"/>
                          </a:solidFill>
                        </a:rPr>
                        <a:t>results (I. Med. Chem.,</a:t>
                      </a:r>
                      <a:r>
                        <a:rPr lang="en-US" sz="1200" b="0" baseline="0" dirty="0" smtClean="0">
                          <a:solidFill>
                            <a:schemeClr val="tx1"/>
                          </a:solidFill>
                        </a:rPr>
                        <a:t> </a:t>
                      </a:r>
                      <a:r>
                        <a:rPr lang="en-US" sz="1200" b="0" dirty="0" smtClean="0">
                          <a:solidFill>
                            <a:schemeClr val="tx1"/>
                          </a:solidFill>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smtClean="0">
                          <a:solidFill>
                            <a:schemeClr val="tx1"/>
                          </a:solidFill>
                        </a:rPr>
                        <a:t>2 days (continuous assay)</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Relative</a:t>
                      </a:r>
                      <a:r>
                        <a:rPr lang="en-US" sz="1200" b="0" baseline="0" dirty="0" smtClean="0">
                          <a:solidFill>
                            <a:schemeClr val="tx1"/>
                          </a:solidFill>
                        </a:rPr>
                        <a:t> inhibition effect (in the presence of 50 </a:t>
                      </a:r>
                      <a:r>
                        <a:rPr lang="en-US" sz="1200" b="0" baseline="0" dirty="0" err="1" smtClean="0">
                          <a:solidFill>
                            <a:schemeClr val="tx1"/>
                          </a:solidFill>
                        </a:rPr>
                        <a:t>uM</a:t>
                      </a:r>
                      <a:r>
                        <a:rPr lang="en-US" sz="1200" b="0" baseline="0" dirty="0" smtClean="0">
                          <a:solidFill>
                            <a:schemeClr val="tx1"/>
                          </a:solidFill>
                        </a:rPr>
                        <a:t> and 100 </a:t>
                      </a:r>
                      <a:r>
                        <a:rPr lang="en-US" sz="1200" b="0" baseline="0" dirty="0" err="1" smtClean="0">
                          <a:solidFill>
                            <a:schemeClr val="tx1"/>
                          </a:solidFill>
                        </a:rPr>
                        <a:t>uM</a:t>
                      </a:r>
                      <a:r>
                        <a:rPr lang="en-US" sz="1200" b="0" baseline="0" dirty="0" smtClean="0">
                          <a:solidFill>
                            <a:schemeClr val="tx1"/>
                          </a:solidFill>
                        </a:rPr>
                        <a:t> of NAM)</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smtClean="0">
                          <a:solidFill>
                            <a:schemeClr val="tx1"/>
                          </a:solidFill>
                        </a:rPr>
                        <a:t>3 days (Fluor-de-Lys</a:t>
                      </a:r>
                      <a:r>
                        <a:rPr lang="en-US" sz="1200" b="0" baseline="0" dirty="0" smtClean="0">
                          <a:solidFill>
                            <a:schemeClr val="tx1"/>
                          </a:solidFill>
                        </a:rPr>
                        <a:t> kit)</a:t>
                      </a:r>
                    </a:p>
                    <a:p>
                      <a:pPr algn="ctr"/>
                      <a:r>
                        <a:rPr lang="en-US" sz="1200" b="0" baseline="0" dirty="0" smtClean="0">
                          <a:solidFill>
                            <a:schemeClr val="tx1"/>
                          </a:solidFill>
                        </a:rPr>
                        <a:t>Note: continuous assay is not applicable</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Investigate the activation </a:t>
                      </a:r>
                      <a:r>
                        <a:rPr lang="en-US" sz="1200" b="0" dirty="0" err="1" smtClean="0">
                          <a:solidFill>
                            <a:schemeClr val="tx1"/>
                          </a:solidFill>
                        </a:rPr>
                        <a:t>mechanism</a:t>
                      </a:r>
                      <a:r>
                        <a:rPr lang="en-US" sz="1200" b="0" baseline="0" dirty="0" err="1" smtClean="0">
                          <a:solidFill>
                            <a:schemeClr val="tx1"/>
                          </a:solidFill>
                        </a:rPr>
                        <a:t>_increasing</a:t>
                      </a:r>
                      <a:r>
                        <a:rPr lang="en-US" sz="1200" b="0" baseline="0" dirty="0" smtClean="0">
                          <a:solidFill>
                            <a:schemeClr val="tx1"/>
                          </a:solidFill>
                        </a:rPr>
                        <a:t> [peptide] at saturating levels of NAD</a:t>
                      </a:r>
                      <a:r>
                        <a:rPr lang="en-US" sz="1200" b="0" baseline="30000" dirty="0" smtClean="0">
                          <a:solidFill>
                            <a:schemeClr val="tx1"/>
                          </a:solidFill>
                        </a:rPr>
                        <a:t>+</a:t>
                      </a:r>
                      <a:r>
                        <a:rPr lang="en-US" sz="1200" b="0" baseline="0" dirty="0" smtClean="0">
                          <a:solidFill>
                            <a:schemeClr val="tx1"/>
                          </a:solidFill>
                        </a:rPr>
                        <a:t>) </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0" dirty="0" smtClean="0">
                          <a:solidFill>
                            <a:schemeClr val="tx1"/>
                          </a:solidFill>
                        </a:rPr>
                        <a:t>2 weeks (5-7 [peptide]s)</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Investigate the activation </a:t>
                      </a:r>
                      <a:r>
                        <a:rPr lang="en-US" sz="1200" b="0" dirty="0" err="1" smtClean="0">
                          <a:solidFill>
                            <a:schemeClr val="tx1"/>
                          </a:solidFill>
                        </a:rPr>
                        <a:t>mechanism</a:t>
                      </a:r>
                      <a:r>
                        <a:rPr lang="en-US" sz="1200" b="0" baseline="0" dirty="0" err="1" smtClean="0">
                          <a:solidFill>
                            <a:schemeClr val="tx1"/>
                          </a:solidFill>
                        </a:rPr>
                        <a:t>_increasing</a:t>
                      </a:r>
                      <a:r>
                        <a:rPr lang="en-US" sz="1200" b="0" baseline="0" dirty="0" smtClean="0">
                          <a:solidFill>
                            <a:schemeClr val="tx1"/>
                          </a:solidFill>
                        </a:rPr>
                        <a:t> [NAD</a:t>
                      </a:r>
                      <a:r>
                        <a:rPr lang="en-US" sz="1200" b="0" baseline="30000" dirty="0" smtClean="0">
                          <a:solidFill>
                            <a:schemeClr val="tx1"/>
                          </a:solidFill>
                        </a:rPr>
                        <a:t>+</a:t>
                      </a:r>
                      <a:r>
                        <a:rPr lang="en-US" sz="1200" b="0" baseline="0" dirty="0" smtClean="0">
                          <a:solidFill>
                            <a:schemeClr val="tx1"/>
                          </a:solidFill>
                        </a:rPr>
                        <a:t>] at saturating levels of peptide) </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2 weeks (5-7 [</a:t>
                      </a:r>
                      <a:r>
                        <a:rPr lang="en-US" sz="1200" b="0" baseline="0" dirty="0" smtClean="0">
                          <a:solidFill>
                            <a:schemeClr val="tx1"/>
                          </a:solidFill>
                        </a:rPr>
                        <a:t>NAD</a:t>
                      </a:r>
                      <a:r>
                        <a:rPr lang="en-US" sz="1200" b="0" baseline="30000" dirty="0" smtClean="0">
                          <a:solidFill>
                            <a:schemeClr val="tx1"/>
                          </a:solidFill>
                        </a:rPr>
                        <a:t>+</a:t>
                      </a:r>
                      <a:r>
                        <a:rPr lang="en-US" sz="1200" b="0" dirty="0" smtClean="0">
                          <a:solidFill>
                            <a:schemeClr val="tx1"/>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74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NAM Exchange Kinetics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Need</a:t>
                      </a:r>
                      <a:r>
                        <a:rPr lang="en-US" sz="1200" b="0" baseline="0" dirty="0" smtClean="0">
                          <a:solidFill>
                            <a:schemeClr val="tx1"/>
                          </a:solidFill>
                        </a:rPr>
                        <a:t> to set up radioactive based assay</a:t>
                      </a:r>
                      <a:endParaRPr lang="en-US" sz="120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4" name="Rectangle 3"/>
          <p:cNvSpPr/>
          <p:nvPr/>
        </p:nvSpPr>
        <p:spPr>
          <a:xfrm>
            <a:off x="304800" y="219661"/>
            <a:ext cx="8610600" cy="1384995"/>
          </a:xfrm>
          <a:prstGeom prst="rect">
            <a:avLst/>
          </a:prstGeom>
        </p:spPr>
        <p:txBody>
          <a:bodyPr wrap="square">
            <a:spAutoFit/>
          </a:bodyPr>
          <a:lstStyle/>
          <a:p>
            <a:r>
              <a:rPr lang="en-US" sz="1400" dirty="0"/>
              <a:t>RC (8/18): Ok, please provide a suggested timetable of experiments with this molecule including the initial validation of the results from the paper and then kinetic studies investigating the degree of competition with NAD and peptide.</a:t>
            </a:r>
            <a:br>
              <a:rPr lang="en-US" sz="1400" dirty="0"/>
            </a:br>
            <a:r>
              <a:rPr lang="en-US" sz="1400" dirty="0"/>
              <a:t>Some of these experiments could start with </a:t>
            </a:r>
            <a:r>
              <a:rPr lang="en-US" sz="1400" dirty="0" err="1"/>
              <a:t>FdL</a:t>
            </a:r>
            <a:r>
              <a:rPr lang="en-US" sz="1400" dirty="0"/>
              <a:t> (given that the paper also used </a:t>
            </a:r>
            <a:r>
              <a:rPr lang="en-US" sz="1400" dirty="0" err="1"/>
              <a:t>FdL</a:t>
            </a:r>
            <a:r>
              <a:rPr lang="en-US" sz="1400" dirty="0"/>
              <a:t>) while completing the continuous assay preparation. Depending on when the experiments would start, we could plan to discuss the [NAM] produced during the endpoint assay around that time.</a:t>
            </a:r>
            <a:br>
              <a:rPr lang="en-US" sz="1400" dirty="0"/>
            </a:br>
            <a:endParaRPr lang="en-US" sz="1400" dirty="0"/>
          </a:p>
        </p:txBody>
      </p:sp>
    </p:spTree>
    <p:extLst>
      <p:ext uri="{BB962C8B-B14F-4D97-AF65-F5344CB8AC3E}">
        <p14:creationId xmlns:p14="http://schemas.microsoft.com/office/powerpoint/2010/main" val="61414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8" y="1231642"/>
            <a:ext cx="4572000" cy="5016758"/>
          </a:xfrm>
          <a:prstGeom prst="rect">
            <a:avLst/>
          </a:prstGeom>
        </p:spPr>
        <p:txBody>
          <a:bodyPr>
            <a:spAutoFit/>
          </a:bodyPr>
          <a:lstStyle/>
          <a:p>
            <a:r>
              <a:rPr lang="en-US" sz="1600" i="1" u="sng" dirty="0"/>
              <a:t>PMC-AT Email at 10/29/2013 9:31 AM</a:t>
            </a:r>
            <a:r>
              <a:rPr lang="en-US" sz="1600" dirty="0"/>
              <a:t/>
            </a:r>
            <a:br>
              <a:rPr lang="en-US" sz="1600" dirty="0"/>
            </a:br>
            <a:r>
              <a:rPr lang="en-US" sz="1600" b="1" dirty="0"/>
              <a:t>Specific license application for the use of radioactive material in NJ</a:t>
            </a:r>
            <a:r>
              <a:rPr lang="en-US" sz="1600" b="1" dirty="0" smtClean="0"/>
              <a:t>.</a:t>
            </a:r>
          </a:p>
          <a:p>
            <a:r>
              <a:rPr lang="en-US" sz="1600" dirty="0"/>
              <a:t>Catherine L. Biel</a:t>
            </a:r>
            <a:br>
              <a:rPr lang="en-US" sz="1600" dirty="0"/>
            </a:br>
            <a:r>
              <a:rPr lang="en-US" sz="1600" dirty="0"/>
              <a:t>Radiation Physicist</a:t>
            </a:r>
            <a:br>
              <a:rPr lang="en-US" sz="1600" dirty="0"/>
            </a:br>
            <a:r>
              <a:rPr lang="en-US" sz="1600" dirty="0"/>
              <a:t>NJDEP Bureau of Environmental Radiation</a:t>
            </a:r>
            <a:br>
              <a:rPr lang="en-US" sz="1600" dirty="0"/>
            </a:br>
            <a:r>
              <a:rPr lang="en-US" sz="1600" dirty="0"/>
              <a:t>Radioactive Materials Program</a:t>
            </a:r>
            <a:br>
              <a:rPr lang="en-US" sz="1600" dirty="0"/>
            </a:br>
            <a:r>
              <a:rPr lang="en-US" sz="1600" dirty="0"/>
              <a:t>Mail Code 25-01</a:t>
            </a:r>
            <a:br>
              <a:rPr lang="en-US" sz="1600" dirty="0"/>
            </a:br>
            <a:r>
              <a:rPr lang="en-US" sz="1600" dirty="0"/>
              <a:t>P.O. Box 420</a:t>
            </a:r>
            <a:br>
              <a:rPr lang="en-US" sz="1600" dirty="0"/>
            </a:br>
            <a:r>
              <a:rPr lang="en-US" sz="1600" dirty="0"/>
              <a:t>Trenton, NJ 08625-0420</a:t>
            </a:r>
            <a:br>
              <a:rPr lang="en-US" sz="1600" dirty="0"/>
            </a:br>
            <a:r>
              <a:rPr lang="en-US" sz="1600" dirty="0"/>
              <a:t>Office: (609) 984-5663</a:t>
            </a:r>
            <a:br>
              <a:rPr lang="en-US" sz="1600" dirty="0"/>
            </a:br>
            <a:r>
              <a:rPr lang="en-US" sz="1600" dirty="0"/>
              <a:t>Fax: (609) 633-2210</a:t>
            </a:r>
            <a:br>
              <a:rPr lang="en-US" sz="1600" dirty="0"/>
            </a:br>
            <a:r>
              <a:rPr lang="en-US" sz="1600" dirty="0"/>
              <a:t>Email: </a:t>
            </a:r>
            <a:r>
              <a:rPr lang="en-US" sz="1600" dirty="0">
                <a:hlinkClick r:id="rId3"/>
              </a:rPr>
              <a:t>Catherine.biel@dep.state.nj.us</a:t>
            </a:r>
            <a:r>
              <a:rPr lang="en-US" sz="1600" dirty="0"/>
              <a:t/>
            </a:r>
            <a:br>
              <a:rPr lang="en-US" sz="1600" dirty="0"/>
            </a:br>
            <a:r>
              <a:rPr lang="en-US" sz="1600" dirty="0"/>
              <a:t>Physical Location:</a:t>
            </a:r>
            <a:br>
              <a:rPr lang="en-US" sz="1600" dirty="0"/>
            </a:br>
            <a:r>
              <a:rPr lang="en-US" sz="1600" dirty="0"/>
              <a:t>25 Arctic Parkway</a:t>
            </a:r>
            <a:br>
              <a:rPr lang="en-US" sz="1600" dirty="0"/>
            </a:br>
            <a:r>
              <a:rPr lang="en-US" sz="1600" dirty="0"/>
              <a:t>Ewing, NJ 08638</a:t>
            </a:r>
            <a:br>
              <a:rPr lang="en-US" sz="1600" dirty="0"/>
            </a:br>
            <a:r>
              <a:rPr lang="en-US" sz="1600" dirty="0"/>
              <a:t>Website: </a:t>
            </a:r>
            <a:r>
              <a:rPr lang="en-US" sz="1600" dirty="0">
                <a:hlinkClick r:id="rId4"/>
              </a:rPr>
              <a:t>www.agreementstate.nj.gov</a:t>
            </a:r>
            <a:r>
              <a:rPr lang="en-US" sz="1600" dirty="0"/>
              <a:t/>
            </a:r>
            <a:br>
              <a:rPr lang="en-US" sz="1600" dirty="0"/>
            </a:br>
            <a:r>
              <a:rPr lang="en-US" sz="1600" dirty="0"/>
              <a:t/>
            </a:r>
            <a:br>
              <a:rPr lang="en-US" sz="1600" dirty="0"/>
            </a:br>
            <a:r>
              <a:rPr lang="en-US" sz="1600" dirty="0"/>
              <a:t/>
            </a:r>
            <a:br>
              <a:rPr lang="en-US" sz="1600" dirty="0"/>
            </a:br>
            <a:endParaRPr lang="en-US" sz="1600" dirty="0"/>
          </a:p>
        </p:txBody>
      </p:sp>
      <p:sp>
        <p:nvSpPr>
          <p:cNvPr id="3" name="Rectangle 2"/>
          <p:cNvSpPr/>
          <p:nvPr/>
        </p:nvSpPr>
        <p:spPr>
          <a:xfrm>
            <a:off x="4343400" y="1231642"/>
            <a:ext cx="4572000" cy="2800767"/>
          </a:xfrm>
          <a:prstGeom prst="rect">
            <a:avLst/>
          </a:prstGeom>
        </p:spPr>
        <p:txBody>
          <a:bodyPr>
            <a:spAutoFit/>
          </a:bodyPr>
          <a:lstStyle/>
          <a:p>
            <a:r>
              <a:rPr lang="en-US" sz="1600" i="1" u="sng" dirty="0"/>
              <a:t>PMC-AT Email at 10/30/2013 10:43 AM</a:t>
            </a:r>
            <a:r>
              <a:rPr lang="en-US" sz="1600" dirty="0"/>
              <a:t/>
            </a:r>
            <a:br>
              <a:rPr lang="en-US" sz="1600" dirty="0"/>
            </a:br>
            <a:r>
              <a:rPr lang="en-US" sz="1600" b="1" dirty="0"/>
              <a:t>Waste pickup</a:t>
            </a:r>
            <a:r>
              <a:rPr lang="en-US" sz="1600" dirty="0"/>
              <a:t/>
            </a:r>
            <a:br>
              <a:rPr lang="en-US" sz="1600" dirty="0"/>
            </a:br>
            <a:r>
              <a:rPr lang="en-US" sz="1600" dirty="0"/>
              <a:t>Sam </a:t>
            </a:r>
            <a:r>
              <a:rPr lang="en-US" sz="1600" dirty="0" err="1"/>
              <a:t>Suevo</a:t>
            </a:r>
            <a:r>
              <a:rPr lang="en-US" sz="1600" dirty="0"/>
              <a:t/>
            </a:r>
            <a:br>
              <a:rPr lang="en-US" sz="1600" dirty="0"/>
            </a:br>
            <a:r>
              <a:rPr lang="en-US" sz="1600" dirty="0"/>
              <a:t>Operations Manager- Philadelphia Pa</a:t>
            </a:r>
            <a:br>
              <a:rPr lang="en-US" sz="1600" dirty="0"/>
            </a:br>
            <a:r>
              <a:rPr lang="en-US" sz="1600" dirty="0"/>
              <a:t>Veolia ES Technical Solutions, L.L.C.</a:t>
            </a:r>
            <a:br>
              <a:rPr lang="en-US" sz="1600" dirty="0"/>
            </a:br>
            <a:r>
              <a:rPr lang="en-US" sz="1600" dirty="0"/>
              <a:t>Office: 215-537-7342</a:t>
            </a:r>
            <a:br>
              <a:rPr lang="en-US" sz="1600" dirty="0"/>
            </a:br>
            <a:r>
              <a:rPr lang="en-US" sz="1600" dirty="0"/>
              <a:t>Fax: 215-533-6799</a:t>
            </a:r>
            <a:br>
              <a:rPr lang="en-US" sz="1600" dirty="0"/>
            </a:br>
            <a:r>
              <a:rPr lang="en-US" sz="1600" dirty="0"/>
              <a:t>Cell: 215-416-5260</a:t>
            </a:r>
            <a:br>
              <a:rPr lang="en-US" sz="1600" dirty="0"/>
            </a:br>
            <a:r>
              <a:rPr lang="en-US" sz="1600" dirty="0"/>
              <a:t>Email: </a:t>
            </a:r>
            <a:r>
              <a:rPr lang="en-US" sz="1600" dirty="0">
                <a:hlinkClick r:id="rId5"/>
              </a:rPr>
              <a:t>Sam.Suevo@VeoliaES.com</a:t>
            </a:r>
            <a:r>
              <a:rPr lang="en-US" sz="1600" dirty="0"/>
              <a:t/>
            </a:r>
            <a:br>
              <a:rPr lang="en-US" sz="1600" dirty="0"/>
            </a:br>
            <a:r>
              <a:rPr lang="en-US" sz="1600" dirty="0"/>
              <a:t>Website: </a:t>
            </a:r>
            <a:r>
              <a:rPr lang="en-US" sz="1600" dirty="0">
                <a:hlinkClick r:id="rId6"/>
              </a:rPr>
              <a:t>http://www.Veoliaes.com/</a:t>
            </a:r>
            <a:r>
              <a:rPr lang="en-US" sz="1600" dirty="0"/>
              <a:t/>
            </a:r>
            <a:br>
              <a:rPr lang="en-US" sz="1600" dirty="0"/>
            </a:br>
            <a:endParaRPr lang="en-US" sz="1600" dirty="0"/>
          </a:p>
        </p:txBody>
      </p:sp>
      <p:sp>
        <p:nvSpPr>
          <p:cNvPr id="8" name="Rectangle 7"/>
          <p:cNvSpPr/>
          <p:nvPr/>
        </p:nvSpPr>
        <p:spPr>
          <a:xfrm>
            <a:off x="152400" y="152400"/>
            <a:ext cx="8686800" cy="738664"/>
          </a:xfrm>
          <a:prstGeom prst="rect">
            <a:avLst/>
          </a:prstGeom>
        </p:spPr>
        <p:txBody>
          <a:bodyPr wrap="square">
            <a:spAutoFit/>
          </a:bodyPr>
          <a:lstStyle/>
          <a:p>
            <a:r>
              <a:rPr lang="en-US" sz="1400" dirty="0" smtClean="0"/>
              <a:t>RC(8/7): j</a:t>
            </a:r>
            <a:r>
              <a:rPr lang="en-US" sz="1400" dirty="0"/>
              <a:t>) regarding base exchange assay, we need info on: price of custom-labeled reagents (e.g. NAM), whether reagent vendors can ship to us without any validation of our ability to handle such reagents, price of LSC, whether LSC can be purchased by any lab, confirmation that no local approval is needed for us to use such reagents.</a:t>
            </a:r>
            <a:endParaRPr lang="en-US" sz="1400" dirty="0"/>
          </a:p>
        </p:txBody>
      </p:sp>
    </p:spTree>
    <p:extLst>
      <p:ext uri="{BB962C8B-B14F-4D97-AF65-F5344CB8AC3E}">
        <p14:creationId xmlns:p14="http://schemas.microsoft.com/office/powerpoint/2010/main" val="171122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828" y="598714"/>
            <a:ext cx="4038600" cy="19804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33400"/>
            <a:ext cx="4572000" cy="3952875"/>
          </a:xfrm>
          <a:prstGeom prst="rect">
            <a:avLst/>
          </a:prstGeom>
        </p:spPr>
      </p:pic>
      <p:sp>
        <p:nvSpPr>
          <p:cNvPr id="6" name="Rectangle 5"/>
          <p:cNvSpPr/>
          <p:nvPr/>
        </p:nvSpPr>
        <p:spPr>
          <a:xfrm>
            <a:off x="174171" y="4648200"/>
            <a:ext cx="2902974" cy="369332"/>
          </a:xfrm>
          <a:prstGeom prst="rect">
            <a:avLst/>
          </a:prstGeom>
        </p:spPr>
        <p:txBody>
          <a:bodyPr wrap="none">
            <a:spAutoFit/>
          </a:bodyPr>
          <a:lstStyle/>
          <a:p>
            <a:r>
              <a:rPr lang="en-US" i="1" dirty="0">
                <a:hlinkClick r:id="rId4"/>
              </a:rPr>
              <a:t>Liquid</a:t>
            </a:r>
            <a:r>
              <a:rPr lang="en-US" dirty="0">
                <a:hlinkClick r:id="rId4"/>
              </a:rPr>
              <a:t> scintillation </a:t>
            </a:r>
            <a:r>
              <a:rPr lang="en-US" i="1" dirty="0" smtClean="0">
                <a:hlinkClick r:id="rId4"/>
              </a:rPr>
              <a:t>counting?</a:t>
            </a:r>
            <a:r>
              <a:rPr lang="en-US" dirty="0" smtClean="0">
                <a:hlinkClick r:id="rId4"/>
              </a:rPr>
              <a:t> </a:t>
            </a:r>
            <a:endParaRPr lang="en-US" dirty="0"/>
          </a:p>
        </p:txBody>
      </p:sp>
    </p:spTree>
    <p:extLst>
      <p:ext uri="{BB962C8B-B14F-4D97-AF65-F5344CB8AC3E}">
        <p14:creationId xmlns:p14="http://schemas.microsoft.com/office/powerpoint/2010/main" val="4007775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694</Words>
  <Application>Microsoft Office PowerPoint</Application>
  <PresentationFormat>On-screen Show (4:3)</PresentationFormat>
  <Paragraphs>118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PMC-AT Group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PMC-AT Group Meeting</dc:title>
  <dc:creator>Fluoroskan</dc:creator>
  <cp:lastModifiedBy>xguan</cp:lastModifiedBy>
  <cp:revision>24</cp:revision>
  <dcterms:created xsi:type="dcterms:W3CDTF">2014-08-21T14:55:25Z</dcterms:created>
  <dcterms:modified xsi:type="dcterms:W3CDTF">2014-08-22T13:30:03Z</dcterms:modified>
</cp:coreProperties>
</file>