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9" r:id="rId4"/>
    <p:sldId id="258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3" autoAdjust="0"/>
    <p:restoredTop sz="94660"/>
  </p:normalViewPr>
  <p:slideViewPr>
    <p:cSldViewPr>
      <p:cViewPr>
        <p:scale>
          <a:sx n="96" d="100"/>
          <a:sy n="96" d="100"/>
        </p:scale>
        <p:origin x="-7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Small%20molecule\9.4.14%201c%20and%201b%20abalog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'[9.4.14 1c and 1b abalog.xls]Sheet1'!$A$13,'[9.4.14 1c and 1b abalog.xls]Sheet1'!$A$15,'[9.4.14 1c and 1b abalog.xls]Sheet1'!$A$16</c:f>
              <c:strCache>
                <c:ptCount val="3"/>
                <c:pt idx="0">
                  <c:v>Control</c:v>
                </c:pt>
                <c:pt idx="1">
                  <c:v>1b derivative</c:v>
                </c:pt>
                <c:pt idx="2">
                  <c:v>1c</c:v>
                </c:pt>
              </c:strCache>
            </c:strRef>
          </c:cat>
          <c:val>
            <c:numRef>
              <c:f>'[9.4.14 1c and 1b abalog.xls]Sheet1'!$D$13,'[9.4.14 1c and 1b abalog.xls]Sheet1'!$D$15,'[9.4.14 1c and 1b abalog.xls]Sheet1'!$D$16</c:f>
              <c:numCache>
                <c:formatCode>0.0</c:formatCode>
                <c:ptCount val="3"/>
                <c:pt idx="0">
                  <c:v>99.999999999999986</c:v>
                </c:pt>
                <c:pt idx="1">
                  <c:v>179.09392222317049</c:v>
                </c:pt>
                <c:pt idx="2">
                  <c:v>263.06671034860062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515968"/>
        <c:axId val="96517504"/>
      </c:barChart>
      <c:catAx>
        <c:axId val="96515968"/>
        <c:scaling>
          <c:orientation val="minMax"/>
        </c:scaling>
        <c:delete val="0"/>
        <c:axPos val="b"/>
        <c:majorTickMark val="out"/>
        <c:minorTickMark val="none"/>
        <c:tickLblPos val="nextTo"/>
        <c:crossAx val="96517504"/>
        <c:crosses val="autoZero"/>
        <c:auto val="1"/>
        <c:lblAlgn val="ctr"/>
        <c:lblOffset val="100"/>
        <c:noMultiLvlLbl val="0"/>
      </c:catAx>
      <c:valAx>
        <c:axId val="965175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% SIRT3 activity</a:t>
                </a:r>
              </a:p>
            </c:rich>
          </c:tx>
          <c:layout>
            <c:manualLayout>
              <c:xMode val="edge"/>
              <c:yMode val="edge"/>
              <c:x val="1.1111200385666077E-2"/>
              <c:y val="0.31036859522994409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965159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C13E1-D56F-4605-BE3B-74BF9F2B52D2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88ECF-521D-42D2-A569-ECFACE5AF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8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74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59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26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43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43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80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3454"/>
            <a:ext cx="6610350" cy="715962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4102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0" y="142875"/>
            <a:ext cx="2305050" cy="61912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838200"/>
            <a:ext cx="8991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996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3454"/>
            <a:ext cx="6610350" cy="715962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0" y="142875"/>
            <a:ext cx="2305050" cy="61912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838200"/>
            <a:ext cx="8991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685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0" y="142875"/>
            <a:ext cx="2305050" cy="61912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76200" y="838200"/>
            <a:ext cx="8991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8236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solidFill>
                  <a:srgbClr val="0000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28600"/>
            <a:ext cx="355282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85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4384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solidFill>
                  <a:srgbClr val="0000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3810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228600"/>
            <a:ext cx="355282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653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95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34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0689-6C51-4F83-A99C-234A6C761B26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25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C0689-6C51-4F83-A99C-234A6C761B26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64BA7-69FF-4DB5-92CC-1A9BD438D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8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62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PMC-AT Group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Experimental update</a:t>
            </a:r>
          </a:p>
          <a:p>
            <a:r>
              <a:rPr lang="en-US" sz="1800" dirty="0"/>
              <a:t>XG, 9.5.2014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577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375082"/>
            <a:ext cx="7749109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Format the PLOS ONE manuscript for final production step.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paper draft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1600" dirty="0"/>
              <a:t>Review on  the current state of knowledge of NAD</a:t>
            </a:r>
            <a:r>
              <a:rPr lang="en-US" sz="1600" baseline="30000" dirty="0"/>
              <a:t>+</a:t>
            </a:r>
            <a:r>
              <a:rPr lang="en-US" sz="1600" dirty="0"/>
              <a:t> metabolism </a:t>
            </a:r>
            <a:r>
              <a:rPr lang="en-US" sz="1600" dirty="0" smtClean="0"/>
              <a:t>(Introduction)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1600" dirty="0" smtClean="0"/>
              <a:t>Map </a:t>
            </a:r>
            <a:r>
              <a:rPr lang="en-US" sz="1600" dirty="0"/>
              <a:t>of the reported experimental rate constants to our </a:t>
            </a:r>
            <a:r>
              <a:rPr lang="en-US" sz="1600" dirty="0" smtClean="0"/>
              <a:t>diagram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1600" dirty="0" smtClean="0"/>
              <a:t>Summary on the reported data with references for the future use of bulletin point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1600" dirty="0" smtClean="0"/>
              <a:t>3 Base Exchange detailed protocols from two individual groups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1600" dirty="0" smtClean="0"/>
              <a:t>Transition kinetic experimental protocol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Test solubility of the compound 1c and 1b derivative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Test the modulation effects of aforementioned compound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79049"/>
            <a:ext cx="1452642" cy="584775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Outline</a:t>
            </a:r>
            <a:endParaRPr lang="en-US" sz="3200" b="1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182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252651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                </a:t>
            </a:r>
            <a:r>
              <a:rPr lang="en-US" sz="1600" dirty="0" smtClean="0"/>
              <a:t>                         </a:t>
            </a:r>
            <a:r>
              <a:rPr lang="en-US" sz="1600" dirty="0" smtClean="0"/>
              <a:t>SIRT1              SIRT3</a:t>
            </a:r>
          </a:p>
          <a:p>
            <a:r>
              <a:rPr lang="en-US" sz="1600" dirty="0" smtClean="0"/>
              <a:t>EC</a:t>
            </a:r>
            <a:r>
              <a:rPr lang="en-US" sz="1600" baseline="-25000" dirty="0" smtClean="0"/>
              <a:t>150</a:t>
            </a:r>
            <a:r>
              <a:rPr lang="en-US" sz="1600" dirty="0" smtClean="0"/>
              <a:t>         </a:t>
            </a:r>
            <a:r>
              <a:rPr lang="en-US" sz="1600" dirty="0" smtClean="0"/>
              <a:t>                      </a:t>
            </a:r>
            <a:r>
              <a:rPr lang="en-US" sz="1600" dirty="0" smtClean="0"/>
              <a:t>36 </a:t>
            </a:r>
            <a:r>
              <a:rPr lang="en-US" sz="1600" dirty="0" err="1" smtClean="0"/>
              <a:t>uM</a:t>
            </a:r>
            <a:r>
              <a:rPr lang="en-US" sz="1600" dirty="0" smtClean="0"/>
              <a:t>           ~50 </a:t>
            </a:r>
            <a:r>
              <a:rPr lang="en-US" sz="1600" dirty="0" err="1" smtClean="0"/>
              <a:t>uM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228600" y="5786051"/>
            <a:ext cx="4495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effective concentration </a:t>
            </a:r>
            <a:r>
              <a:rPr lang="en-US" sz="1200" dirty="0" smtClean="0"/>
              <a:t>able to </a:t>
            </a:r>
            <a:r>
              <a:rPr lang="en-US" sz="1200" dirty="0"/>
              <a:t>increase the enzyme activity of 150</a:t>
            </a:r>
            <a:r>
              <a:rPr lang="en-US" sz="1200" dirty="0" smtClean="0"/>
              <a:t>%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304800" y="5252651"/>
            <a:ext cx="4419600" cy="810399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565" y="179048"/>
            <a:ext cx="6111930" cy="523220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Study of 1,4-Dihydropyridine Structural </a:t>
            </a:r>
            <a:endParaRPr lang="en-US" sz="2800" b="1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5" y="914400"/>
            <a:ext cx="9144000" cy="360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362450"/>
            <a:ext cx="3429000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8296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" y="1295400"/>
            <a:ext cx="6457950" cy="19616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325160"/>
            <a:ext cx="34657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1b</a:t>
            </a:r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endParaRPr lang="en-US" sz="1200" b="1" dirty="0"/>
          </a:p>
          <a:p>
            <a:endParaRPr lang="en-US" sz="1200" b="1" dirty="0" smtClean="0"/>
          </a:p>
          <a:p>
            <a:r>
              <a:rPr lang="en-US" sz="1200" b="1" dirty="0" smtClean="0"/>
              <a:t>1c</a:t>
            </a:r>
            <a:endParaRPr lang="en-US" sz="1200" b="1" dirty="0"/>
          </a:p>
        </p:txBody>
      </p:sp>
      <p:grpSp>
        <p:nvGrpSpPr>
          <p:cNvPr id="4" name="Group 3"/>
          <p:cNvGrpSpPr/>
          <p:nvPr/>
        </p:nvGrpSpPr>
        <p:grpSpPr>
          <a:xfrm>
            <a:off x="838200" y="3581400"/>
            <a:ext cx="1752600" cy="1770758"/>
            <a:chOff x="685800" y="3657600"/>
            <a:chExt cx="2600325" cy="2389681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3657600"/>
              <a:ext cx="2600325" cy="2143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1219200" y="5715000"/>
              <a:ext cx="2050631" cy="332281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/>
                <a:t>Enzo</a:t>
              </a:r>
              <a:r>
                <a:rPr lang="en-US" sz="1000" dirty="0" smtClean="0"/>
                <a:t> BML-GR359-0005</a:t>
              </a:r>
              <a:endParaRPr lang="en-US" sz="10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6565" y="179048"/>
            <a:ext cx="4237057" cy="523220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Commercial available DHPs</a:t>
            </a:r>
            <a:endParaRPr lang="en-US" sz="2800" b="1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648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249555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0864358"/>
              </p:ext>
            </p:extLst>
          </p:nvPr>
        </p:nvGraphicFramePr>
        <p:xfrm>
          <a:off x="4267200" y="1828800"/>
          <a:ext cx="4114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4495800" y="1331071"/>
            <a:ext cx="39139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SIRT3 modulating activities of compounds tested at 50 </a:t>
            </a:r>
            <a:r>
              <a:rPr lang="en-US" dirty="0" err="1">
                <a:latin typeface="Symbol" pitchFamily="18" charset="2"/>
              </a:rPr>
              <a:t>m</a:t>
            </a:r>
            <a:r>
              <a:rPr lang="en-US" dirty="0" err="1"/>
              <a:t>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6718" y="179048"/>
            <a:ext cx="2875082" cy="523220"/>
          </a:xfrm>
          <a:prstGeom prst="rect">
            <a:avLst/>
          </a:prstGeom>
          <a:noFill/>
          <a:effectLst>
            <a:glow rad="139700">
              <a:schemeClr val="bg1">
                <a:lumMod val="6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Modulation effect</a:t>
            </a:r>
            <a:endParaRPr lang="en-US" sz="2800" b="1" dirty="0"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351622"/>
      </p:ext>
    </p:extLst>
  </p:cSld>
  <p:clrMapOvr>
    <a:masterClrMapping/>
  </p:clrMapOvr>
</p:sld>
</file>

<file path=ppt/theme/theme1.xml><?xml version="1.0" encoding="utf-8"?>
<a:theme xmlns:a="http://schemas.openxmlformats.org/drawingml/2006/main" name="PMC-A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PMC-AT_template</Template>
  <TotalTime>415</TotalTime>
  <Words>134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PMC-AT_template</vt:lpstr>
      <vt:lpstr>PMC-AT Group Meeting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xguan</dc:creator>
  <cp:lastModifiedBy>xguan</cp:lastModifiedBy>
  <cp:revision>5</cp:revision>
  <dcterms:created xsi:type="dcterms:W3CDTF">2014-09-05T13:48:54Z</dcterms:created>
  <dcterms:modified xsi:type="dcterms:W3CDTF">2014-09-05T20:44:52Z</dcterms:modified>
</cp:coreProperties>
</file>