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58" r:id="rId4"/>
    <p:sldId id="261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4" autoAdjust="0"/>
    <p:restoredTop sz="94660"/>
  </p:normalViewPr>
  <p:slideViewPr>
    <p:cSldViewPr>
      <p:cViewPr varScale="1">
        <p:scale>
          <a:sx n="88" d="100"/>
          <a:sy n="88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Small%20molecule\DHP%201c%20and%201b%20derivativ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Small%20molecule\9.4.14%201c%20and%201b%20abalog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Small%20molecule\9.4.14%201c%20and%201b%20abalog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82802522818976"/>
          <c:y val="3.9370637180990674E-2"/>
          <c:w val="0.83914071375406429"/>
          <c:h val="0.814249176299771"/>
        </c:manualLayout>
      </c:layout>
      <c:barChart>
        <c:barDir val="col"/>
        <c:grouping val="clustered"/>
        <c:varyColors val="0"/>
        <c:ser>
          <c:idx val="0"/>
          <c:order val="0"/>
          <c:tx>
            <c:v>SIRT1</c:v>
          </c:tx>
          <c:invertIfNegative val="0"/>
          <c:errBars>
            <c:errBarType val="both"/>
            <c:errValType val="cust"/>
            <c:noEndCap val="0"/>
            <c:plus>
              <c:numRef>
                <c:f>SIRT1.SIRT3!$D$4:$D$8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2.5657881833976419</c:v>
                  </c:pt>
                  <c:pt idx="2">
                    <c:v>5.8724002960990491</c:v>
                  </c:pt>
                  <c:pt idx="3">
                    <c:v>5.0809765822219441</c:v>
                  </c:pt>
                  <c:pt idx="4">
                    <c:v>4.5764519445020504</c:v>
                  </c:pt>
                </c:numCache>
              </c:numRef>
            </c:plus>
            <c:minus>
              <c:numRef>
                <c:f>SIRT1.SIRT3!$D$4:$D$8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2.5657881833976419</c:v>
                  </c:pt>
                  <c:pt idx="2">
                    <c:v>5.8724002960990491</c:v>
                  </c:pt>
                  <c:pt idx="3">
                    <c:v>5.0809765822219441</c:v>
                  </c:pt>
                  <c:pt idx="4">
                    <c:v>4.5764519445020504</c:v>
                  </c:pt>
                </c:numCache>
              </c:numRef>
            </c:minus>
          </c:errBars>
          <c:cat>
            <c:strRef>
              <c:f>SIRT1.SIRT3!$B$4:$B$8</c:f>
              <c:strCache>
                <c:ptCount val="5"/>
                <c:pt idx="0">
                  <c:v>Positive Control</c:v>
                </c:pt>
                <c:pt idx="1">
                  <c:v>NAM</c:v>
                </c:pt>
                <c:pt idx="2">
                  <c:v>Resveratrol</c:v>
                </c:pt>
                <c:pt idx="3">
                  <c:v>1b derivative</c:v>
                </c:pt>
                <c:pt idx="4">
                  <c:v>DHP 1c</c:v>
                </c:pt>
              </c:strCache>
            </c:strRef>
          </c:cat>
          <c:val>
            <c:numRef>
              <c:f>SIRT1.SIRT3!$C$4:$C$8</c:f>
              <c:numCache>
                <c:formatCode>0.0</c:formatCode>
                <c:ptCount val="5"/>
                <c:pt idx="0">
                  <c:v>100</c:v>
                </c:pt>
                <c:pt idx="1">
                  <c:v>64.306039310171457</c:v>
                </c:pt>
                <c:pt idx="2">
                  <c:v>148.07219689439182</c:v>
                </c:pt>
                <c:pt idx="3">
                  <c:v>250.22236687919204</c:v>
                </c:pt>
                <c:pt idx="4">
                  <c:v>445.04485626411235</c:v>
                </c:pt>
              </c:numCache>
            </c:numRef>
          </c:val>
        </c:ser>
        <c:ser>
          <c:idx val="1"/>
          <c:order val="1"/>
          <c:tx>
            <c:v>SIRT3</c:v>
          </c:tx>
          <c:invertIfNegative val="0"/>
          <c:errBars>
            <c:errBarType val="both"/>
            <c:errValType val="cust"/>
            <c:noEndCap val="0"/>
            <c:plus>
              <c:numRef>
                <c:f>SIRT1.SIRT3!$F$4:$F$8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0.36007424941223348</c:v>
                  </c:pt>
                  <c:pt idx="2">
                    <c:v>0.97020337675026691</c:v>
                  </c:pt>
                  <c:pt idx="3">
                    <c:v>3.291349862789863</c:v>
                  </c:pt>
                  <c:pt idx="4">
                    <c:v>6.1439172235232622</c:v>
                  </c:pt>
                </c:numCache>
              </c:numRef>
            </c:plus>
            <c:minus>
              <c:numRef>
                <c:f>SIRT1.SIRT3!$F$4:$F$8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0.36007424941223348</c:v>
                  </c:pt>
                  <c:pt idx="2">
                    <c:v>0.97020337675026691</c:v>
                  </c:pt>
                  <c:pt idx="3">
                    <c:v>3.291349862789863</c:v>
                  </c:pt>
                  <c:pt idx="4">
                    <c:v>6.1439172235232622</c:v>
                  </c:pt>
                </c:numCache>
              </c:numRef>
            </c:minus>
          </c:errBars>
          <c:cat>
            <c:strRef>
              <c:f>SIRT1.SIRT3!$B$4:$B$8</c:f>
              <c:strCache>
                <c:ptCount val="5"/>
                <c:pt idx="0">
                  <c:v>Positive Control</c:v>
                </c:pt>
                <c:pt idx="1">
                  <c:v>NAM</c:v>
                </c:pt>
                <c:pt idx="2">
                  <c:v>Resveratrol</c:v>
                </c:pt>
                <c:pt idx="3">
                  <c:v>1b derivative</c:v>
                </c:pt>
                <c:pt idx="4">
                  <c:v>DHP 1c</c:v>
                </c:pt>
              </c:strCache>
            </c:strRef>
          </c:cat>
          <c:val>
            <c:numRef>
              <c:f>SIRT1.SIRT3!$E$4:$E$8</c:f>
              <c:numCache>
                <c:formatCode>0.0</c:formatCode>
                <c:ptCount val="5"/>
                <c:pt idx="0">
                  <c:v>100</c:v>
                </c:pt>
                <c:pt idx="1">
                  <c:v>29.284732091061727</c:v>
                </c:pt>
                <c:pt idx="2">
                  <c:v>85.317653004952916</c:v>
                </c:pt>
                <c:pt idx="3">
                  <c:v>192.95399134236339</c:v>
                </c:pt>
                <c:pt idx="4">
                  <c:v>319.16500153979473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307776"/>
        <c:axId val="151309312"/>
      </c:barChart>
      <c:catAx>
        <c:axId val="151307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900000"/>
          <a:lstStyle/>
          <a:p>
            <a:pPr>
              <a:defRPr sz="1200"/>
            </a:pPr>
            <a:endParaRPr lang="en-US"/>
          </a:p>
        </c:txPr>
        <c:crossAx val="151309312"/>
        <c:crosses val="autoZero"/>
        <c:auto val="1"/>
        <c:lblAlgn val="ctr"/>
        <c:lblOffset val="100"/>
        <c:noMultiLvlLbl val="0"/>
      </c:catAx>
      <c:valAx>
        <c:axId val="1513093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dirty="0"/>
                  <a:t>% Activity</a:t>
                </a:r>
              </a:p>
            </c:rich>
          </c:tx>
          <c:layout>
            <c:manualLayout>
              <c:xMode val="edge"/>
              <c:yMode val="edge"/>
              <c:x val="0"/>
              <c:y val="0.3211187664041994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51307776"/>
        <c:crosses val="autoZero"/>
        <c:crossBetween val="between"/>
      </c:valAx>
      <c:spPr>
        <a:ln>
          <a:solidFill>
            <a:schemeClr val="bg2">
              <a:lumMod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5056077878324911"/>
          <c:y val="6.7081867426146205E-2"/>
          <c:w val="9.8195440122223532E-2"/>
          <c:h val="0.1282476126654381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61627803770906"/>
          <c:y val="6.9863390570154643E-2"/>
          <c:w val="0.75506333447449503"/>
          <c:h val="0.757652025424532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'9.8.14_SIRT1'!$M$4:$M$8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5.0668428049611833</c:v>
                  </c:pt>
                  <c:pt idx="2">
                    <c:v>8.8540529688719687</c:v>
                  </c:pt>
                  <c:pt idx="3">
                    <c:v>3.8319031764311293</c:v>
                  </c:pt>
                  <c:pt idx="4">
                    <c:v>31.961861193859814</c:v>
                  </c:pt>
                </c:numCache>
              </c:numRef>
            </c:plus>
            <c:minus>
              <c:numRef>
                <c:f>'9.8.14_SIRT1'!$M$4:$M$8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5.0668428049611833</c:v>
                  </c:pt>
                  <c:pt idx="2">
                    <c:v>8.8540529688719687</c:v>
                  </c:pt>
                  <c:pt idx="3">
                    <c:v>3.8319031764311293</c:v>
                  </c:pt>
                  <c:pt idx="4">
                    <c:v>31.961861193859814</c:v>
                  </c:pt>
                </c:numCache>
              </c:numRef>
            </c:minus>
          </c:errBars>
          <c:cat>
            <c:strRef>
              <c:f>'[1]9.8.14_SIRT1'!$G$4:$G$8</c:f>
              <c:strCache>
                <c:ptCount val="5"/>
                <c:pt idx="0">
                  <c:v>positive control</c:v>
                </c:pt>
                <c:pt idx="1">
                  <c:v>NAM</c:v>
                </c:pt>
                <c:pt idx="2">
                  <c:v>Resveratrol</c:v>
                </c:pt>
                <c:pt idx="3">
                  <c:v>1b derivative</c:v>
                </c:pt>
                <c:pt idx="4">
                  <c:v>1c</c:v>
                </c:pt>
              </c:strCache>
            </c:strRef>
          </c:cat>
          <c:val>
            <c:numRef>
              <c:f>'[1]9.8.14_SIRT1'!$L$4:$L$8</c:f>
              <c:numCache>
                <c:formatCode>General</c:formatCode>
                <c:ptCount val="5"/>
                <c:pt idx="0">
                  <c:v>100</c:v>
                </c:pt>
                <c:pt idx="1">
                  <c:v>56.67101467611846</c:v>
                </c:pt>
                <c:pt idx="2">
                  <c:v>112.28600601099127</c:v>
                </c:pt>
                <c:pt idx="3">
                  <c:v>257.32680725622299</c:v>
                </c:pt>
                <c:pt idx="4">
                  <c:v>447.16839116330289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556288"/>
        <c:axId val="154557824"/>
      </c:barChart>
      <c:catAx>
        <c:axId val="15455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200000"/>
          <a:lstStyle/>
          <a:p>
            <a:pPr>
              <a:defRPr/>
            </a:pPr>
            <a:endParaRPr lang="en-US"/>
          </a:p>
        </c:txPr>
        <c:crossAx val="154557824"/>
        <c:crosses val="autoZero"/>
        <c:auto val="1"/>
        <c:lblAlgn val="ctr"/>
        <c:lblOffset val="100"/>
        <c:noMultiLvlLbl val="0"/>
      </c:catAx>
      <c:valAx>
        <c:axId val="154557824"/>
        <c:scaling>
          <c:orientation val="minMax"/>
          <c:max val="5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Activity</a:t>
                </a:r>
              </a:p>
            </c:rich>
          </c:tx>
          <c:layout>
            <c:manualLayout>
              <c:xMode val="edge"/>
              <c:yMode val="edge"/>
              <c:x val="2.5103021542597034E-3"/>
              <c:y val="0.3420042374221294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54556288"/>
        <c:crosses val="autoZero"/>
        <c:crossBetween val="between"/>
        <c:majorUnit val="50"/>
      </c:valAx>
      <c:spPr>
        <a:ln>
          <a:solidFill>
            <a:schemeClr val="bg2">
              <a:lumMod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'9.10.14_SIRT1'!$K$4:$K$8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2.5657881833976419</c:v>
                  </c:pt>
                  <c:pt idx="2">
                    <c:v>5.8724002960990491</c:v>
                  </c:pt>
                  <c:pt idx="3">
                    <c:v>5.0809765822219441</c:v>
                  </c:pt>
                  <c:pt idx="4">
                    <c:v>4.5764519445020504</c:v>
                  </c:pt>
                </c:numCache>
              </c:numRef>
            </c:plus>
            <c:minus>
              <c:numRef>
                <c:f>'9.10.14_SIRT1'!$K$4:$K$8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2.5657881833976419</c:v>
                  </c:pt>
                  <c:pt idx="2">
                    <c:v>5.8724002960990491</c:v>
                  </c:pt>
                  <c:pt idx="3">
                    <c:v>5.0809765822219441</c:v>
                  </c:pt>
                  <c:pt idx="4">
                    <c:v>4.5764519445020504</c:v>
                  </c:pt>
                </c:numCache>
              </c:numRef>
            </c:minus>
          </c:errBars>
          <c:cat>
            <c:strRef>
              <c:f>'9.10.14_SIRT1'!$E$4:$E$8</c:f>
              <c:strCache>
                <c:ptCount val="5"/>
                <c:pt idx="0">
                  <c:v>positive control</c:v>
                </c:pt>
                <c:pt idx="1">
                  <c:v>NAM</c:v>
                </c:pt>
                <c:pt idx="2">
                  <c:v>Resveratrol</c:v>
                </c:pt>
                <c:pt idx="3">
                  <c:v>1b derivative</c:v>
                </c:pt>
                <c:pt idx="4">
                  <c:v>1c</c:v>
                </c:pt>
              </c:strCache>
            </c:strRef>
          </c:cat>
          <c:val>
            <c:numRef>
              <c:f>'9.10.14_SIRT1'!$J$4:$J$8</c:f>
              <c:numCache>
                <c:formatCode>0.0</c:formatCode>
                <c:ptCount val="5"/>
                <c:pt idx="0">
                  <c:v>100</c:v>
                </c:pt>
                <c:pt idx="1">
                  <c:v>64.306039310171457</c:v>
                </c:pt>
                <c:pt idx="2">
                  <c:v>148.07219689439182</c:v>
                </c:pt>
                <c:pt idx="3">
                  <c:v>250.22236687919204</c:v>
                </c:pt>
                <c:pt idx="4">
                  <c:v>445.04485626411235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723328"/>
        <c:axId val="83338368"/>
      </c:barChart>
      <c:catAx>
        <c:axId val="80723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1020000"/>
          <a:lstStyle/>
          <a:p>
            <a:pPr>
              <a:defRPr/>
            </a:pPr>
            <a:endParaRPr lang="en-US"/>
          </a:p>
        </c:txPr>
        <c:crossAx val="83338368"/>
        <c:crosses val="autoZero"/>
        <c:auto val="1"/>
        <c:lblAlgn val="ctr"/>
        <c:lblOffset val="100"/>
        <c:noMultiLvlLbl val="0"/>
      </c:catAx>
      <c:valAx>
        <c:axId val="833383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Activity</a:t>
                </a:r>
              </a:p>
            </c:rich>
          </c:tx>
          <c:layout>
            <c:manualLayout>
              <c:xMode val="edge"/>
              <c:yMode val="edge"/>
              <c:x val="1.0075566750629723E-2"/>
              <c:y val="0.3035320064158647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80723328"/>
        <c:crosses val="autoZero"/>
        <c:crossBetween val="between"/>
      </c:valAx>
      <c:spPr>
        <a:ln>
          <a:solidFill>
            <a:schemeClr val="bg2">
              <a:lumMod val="50000"/>
            </a:scheme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C13E1-D56F-4605-BE3B-74BF9F2B52D2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88ECF-521D-42D2-A569-ECFACE5A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8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74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59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26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43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43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80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3454"/>
            <a:ext cx="6610350" cy="715962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102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142875"/>
            <a:ext cx="2305050" cy="61912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838200"/>
            <a:ext cx="8991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996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3454"/>
            <a:ext cx="6610350" cy="715962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142875"/>
            <a:ext cx="2305050" cy="61912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838200"/>
            <a:ext cx="8991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685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142875"/>
            <a:ext cx="2305050" cy="61912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838200"/>
            <a:ext cx="8991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236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28600"/>
            <a:ext cx="35528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85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810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28600"/>
            <a:ext cx="35528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53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95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34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25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C0689-6C51-4F83-A99C-234A6C761B26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8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62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PMC-AT Group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Experimental update</a:t>
            </a:r>
          </a:p>
          <a:p>
            <a:r>
              <a:rPr lang="en-US" sz="1800" dirty="0"/>
              <a:t>XG, </a:t>
            </a:r>
            <a:r>
              <a:rPr lang="en-US" sz="1800" dirty="0" smtClean="0"/>
              <a:t>9.12.2014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7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244792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635858"/>
              </p:ext>
            </p:extLst>
          </p:nvPr>
        </p:nvGraphicFramePr>
        <p:xfrm>
          <a:off x="3581400" y="990600"/>
          <a:ext cx="4836818" cy="376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6718" y="179048"/>
            <a:ext cx="5456878" cy="523220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DHPs Compound Modulation 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effect</a:t>
            </a:r>
            <a:endParaRPr lang="en-US" sz="2800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154382"/>
              </p:ext>
            </p:extLst>
          </p:nvPr>
        </p:nvGraphicFramePr>
        <p:xfrm>
          <a:off x="1219200" y="4953000"/>
          <a:ext cx="7315199" cy="1378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0699"/>
                <a:gridCol w="1400101"/>
                <a:gridCol w="1371600"/>
                <a:gridCol w="1224741"/>
                <a:gridCol w="1064029"/>
                <a:gridCol w="1064029"/>
              </a:tblGrid>
              <a:tr h="48488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DHP 1b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(Inhibition)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DHP 1b derivative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(Activation)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DHP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1c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(Activation)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7880"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JMC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PMC-AT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JMC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PMC-AT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Ratio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7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SIRT1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7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SIRT3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90%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48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565" y="179048"/>
            <a:ext cx="4237057" cy="523220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Commercial available DHPs</a:t>
            </a:r>
            <a:endParaRPr lang="en-US" sz="2800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4075947" cy="243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43" y="3538897"/>
            <a:ext cx="4415984" cy="2633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611345"/>
            <a:ext cx="3429000" cy="3244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864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718" y="179048"/>
            <a:ext cx="6830331" cy="523220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DHPs Compound Modulation effect on SIRT1</a:t>
            </a:r>
            <a:endParaRPr lang="en-US" sz="2800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1967" y="4648199"/>
            <a:ext cx="342523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[SIRT1]=1U/reaction</a:t>
            </a:r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]=500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[Substrate]=250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[modulator]=50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Incubation 1 </a:t>
            </a:r>
            <a:r>
              <a:rPr lang="en-US" sz="1400" dirty="0" err="1" smtClean="0"/>
              <a:t>hr</a:t>
            </a:r>
            <a:r>
              <a:rPr lang="en-US" sz="1400" dirty="0" smtClean="0"/>
              <a:t> after addition of enzyme</a:t>
            </a:r>
          </a:p>
          <a:p>
            <a:r>
              <a:rPr lang="en-US" sz="1400" dirty="0" smtClean="0"/>
              <a:t>Shake for 15 min after addition of Developer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5109167" y="4648199"/>
            <a:ext cx="342523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[SIRT1</a:t>
            </a:r>
            <a:r>
              <a:rPr lang="en-US" sz="1400" dirty="0" smtClean="0"/>
              <a:t>]=1U/reaction</a:t>
            </a:r>
            <a:endParaRPr lang="en-US" sz="1400" dirty="0"/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]=500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[Substrate]=100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[modulator]=50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Incubation 1 </a:t>
            </a:r>
            <a:r>
              <a:rPr lang="en-US" sz="1400" dirty="0" err="1" smtClean="0"/>
              <a:t>hr</a:t>
            </a:r>
            <a:r>
              <a:rPr lang="en-US" sz="1400" dirty="0" smtClean="0"/>
              <a:t> after addition of enzyme</a:t>
            </a:r>
          </a:p>
          <a:p>
            <a:r>
              <a:rPr lang="en-US" sz="1400" dirty="0" smtClean="0"/>
              <a:t>Shake for 15 min after addition of Developer</a:t>
            </a:r>
            <a:endParaRPr lang="en-US" sz="1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6264831"/>
              </p:ext>
            </p:extLst>
          </p:nvPr>
        </p:nvGraphicFramePr>
        <p:xfrm>
          <a:off x="173109" y="1143000"/>
          <a:ext cx="4095750" cy="316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073414"/>
              </p:ext>
            </p:extLst>
          </p:nvPr>
        </p:nvGraphicFramePr>
        <p:xfrm>
          <a:off x="4267200" y="1219200"/>
          <a:ext cx="4038824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15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43000" y="3276600"/>
            <a:ext cx="6248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4282" y="926068"/>
            <a:ext cx="6733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              </a:t>
            </a:r>
            <a:r>
              <a:rPr lang="en-US" b="1" dirty="0" err="1" smtClean="0"/>
              <a:t>Fluoroskan</a:t>
            </a:r>
            <a:r>
              <a:rPr lang="en-US" b="1" dirty="0" smtClean="0"/>
              <a:t>                TECAN Gain: 45               TECAN Gain: 80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842401"/>
              </p:ext>
            </p:extLst>
          </p:nvPr>
        </p:nvGraphicFramePr>
        <p:xfrm>
          <a:off x="1180596" y="1305896"/>
          <a:ext cx="1828800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388.1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1134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586.2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610.5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964.5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1783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2681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95388"/>
              </p:ext>
            </p:extLst>
          </p:nvPr>
        </p:nvGraphicFramePr>
        <p:xfrm>
          <a:off x="3292339" y="1338162"/>
          <a:ext cx="1828800" cy="1709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8998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899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280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284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899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1306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1337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899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544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550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899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1156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1182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899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1682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1750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899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2479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2590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899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899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4774"/>
              </p:ext>
            </p:extLst>
          </p:nvPr>
        </p:nvGraphicFramePr>
        <p:xfrm>
          <a:off x="5523996" y="1359933"/>
          <a:ext cx="1828800" cy="16880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8756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875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23535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23640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875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OVER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OVER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  <a:tr h="1875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44592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44871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875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OVER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</a:rPr>
                        <a:t>OVER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  <a:tr h="1875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OVER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OVER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  <a:tr h="1875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</a:rPr>
                        <a:t>OVER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OVER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  <a:tr h="1875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75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</a:t>
                      </a:r>
                      <a:endParaRPr lang="en-US" sz="10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6718" y="179048"/>
            <a:ext cx="3365088" cy="523220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Fluoroskan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vs. TECAN</a:t>
            </a:r>
            <a:endParaRPr lang="en-US" sz="2800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3276600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</a:t>
            </a:r>
            <a:r>
              <a:rPr lang="en-US" sz="1400" baseline="-25000" dirty="0" smtClean="0"/>
              <a:t>x</a:t>
            </a:r>
            <a:r>
              <a:rPr lang="en-US" sz="1400" dirty="0" smtClean="0"/>
              <a:t>= 355 nm</a:t>
            </a:r>
          </a:p>
          <a:p>
            <a:r>
              <a:rPr lang="en-US" sz="1400" dirty="0" err="1" smtClean="0"/>
              <a:t>E</a:t>
            </a:r>
            <a:r>
              <a:rPr lang="en-US" sz="1400" baseline="-25000" dirty="0" err="1" smtClean="0"/>
              <a:t>m</a:t>
            </a:r>
            <a:r>
              <a:rPr lang="en-US" sz="1400" dirty="0" smtClean="0"/>
              <a:t>= 460 nm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521712" y="3276600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</a:t>
            </a:r>
            <a:r>
              <a:rPr lang="en-US" sz="1400" baseline="-25000" dirty="0" smtClean="0"/>
              <a:t>x</a:t>
            </a:r>
            <a:r>
              <a:rPr lang="en-US" sz="1400" dirty="0" smtClean="0"/>
              <a:t>= 360 nm</a:t>
            </a:r>
          </a:p>
          <a:p>
            <a:r>
              <a:rPr lang="en-US" sz="1400" dirty="0" err="1" smtClean="0"/>
              <a:t>E</a:t>
            </a:r>
            <a:r>
              <a:rPr lang="en-US" sz="1400" baseline="-25000" dirty="0" err="1" smtClean="0"/>
              <a:t>m</a:t>
            </a:r>
            <a:r>
              <a:rPr lang="en-US" sz="1400" dirty="0" smtClean="0"/>
              <a:t>= 460 nm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867400" y="3276600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</a:t>
            </a:r>
            <a:r>
              <a:rPr lang="en-US" sz="1400" baseline="-25000" dirty="0" smtClean="0"/>
              <a:t>x</a:t>
            </a:r>
            <a:r>
              <a:rPr lang="en-US" sz="1400" dirty="0" smtClean="0"/>
              <a:t>= 360 nm</a:t>
            </a:r>
          </a:p>
          <a:p>
            <a:r>
              <a:rPr lang="en-US" sz="1400" dirty="0" err="1" smtClean="0"/>
              <a:t>E</a:t>
            </a:r>
            <a:r>
              <a:rPr lang="en-US" sz="1400" baseline="-25000" dirty="0" err="1" smtClean="0"/>
              <a:t>m</a:t>
            </a:r>
            <a:r>
              <a:rPr lang="en-US" sz="1400" dirty="0" smtClean="0"/>
              <a:t>= 460 nm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1143000" y="3886200"/>
            <a:ext cx="6248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71600" y="3993921"/>
            <a:ext cx="5512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Pre-warm up                             Takes ~8 min to reach 37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 from room Temp.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1143000" y="4505980"/>
            <a:ext cx="6248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78858" y="4613701"/>
            <a:ext cx="34409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Similar time for reading through the 96 wells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143000" y="5105400"/>
            <a:ext cx="6248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26177" y="5213121"/>
            <a:ext cx="5393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Not adjustable                                  Gain: 1-255         Big range for low AFU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1143000" y="5725180"/>
            <a:ext cx="6248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76400" y="5802124"/>
            <a:ext cx="47532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End point                                               Have kinetic cycle function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4820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041659"/>
              </p:ext>
            </p:extLst>
          </p:nvPr>
        </p:nvGraphicFramePr>
        <p:xfrm>
          <a:off x="228600" y="1143000"/>
          <a:ext cx="8839200" cy="48976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1178"/>
                <a:gridCol w="2388973"/>
                <a:gridCol w="875957"/>
                <a:gridCol w="615092"/>
                <a:gridCol w="838200"/>
                <a:gridCol w="2209800"/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Company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Location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Quote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Quote #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Comments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u="none" strike="noStrike" dirty="0">
                          <a:effectLst/>
                        </a:rPr>
                        <a:t>Contact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084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err="1">
                          <a:effectLst/>
                        </a:rPr>
                        <a:t>Ascendex</a:t>
                      </a:r>
                      <a:r>
                        <a:rPr lang="en-US" sz="1400" u="none" strike="noStrike" dirty="0">
                          <a:effectLst/>
                        </a:rPr>
                        <a:t> Scientific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360 George Patterson </a:t>
                      </a:r>
                      <a:r>
                        <a:rPr lang="en-US" sz="1400" u="none" strike="noStrike" dirty="0" smtClean="0">
                          <a:effectLst/>
                        </a:rPr>
                        <a:t>Blvd</a:t>
                      </a:r>
                    </a:p>
                    <a:p>
                      <a:pPr algn="l" fontAlgn="t"/>
                      <a:r>
                        <a:rPr lang="en-US" sz="1400" u="none" strike="noStrike" dirty="0" smtClean="0">
                          <a:effectLst/>
                        </a:rPr>
                        <a:t>Suite 204</a:t>
                      </a:r>
                    </a:p>
                    <a:p>
                      <a:pPr algn="l" fontAlgn="t"/>
                      <a:r>
                        <a:rPr lang="en-US" sz="1400" u="none" strike="noStrike" dirty="0" smtClean="0">
                          <a:effectLst/>
                        </a:rPr>
                        <a:t>Bristol</a:t>
                      </a:r>
                      <a:r>
                        <a:rPr lang="en-US" sz="1400" u="none" strike="noStrike" dirty="0">
                          <a:effectLst/>
                        </a:rPr>
                        <a:t>, PA </a:t>
                      </a:r>
                      <a:r>
                        <a:rPr lang="en-US" sz="1400" u="none" strike="noStrike" dirty="0" smtClean="0">
                          <a:effectLst/>
                        </a:rPr>
                        <a:t>19007</a:t>
                      </a:r>
                    </a:p>
                    <a:p>
                      <a:pPr algn="l" fontAlgn="t"/>
                      <a:r>
                        <a:rPr lang="en-US" sz="1400" u="none" strike="noStrike" dirty="0" smtClean="0">
                          <a:effectLst/>
                        </a:rPr>
                        <a:t>Phone</a:t>
                      </a:r>
                      <a:r>
                        <a:rPr lang="en-US" sz="1400" u="none" strike="noStrike" dirty="0">
                          <a:effectLst/>
                        </a:rPr>
                        <a:t>: (215) 788-5640 www.ascendexllc.com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390 &gt;97%       by HPLC          in 2 weeks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Gao Shang, Ph.D. sales@ascendexllc.com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105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err="1">
                          <a:effectLst/>
                        </a:rPr>
                        <a:t>KareBay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Biochem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11 </a:t>
                      </a:r>
                      <a:r>
                        <a:rPr lang="en-US" sz="1400" u="none" strike="noStrike" dirty="0" err="1">
                          <a:effectLst/>
                        </a:rPr>
                        <a:t>Deerpark</a:t>
                      </a:r>
                      <a:r>
                        <a:rPr lang="en-US" sz="1400" u="none" strike="noStrike" dirty="0">
                          <a:effectLst/>
                        </a:rPr>
                        <a:t> Dr #204,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Monmouth Junction, NJ 08852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Phone: 732-823-1545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Fax: 732-823-1349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service@karebaybio.com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$390.00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KBQ-140827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Includes shipping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&amp; handling fee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 dirty="0">
                          <a:effectLst/>
                        </a:rPr>
                        <a:t>Andrew Dai, Ph.D.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andrew.dai@karebaybio.com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Yi Yua, Ph.D.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yi.yuan@karebaybio.com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12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The Chemistry Research Solution LLC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360 George Patterson </a:t>
                      </a:r>
                      <a:r>
                        <a:rPr lang="en-US" sz="1400" u="none" strike="noStrike" dirty="0" smtClean="0">
                          <a:effectLst/>
                        </a:rPr>
                        <a:t>Blvd.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l" fontAlgn="t"/>
                      <a:r>
                        <a:rPr lang="en-US" sz="1400" u="none" strike="noStrike" dirty="0" smtClean="0">
                          <a:effectLst/>
                        </a:rPr>
                        <a:t>Suite </a:t>
                      </a:r>
                      <a:r>
                        <a:rPr lang="en-US" sz="1400" u="none" strike="noStrike" dirty="0">
                          <a:effectLst/>
                        </a:rPr>
                        <a:t>101E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Bristol, PA 19007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215-788-3603 (Phone)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267-401-1028 (Fax)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$2,250.00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Ralf Mueller, Ph.D.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rmueller@tcrs-us.com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006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Dalton </a:t>
                      </a:r>
                      <a:r>
                        <a:rPr lang="en-US" sz="1400" u="none" strike="noStrike" dirty="0" err="1">
                          <a:effectLst/>
                        </a:rPr>
                        <a:t>Pharma</a:t>
                      </a:r>
                      <a:r>
                        <a:rPr lang="en-US" sz="1400" u="none" strike="noStrike" dirty="0">
                          <a:effectLst/>
                        </a:rPr>
                        <a:t>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349 Wildcat </a:t>
                      </a:r>
                      <a:r>
                        <a:rPr lang="en-US" sz="1400" u="none" strike="noStrike" dirty="0" smtClean="0">
                          <a:effectLst/>
                        </a:rPr>
                        <a:t>Road</a:t>
                      </a:r>
                    </a:p>
                    <a:p>
                      <a:pPr algn="l" fontAlgn="t"/>
                      <a:r>
                        <a:rPr lang="en-US" sz="1400" u="none" strike="noStrike" dirty="0" smtClean="0">
                          <a:effectLst/>
                        </a:rPr>
                        <a:t>Toronto</a:t>
                      </a:r>
                      <a:r>
                        <a:rPr lang="en-US" sz="1400" u="none" strike="noStrike" dirty="0">
                          <a:effectLst/>
                        </a:rPr>
                        <a:t>, ON M3J 2S3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Canada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Phone: (416) 661-2102 </a:t>
                      </a:r>
                      <a:r>
                        <a:rPr lang="en-US" sz="1400" u="none" strike="noStrike" dirty="0" err="1">
                          <a:effectLst/>
                        </a:rPr>
                        <a:t>ext</a:t>
                      </a:r>
                      <a:r>
                        <a:rPr lang="en-US" sz="1400" u="none" strike="noStrike" dirty="0">
                          <a:effectLst/>
                        </a:rPr>
                        <a:t> 485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$2,135.00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14-0943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Lidia </a:t>
                      </a:r>
                      <a:r>
                        <a:rPr lang="en-US" sz="1400" u="none" strike="noStrike" dirty="0" err="1">
                          <a:effectLst/>
                        </a:rPr>
                        <a:t>Siniavskaia</a:t>
                      </a:r>
                      <a:r>
                        <a:rPr lang="en-US" sz="1400" u="none" strike="noStrike" dirty="0">
                          <a:effectLst/>
                        </a:rPr>
                        <a:t>, M.Sc.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lsiniavskaia@dalton.com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11" marR="9011" marT="901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6718" y="179048"/>
            <a:ext cx="5489003" cy="523220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Quotes for Customized Compound</a:t>
            </a:r>
            <a:endParaRPr lang="en-US" sz="2800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90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C-A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PMC-AT_template</Template>
  <TotalTime>2895</TotalTime>
  <Words>372</Words>
  <Application>Microsoft Office PowerPoint</Application>
  <PresentationFormat>On-screen Show (4:3)</PresentationFormat>
  <Paragraphs>160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PMC-AT_template</vt:lpstr>
      <vt:lpstr>PMC-AT Group Meeting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24</cp:revision>
  <dcterms:created xsi:type="dcterms:W3CDTF">2014-09-05T13:48:54Z</dcterms:created>
  <dcterms:modified xsi:type="dcterms:W3CDTF">2014-09-12T13:33:13Z</dcterms:modified>
</cp:coreProperties>
</file>