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61" r:id="rId4"/>
    <p:sldId id="258" r:id="rId5"/>
    <p:sldId id="269" r:id="rId6"/>
    <p:sldId id="270" r:id="rId7"/>
    <p:sldId id="265" r:id="rId8"/>
    <p:sldId id="271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44" autoAdjust="0"/>
    <p:restoredTop sz="94660"/>
  </p:normalViewPr>
  <p:slideViewPr>
    <p:cSldViewPr>
      <p:cViewPr varScale="1">
        <p:scale>
          <a:sx n="88" d="100"/>
          <a:sy n="88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4\DHP\JMC%20paper_Figure%203%20data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4\DHP\Different%20DHP%201c%20concentration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4\DHP\Different%20DHP%201c%20concentration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4\DHP\50uM%20DHP%201c_100uM%20NAD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4\DHP\50uM%20DHP%201c_375uM%20NAD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111351706036745"/>
          <c:y val="5.1400678573714872E-2"/>
          <c:w val="0.76813648293963255"/>
          <c:h val="0.76298724287371056"/>
        </c:manualLayout>
      </c:layout>
      <c:scatterChart>
        <c:scatterStyle val="lineMarker"/>
        <c:varyColors val="0"/>
        <c:ser>
          <c:idx val="0"/>
          <c:order val="0"/>
          <c:tx>
            <c:v>SIRT1</c:v>
          </c:tx>
          <c:spPr>
            <a:ln w="28575">
              <a:noFill/>
            </a:ln>
          </c:spPr>
          <c:xVal>
            <c:numRef>
              <c:f>Sheet1!$B$20:$B$24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10</c:v>
                </c:pt>
                <c:pt idx="3">
                  <c:v>25</c:v>
                </c:pt>
                <c:pt idx="4">
                  <c:v>50</c:v>
                </c:pt>
              </c:numCache>
            </c:numRef>
          </c:xVal>
          <c:yVal>
            <c:numRef>
              <c:f>Sheet1!$C$20:$C$24</c:f>
              <c:numCache>
                <c:formatCode>General</c:formatCode>
                <c:ptCount val="5"/>
                <c:pt idx="0">
                  <c:v>60000</c:v>
                </c:pt>
                <c:pt idx="1">
                  <c:v>92000</c:v>
                </c:pt>
                <c:pt idx="2">
                  <c:v>114000</c:v>
                </c:pt>
                <c:pt idx="3">
                  <c:v>123000</c:v>
                </c:pt>
                <c:pt idx="4">
                  <c:v>144500</c:v>
                </c:pt>
              </c:numCache>
            </c:numRef>
          </c:yVal>
          <c:smooth val="0"/>
        </c:ser>
        <c:ser>
          <c:idx val="1"/>
          <c:order val="1"/>
          <c:tx>
            <c:v>SIRT3</c:v>
          </c:tx>
          <c:spPr>
            <a:ln w="28575">
              <a:noFill/>
            </a:ln>
          </c:spPr>
          <c:xVal>
            <c:numRef>
              <c:f>Sheet1!$B$20:$B$24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10</c:v>
                </c:pt>
                <c:pt idx="3">
                  <c:v>25</c:v>
                </c:pt>
                <c:pt idx="4">
                  <c:v>50</c:v>
                </c:pt>
              </c:numCache>
            </c:numRef>
          </c:xVal>
          <c:yVal>
            <c:numRef>
              <c:f>Sheet1!$D$20:$D$24</c:f>
              <c:numCache>
                <c:formatCode>General</c:formatCode>
                <c:ptCount val="5"/>
                <c:pt idx="0">
                  <c:v>75000</c:v>
                </c:pt>
                <c:pt idx="1">
                  <c:v>81500</c:v>
                </c:pt>
                <c:pt idx="2">
                  <c:v>93000</c:v>
                </c:pt>
                <c:pt idx="3">
                  <c:v>104000</c:v>
                </c:pt>
                <c:pt idx="4">
                  <c:v>113000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4690560"/>
        <c:axId val="164861056"/>
      </c:scatterChart>
      <c:valAx>
        <c:axId val="1646905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[DHP 1c], </a:t>
                </a:r>
                <a:r>
                  <a:rPr lang="en-US" sz="1600" dirty="0" err="1" smtClean="0">
                    <a:latin typeface="Symbol" pitchFamily="18" charset="2"/>
                  </a:rPr>
                  <a:t>m</a:t>
                </a:r>
                <a:r>
                  <a:rPr lang="en-US" sz="1600" dirty="0" err="1" smtClean="0"/>
                  <a:t>M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0.43190463692038494"/>
              <c:y val="0.9084146341463414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64861056"/>
        <c:crosses val="autoZero"/>
        <c:crossBetween val="midCat"/>
      </c:valAx>
      <c:valAx>
        <c:axId val="16486105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214858203700147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6469056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7320150918635171"/>
          <c:y val="0.61072725284339457"/>
          <c:w val="0.21520713035870517"/>
          <c:h val="0.16743438320209975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SIRT3_9.23.14_Tecan!$A$14:$A$19</c:f>
              <c:numCache>
                <c:formatCode>General</c:formatCode>
                <c:ptCount val="6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300</c:v>
                </c:pt>
              </c:numCache>
            </c:numRef>
          </c:xVal>
          <c:yVal>
            <c:numRef>
              <c:f>SIRT3_9.23.14_Tecan!$I$14:$I$19</c:f>
              <c:numCache>
                <c:formatCode>General</c:formatCode>
                <c:ptCount val="6"/>
                <c:pt idx="0">
                  <c:v>928</c:v>
                </c:pt>
                <c:pt idx="1">
                  <c:v>2413</c:v>
                </c:pt>
                <c:pt idx="2">
                  <c:v>3150</c:v>
                </c:pt>
                <c:pt idx="3">
                  <c:v>4029</c:v>
                </c:pt>
                <c:pt idx="4">
                  <c:v>5492</c:v>
                </c:pt>
                <c:pt idx="5">
                  <c:v>5648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363328"/>
        <c:axId val="33644544"/>
      </c:scatterChart>
      <c:valAx>
        <c:axId val="1873633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[DHP 1c], </a:t>
                </a:r>
                <a:r>
                  <a:rPr lang="en-US" sz="1400" dirty="0" err="1" smtClean="0">
                    <a:latin typeface="Symbol" pitchFamily="18" charset="2"/>
                  </a:rPr>
                  <a:t>m</a:t>
                </a:r>
                <a:r>
                  <a:rPr lang="en-US" sz="1400" dirty="0" err="1" smtClean="0"/>
                  <a:t>M</a:t>
                </a:r>
                <a:endParaRPr lang="en-US" sz="1400" dirty="0"/>
              </a:p>
            </c:rich>
          </c:tx>
          <c:layout>
            <c:manualLayout>
              <c:xMode val="edge"/>
              <c:yMode val="edge"/>
              <c:x val="0.49574431321084866"/>
              <c:y val="0.911087780694079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3644544"/>
        <c:crosses val="autoZero"/>
        <c:crossBetween val="midCat"/>
      </c:valAx>
      <c:valAx>
        <c:axId val="3364454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AFU</a:t>
                </a:r>
              </a:p>
            </c:rich>
          </c:tx>
          <c:layout>
            <c:manualLayout>
              <c:xMode val="edge"/>
              <c:yMode val="edge"/>
              <c:x val="8.3333333333333332E-3"/>
              <c:y val="0.303532006415864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7363328"/>
        <c:crosses val="autoZero"/>
        <c:crossBetween val="midCat"/>
      </c:valAx>
      <c:spPr>
        <a:ln>
          <a:solidFill>
            <a:schemeClr val="bg2">
              <a:lumMod val="2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marker>
          <c:xVal>
            <c:numRef>
              <c:f>SIRT3_9.23.14_Tecan!$A$14:$A$19</c:f>
              <c:numCache>
                <c:formatCode>General</c:formatCode>
                <c:ptCount val="6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300</c:v>
                </c:pt>
              </c:numCache>
            </c:numRef>
          </c:xVal>
          <c:yVal>
            <c:numRef>
              <c:f>SIRT3_9.23.14_Tecan!$B$14:$B$19</c:f>
              <c:numCache>
                <c:formatCode>0.00</c:formatCode>
                <c:ptCount val="6"/>
                <c:pt idx="0">
                  <c:v>1</c:v>
                </c:pt>
                <c:pt idx="1">
                  <c:v>1.3581847649918963</c:v>
                </c:pt>
                <c:pt idx="2">
                  <c:v>1.546191247974068</c:v>
                </c:pt>
                <c:pt idx="3">
                  <c:v>1.7828200972447326</c:v>
                </c:pt>
                <c:pt idx="4">
                  <c:v>1.9789303079416531</c:v>
                </c:pt>
                <c:pt idx="5">
                  <c:v>1.9756888168557536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694080"/>
        <c:axId val="33707520"/>
      </c:scatterChart>
      <c:valAx>
        <c:axId val="336940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[DHP 1c], </a:t>
                </a:r>
                <a:r>
                  <a:rPr lang="en-US" sz="1400" b="1" i="0" u="none" strike="noStrike" baseline="0" dirty="0" err="1" smtClean="0">
                    <a:effectLst/>
                    <a:latin typeface="Symbol" pitchFamily="18" charset="2"/>
                  </a:rPr>
                  <a:t>m</a:t>
                </a:r>
                <a:r>
                  <a:rPr lang="en-US" sz="1400" dirty="0" err="1" smtClean="0"/>
                  <a:t>M</a:t>
                </a:r>
                <a:endParaRPr lang="en-US" sz="1400" dirty="0"/>
              </a:p>
            </c:rich>
          </c:tx>
          <c:layout>
            <c:manualLayout>
              <c:xMode val="edge"/>
              <c:yMode val="edge"/>
              <c:x val="0.48943185380515963"/>
              <c:y val="0.911087975927695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3707520"/>
        <c:crosses val="autoZero"/>
        <c:crossBetween val="midCat"/>
      </c:valAx>
      <c:valAx>
        <c:axId val="3370752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Ratio</a:t>
                </a:r>
              </a:p>
            </c:rich>
          </c:tx>
          <c:layout>
            <c:manualLayout>
              <c:xMode val="edge"/>
              <c:yMode val="edge"/>
              <c:x val="5.5554531093449386E-3"/>
              <c:y val="0.30816152165079785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33694080"/>
        <c:crosses val="autoZero"/>
        <c:crossBetween val="midCat"/>
      </c:valAx>
      <c:spPr>
        <a:ln>
          <a:solidFill>
            <a:schemeClr val="bg2">
              <a:lumMod val="2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007394033787336"/>
          <c:y val="4.1894941017152132E-2"/>
          <c:w val="0.77091897835511858"/>
          <c:h val="0.74485922621973721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Data!$A$4:$A$9</c:f>
              <c:numCache>
                <c:formatCode>General</c:formatCode>
                <c:ptCount val="6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60</c:v>
                </c:pt>
                <c:pt idx="5">
                  <c:v>120</c:v>
                </c:pt>
              </c:numCache>
            </c:numRef>
          </c:cat>
          <c:val>
            <c:numRef>
              <c:f>Data!$K$4:$K$9</c:f>
              <c:numCache>
                <c:formatCode>0.00</c:formatCode>
                <c:ptCount val="6"/>
                <c:pt idx="0">
                  <c:v>1.5522875816993451</c:v>
                </c:pt>
                <c:pt idx="1">
                  <c:v>1.4539363484087098</c:v>
                </c:pt>
                <c:pt idx="2">
                  <c:v>1.4147398843930634</c:v>
                </c:pt>
                <c:pt idx="3">
                  <c:v>1.3424142790042275</c:v>
                </c:pt>
                <c:pt idx="4">
                  <c:v>1.4084899095337511</c:v>
                </c:pt>
                <c:pt idx="5">
                  <c:v>1.4355158730158726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11840"/>
        <c:axId val="33814016"/>
      </c:barChart>
      <c:catAx>
        <c:axId val="33811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Time, min</a:t>
                </a:r>
              </a:p>
            </c:rich>
          </c:tx>
          <c:layout>
            <c:manualLayout>
              <c:xMode val="edge"/>
              <c:yMode val="edge"/>
              <c:x val="0.48936920384951882"/>
              <c:y val="0.920347039953339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3814016"/>
        <c:crosses val="autoZero"/>
        <c:auto val="1"/>
        <c:lblAlgn val="ctr"/>
        <c:lblOffset val="100"/>
        <c:noMultiLvlLbl val="0"/>
      </c:catAx>
      <c:valAx>
        <c:axId val="33814016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Ratio</a:t>
                </a:r>
              </a:p>
            </c:rich>
          </c:tx>
          <c:layout>
            <c:manualLayout>
              <c:xMode val="edge"/>
              <c:yMode val="edge"/>
              <c:x val="5.5555555555555558E-3"/>
              <c:y val="0.37297645086030912"/>
            </c:manualLayout>
          </c:layout>
          <c:overlay val="0"/>
        </c:title>
        <c:numFmt formatCode="0.0" sourceLinked="0"/>
        <c:majorTickMark val="out"/>
        <c:minorTickMark val="none"/>
        <c:tickLblPos val="nextTo"/>
        <c:crossAx val="33811840"/>
        <c:crosses val="autoZero"/>
        <c:crossBetween val="between"/>
      </c:valAx>
      <c:spPr>
        <a:ln>
          <a:solidFill>
            <a:schemeClr val="bg2">
              <a:lumMod val="2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007394033787336"/>
          <c:y val="6.441080640781971E-2"/>
          <c:w val="0.77091897835511858"/>
          <c:h val="0.6908353307061686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'[50uM DHP 1c_100uM NAD.xlsx]Data'!$A$4:$A$9</c:f>
              <c:numCache>
                <c:formatCode>General</c:formatCode>
                <c:ptCount val="6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60</c:v>
                </c:pt>
                <c:pt idx="5">
                  <c:v>120</c:v>
                </c:pt>
              </c:numCache>
            </c:numRef>
          </c:cat>
          <c:val>
            <c:numRef>
              <c:f>'375uM NAD'!$K$4:$K$9</c:f>
              <c:numCache>
                <c:formatCode>0.00</c:formatCode>
                <c:ptCount val="6"/>
                <c:pt idx="0">
                  <c:v>1.6612377850162874</c:v>
                </c:pt>
                <c:pt idx="1">
                  <c:v>1.6457811194653302</c:v>
                </c:pt>
                <c:pt idx="2">
                  <c:v>1.5345821325648412</c:v>
                </c:pt>
                <c:pt idx="3">
                  <c:v>1.4118473425427298</c:v>
                </c:pt>
                <c:pt idx="4">
                  <c:v>1.4342698577870272</c:v>
                </c:pt>
                <c:pt idx="5">
                  <c:v>1.4004944375772559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76704"/>
        <c:axId val="33978624"/>
      </c:barChart>
      <c:catAx>
        <c:axId val="339767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Time, min</a:t>
                </a:r>
              </a:p>
            </c:rich>
          </c:tx>
          <c:layout>
            <c:manualLayout>
              <c:xMode val="edge"/>
              <c:yMode val="edge"/>
              <c:x val="0.44681592482941729"/>
              <c:y val="0.8739874640880348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3978624"/>
        <c:crosses val="autoZero"/>
        <c:auto val="1"/>
        <c:lblAlgn val="ctr"/>
        <c:lblOffset val="100"/>
        <c:noMultiLvlLbl val="0"/>
      </c:catAx>
      <c:valAx>
        <c:axId val="33978624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Ratio</a:t>
                </a:r>
              </a:p>
            </c:rich>
          </c:tx>
          <c:layout>
            <c:manualLayout>
              <c:xMode val="edge"/>
              <c:yMode val="edge"/>
              <c:x val="5.5555555555555558E-3"/>
              <c:y val="0.37297645086030912"/>
            </c:manualLayout>
          </c:layout>
          <c:overlay val="0"/>
        </c:title>
        <c:numFmt formatCode="0.0" sourceLinked="0"/>
        <c:majorTickMark val="out"/>
        <c:minorTickMark val="none"/>
        <c:tickLblPos val="nextTo"/>
        <c:crossAx val="33976704"/>
        <c:crosses val="autoZero"/>
        <c:crossBetween val="between"/>
      </c:valAx>
      <c:spPr>
        <a:ln>
          <a:solidFill>
            <a:schemeClr val="bg2">
              <a:lumMod val="2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33207805546046"/>
          <c:y val="6.6904413111151806E-2"/>
          <c:w val="0.85775568678915137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Control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backward val="5.000000000000001E-2"/>
            <c:dispRSqr val="0"/>
            <c:dispEq val="0"/>
          </c:trendline>
          <c:xVal>
            <c:numRef>
              <c:f>'DHP 1c'!$A$25:$A$26</c:f>
              <c:numCache>
                <c:formatCode>General</c:formatCode>
                <c:ptCount val="2"/>
                <c:pt idx="0">
                  <c:v>0.01</c:v>
                </c:pt>
                <c:pt idx="1">
                  <c:v>2.6666666666666666E-3</c:v>
                </c:pt>
              </c:numCache>
            </c:numRef>
          </c:xVal>
          <c:yVal>
            <c:numRef>
              <c:f>'DHP 1c'!$B$25:$B$26</c:f>
              <c:numCache>
                <c:formatCode>0.0</c:formatCode>
                <c:ptCount val="2"/>
                <c:pt idx="0">
                  <c:v>49.554013875123886</c:v>
                </c:pt>
                <c:pt idx="1">
                  <c:v>37.327360955580438</c:v>
                </c:pt>
              </c:numCache>
            </c:numRef>
          </c:yVal>
          <c:smooth val="0"/>
        </c:ser>
        <c:ser>
          <c:idx val="1"/>
          <c:order val="1"/>
          <c:tx>
            <c:v>50uM DHP 1c</c:v>
          </c:tx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backward val="5.000000000000001E-2"/>
            <c:dispRSqr val="0"/>
            <c:dispEq val="0"/>
          </c:trendline>
          <c:xVal>
            <c:numRef>
              <c:f>'DHP 1c'!$A$25:$A$26</c:f>
              <c:numCache>
                <c:formatCode>General</c:formatCode>
                <c:ptCount val="2"/>
                <c:pt idx="0">
                  <c:v>0.01</c:v>
                </c:pt>
                <c:pt idx="1">
                  <c:v>2.6666666666666666E-3</c:v>
                </c:pt>
              </c:numCache>
            </c:numRef>
          </c:xVal>
          <c:yVal>
            <c:numRef>
              <c:f>'DHP 1c'!$C$25:$C$26</c:f>
              <c:numCache>
                <c:formatCode>0.0</c:formatCode>
                <c:ptCount val="2"/>
                <c:pt idx="0">
                  <c:v>22.291573785109229</c:v>
                </c:pt>
                <c:pt idx="1">
                  <c:v>15.234613040828762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356224"/>
        <c:axId val="34362496"/>
      </c:scatterChart>
      <c:valAx>
        <c:axId val="343562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1/[NAD+], uM-1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78075582943436428"/>
              <c:y val="0.558438625404382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4362496"/>
        <c:crosses val="autoZero"/>
        <c:crossBetween val="midCat"/>
      </c:valAx>
      <c:valAx>
        <c:axId val="343624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1/v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61432956749971468"/>
              <c:y val="0.10391167673808216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3435622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3251509186351706"/>
          <c:y val="8.7579104695246421E-2"/>
          <c:w val="0.32954243219597551"/>
          <c:h val="0.3348687664041994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C13E1-D56F-4605-BE3B-74BF9F2B52D2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88ECF-521D-42D2-A569-ECFACE5A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8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74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59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26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43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43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80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3454"/>
            <a:ext cx="6610350" cy="715962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4102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0" y="142875"/>
            <a:ext cx="2305050" cy="61912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838200"/>
            <a:ext cx="8991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996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3454"/>
            <a:ext cx="6610350" cy="715962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0" y="142875"/>
            <a:ext cx="2305050" cy="61912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838200"/>
            <a:ext cx="8991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685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0" y="142875"/>
            <a:ext cx="2305050" cy="61912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838200"/>
            <a:ext cx="8991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236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solidFill>
                  <a:srgbClr val="0000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28600"/>
            <a:ext cx="355282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85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84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solidFill>
                  <a:srgbClr val="0000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3810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28600"/>
            <a:ext cx="355282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653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95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34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25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C0689-6C51-4F83-A99C-234A6C761B2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8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62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PMC-AT Group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Experimental update</a:t>
            </a:r>
          </a:p>
          <a:p>
            <a:r>
              <a:rPr lang="en-US" sz="1800" dirty="0" smtClean="0"/>
              <a:t>XG (9.29.2014)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57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929" y="76200"/>
            <a:ext cx="6706529" cy="738664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DHP 1c mechanistic  study </a:t>
            </a:r>
          </a:p>
          <a:p>
            <a:r>
              <a:rPr lang="en-US" sz="1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                                     – </a:t>
            </a:r>
            <a:r>
              <a:rPr lang="en-US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How High the DHP 1c Concentration Can Go? </a:t>
            </a:r>
            <a:endParaRPr lang="en-US" b="1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28600" y="1219200"/>
            <a:ext cx="3429000" cy="5181600"/>
            <a:chOff x="152400" y="990600"/>
            <a:chExt cx="3429000" cy="5181600"/>
          </a:xfrm>
        </p:grpSpPr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990600"/>
              <a:ext cx="3226889" cy="2263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054" y="3657600"/>
              <a:ext cx="3125521" cy="2314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2911591"/>
              <a:ext cx="600075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>
              <a:off x="152400" y="990600"/>
              <a:ext cx="3429000" cy="5181600"/>
            </a:xfrm>
            <a:prstGeom prst="round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191000" y="1828800"/>
            <a:ext cx="4800600" cy="3429000"/>
            <a:chOff x="4191000" y="1905000"/>
            <a:chExt cx="4800600" cy="3429000"/>
          </a:xfrm>
        </p:grpSpPr>
        <p:graphicFrame>
          <p:nvGraphicFramePr>
            <p:cNvPr id="12" name="Chart 1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0783"/>
                </p:ext>
              </p:extLst>
            </p:nvPr>
          </p:nvGraphicFramePr>
          <p:xfrm>
            <a:off x="4267200" y="2057400"/>
            <a:ext cx="4572000" cy="3276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4" name="Rounded Rectangle 13"/>
            <p:cNvSpPr/>
            <p:nvPr/>
          </p:nvSpPr>
          <p:spPr>
            <a:xfrm>
              <a:off x="4191000" y="1905000"/>
              <a:ext cx="4800600" cy="3429000"/>
            </a:xfrm>
            <a:prstGeom prst="round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Striped Right Arrow 16"/>
          <p:cNvSpPr/>
          <p:nvPr/>
        </p:nvSpPr>
        <p:spPr>
          <a:xfrm>
            <a:off x="3502775" y="3461320"/>
            <a:ext cx="530975" cy="424423"/>
          </a:xfrm>
          <a:prstGeom prst="stripedRightArrow">
            <a:avLst>
              <a:gd name="adj1" fmla="val 54492"/>
              <a:gd name="adj2" fmla="val 724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629400"/>
            <a:ext cx="869019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 smtClean="0"/>
              <a:t>Mai A et al. </a:t>
            </a:r>
            <a:r>
              <a:rPr lang="en-US" sz="1100" dirty="0"/>
              <a:t>Study of 1,4-Dihydropyridine Structural Scaffold: Discovery of Novel </a:t>
            </a:r>
            <a:r>
              <a:rPr lang="en-US" sz="1100" dirty="0" err="1"/>
              <a:t>Sirtuin</a:t>
            </a:r>
            <a:r>
              <a:rPr lang="en-US" sz="1100" dirty="0"/>
              <a:t> Activators and </a:t>
            </a:r>
            <a:r>
              <a:rPr lang="en-US" sz="1100" dirty="0" smtClean="0"/>
              <a:t>Inhibitors. </a:t>
            </a:r>
            <a:r>
              <a:rPr lang="fr-FR" sz="1100" dirty="0" smtClean="0"/>
              <a:t>J Med. </a:t>
            </a:r>
            <a:r>
              <a:rPr lang="fr-FR" sz="1100" dirty="0" err="1" smtClean="0"/>
              <a:t>Chem</a:t>
            </a:r>
            <a:r>
              <a:rPr lang="fr-FR" sz="1100" dirty="0" smtClean="0"/>
              <a:t>.  </a:t>
            </a:r>
            <a:r>
              <a:rPr lang="fr-FR" sz="1100" dirty="0"/>
              <a:t>(2009) 52: </a:t>
            </a:r>
            <a:r>
              <a:rPr lang="fr-FR" sz="1100" dirty="0" smtClean="0"/>
              <a:t>5496-5504.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72148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-929" y="76200"/>
            <a:ext cx="6706529" cy="738664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DHP 1c mechanistic  study </a:t>
            </a:r>
          </a:p>
          <a:p>
            <a:r>
              <a:rPr lang="en-US" sz="1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                                     – </a:t>
            </a:r>
            <a:r>
              <a:rPr lang="en-US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How High the DHP 1c Concentration Can Go? </a:t>
            </a:r>
            <a:endParaRPr lang="en-US" b="1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4695239"/>
              </p:ext>
            </p:extLst>
          </p:nvPr>
        </p:nvGraphicFramePr>
        <p:xfrm>
          <a:off x="228600" y="1219200"/>
          <a:ext cx="3895725" cy="2516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999160"/>
              </p:ext>
            </p:extLst>
          </p:nvPr>
        </p:nvGraphicFramePr>
        <p:xfrm>
          <a:off x="4267200" y="1219200"/>
          <a:ext cx="3914775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969039"/>
              </p:ext>
            </p:extLst>
          </p:nvPr>
        </p:nvGraphicFramePr>
        <p:xfrm>
          <a:off x="2362200" y="4343400"/>
          <a:ext cx="4191000" cy="1828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5950"/>
                <a:gridCol w="2305050"/>
              </a:tblGrid>
              <a:tr h="261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[DHP 1c], </a:t>
                      </a:r>
                      <a:r>
                        <a:rPr lang="en-US" sz="1400" b="1" u="none" strike="noStrike" dirty="0" err="1" smtClean="0">
                          <a:effectLst/>
                          <a:latin typeface="Symbol" pitchFamily="18" charset="2"/>
                        </a:rPr>
                        <a:t>m</a:t>
                      </a:r>
                      <a:r>
                        <a:rPr lang="en-US" sz="1400" b="1" u="none" strike="noStrike" dirty="0" err="1" smtClean="0">
                          <a:effectLst/>
                        </a:rPr>
                        <a:t>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Ratio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1.78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1.98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1.98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159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929" y="76200"/>
            <a:ext cx="6706529" cy="738664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DHP 1c mechanistic  study </a:t>
            </a:r>
          </a:p>
          <a:p>
            <a:r>
              <a:rPr lang="en-US" sz="1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                                     – </a:t>
            </a:r>
            <a:r>
              <a:rPr lang="en-US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What DHP 1c and SIRT3 Concentrations are Picked ? </a:t>
            </a:r>
            <a:endParaRPr lang="en-US" b="1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375386"/>
              </p:ext>
            </p:extLst>
          </p:nvPr>
        </p:nvGraphicFramePr>
        <p:xfrm>
          <a:off x="3352335" y="4371275"/>
          <a:ext cx="5334002" cy="11063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8759"/>
                <a:gridCol w="1037898"/>
                <a:gridCol w="1086069"/>
                <a:gridCol w="840828"/>
                <a:gridCol w="1090448"/>
              </a:tblGrid>
              <a:tr h="4877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[SIRT3], 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 min, AFU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60 min, AFU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s/n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lang="en-US" sz="1400" u="none" strike="noStrike" dirty="0">
                          <a:effectLst/>
                        </a:rPr>
                        <a:t>AFU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2194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3150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1.44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956.0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2152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616.0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228600" y="4221540"/>
            <a:ext cx="2848305" cy="1569660"/>
            <a:chOff x="130629" y="1097340"/>
            <a:chExt cx="2848305" cy="1569660"/>
          </a:xfrm>
        </p:grpSpPr>
        <p:sp>
          <p:nvSpPr>
            <p:cNvPr id="2" name="TextBox 1"/>
            <p:cNvSpPr txBox="1"/>
            <p:nvPr/>
          </p:nvSpPr>
          <p:spPr>
            <a:xfrm>
              <a:off x="130629" y="1097340"/>
              <a:ext cx="2648610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[NAD</a:t>
              </a:r>
              <a:r>
                <a:rPr lang="en-US" sz="1600" baseline="30000" dirty="0" smtClean="0"/>
                <a:t>+</a:t>
              </a:r>
              <a:r>
                <a:rPr lang="en-US" sz="1600" dirty="0" smtClean="0"/>
                <a:t>] = 500 </a:t>
              </a:r>
              <a:r>
                <a:rPr lang="en-US" sz="1600" dirty="0" err="1" smtClean="0">
                  <a:latin typeface="Symbol" pitchFamily="18" charset="2"/>
                </a:rPr>
                <a:t>m</a:t>
              </a:r>
              <a:r>
                <a:rPr lang="en-US" sz="1600" dirty="0" err="1" smtClean="0"/>
                <a:t>M</a:t>
              </a:r>
              <a:endParaRPr lang="en-US" sz="1600" dirty="0" smtClean="0"/>
            </a:p>
            <a:p>
              <a:r>
                <a:rPr lang="en-US" sz="1600" dirty="0" smtClean="0"/>
                <a:t>[Substrate] = 100 </a:t>
              </a:r>
              <a:r>
                <a:rPr lang="en-US" sz="1600" dirty="0" err="1">
                  <a:latin typeface="Symbol" pitchFamily="18" charset="2"/>
                </a:rPr>
                <a:t>m</a:t>
              </a:r>
              <a:r>
                <a:rPr lang="en-US" sz="1600" dirty="0" err="1" smtClean="0"/>
                <a:t>M</a:t>
              </a:r>
              <a:endParaRPr lang="en-US" sz="1600" dirty="0" smtClean="0"/>
            </a:p>
            <a:p>
              <a:r>
                <a:rPr lang="en-US" sz="1600" dirty="0" smtClean="0"/>
                <a:t>[DHP 1c] = 50 </a:t>
              </a:r>
              <a:r>
                <a:rPr lang="en-US" sz="1600" dirty="0" err="1">
                  <a:latin typeface="Symbol" pitchFamily="18" charset="2"/>
                </a:rPr>
                <a:t>m</a:t>
              </a:r>
              <a:r>
                <a:rPr lang="en-US" sz="1600" dirty="0" err="1" smtClean="0"/>
                <a:t>M</a:t>
              </a:r>
              <a:endParaRPr lang="en-US" sz="1600" dirty="0" smtClean="0"/>
            </a:p>
            <a:p>
              <a:r>
                <a:rPr lang="en-US" sz="1600" dirty="0" smtClean="0"/>
                <a:t>[SIRT3] = 2.5/5 U per reaction</a:t>
              </a:r>
            </a:p>
            <a:p>
              <a:r>
                <a:rPr lang="en-US" sz="1600" dirty="0" smtClean="0"/>
                <a:t>Incubation time 1 </a:t>
              </a:r>
              <a:r>
                <a:rPr lang="en-US" sz="1600" dirty="0" err="1" smtClean="0"/>
                <a:t>hr</a:t>
              </a:r>
              <a:endParaRPr lang="en-US" sz="1600" dirty="0" smtClean="0"/>
            </a:p>
            <a:p>
              <a:endParaRPr lang="en-US" sz="1600" dirty="0"/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130629" y="1097340"/>
              <a:ext cx="2648610" cy="1371600"/>
            </a:xfrm>
            <a:prstGeom prst="round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2731944" y="1509939"/>
              <a:ext cx="246990" cy="381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52247" y="1143000"/>
            <a:ext cx="2814143" cy="2565433"/>
            <a:chOff x="130629" y="1097340"/>
            <a:chExt cx="2814143" cy="2565433"/>
          </a:xfrm>
        </p:grpSpPr>
        <p:sp>
          <p:nvSpPr>
            <p:cNvPr id="14" name="TextBox 13"/>
            <p:cNvSpPr txBox="1"/>
            <p:nvPr/>
          </p:nvSpPr>
          <p:spPr>
            <a:xfrm>
              <a:off x="358501" y="1108228"/>
              <a:ext cx="2310376" cy="25545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[NAD</a:t>
              </a:r>
              <a:r>
                <a:rPr lang="en-US" sz="1600" baseline="30000" dirty="0" smtClean="0"/>
                <a:t>+</a:t>
              </a:r>
              <a:r>
                <a:rPr lang="en-US" sz="1600" dirty="0" smtClean="0"/>
                <a:t>] = 500 </a:t>
              </a:r>
              <a:r>
                <a:rPr lang="en-US" sz="1600" dirty="0" err="1" smtClean="0">
                  <a:latin typeface="Symbol" pitchFamily="18" charset="2"/>
                </a:rPr>
                <a:t>m</a:t>
              </a:r>
              <a:r>
                <a:rPr lang="en-US" sz="1600" dirty="0" err="1" smtClean="0"/>
                <a:t>M</a:t>
              </a:r>
              <a:endParaRPr lang="en-US" sz="1600" dirty="0" smtClean="0"/>
            </a:p>
            <a:p>
              <a:r>
                <a:rPr lang="en-US" sz="1600" dirty="0" smtClean="0"/>
                <a:t>[Substrate] = 100 </a:t>
              </a:r>
              <a:r>
                <a:rPr lang="en-US" sz="1600" dirty="0" err="1">
                  <a:latin typeface="Symbol" pitchFamily="18" charset="2"/>
                </a:rPr>
                <a:t>m</a:t>
              </a:r>
              <a:r>
                <a:rPr lang="en-US" sz="1600" dirty="0" err="1" smtClean="0"/>
                <a:t>M</a:t>
              </a:r>
              <a:endParaRPr lang="en-US" sz="1600" dirty="0" smtClean="0"/>
            </a:p>
            <a:p>
              <a:r>
                <a:rPr lang="en-US" sz="1600" dirty="0" smtClean="0"/>
                <a:t>[DHP 1c] = 25 </a:t>
              </a:r>
              <a:r>
                <a:rPr lang="en-US" sz="1600" dirty="0" err="1" smtClean="0">
                  <a:latin typeface="Symbol" pitchFamily="18" charset="2"/>
                </a:rPr>
                <a:t>m</a:t>
              </a:r>
              <a:r>
                <a:rPr lang="en-US" sz="1600" dirty="0" err="1" smtClean="0"/>
                <a:t>M</a:t>
              </a:r>
              <a:endParaRPr lang="en-US" sz="1600" dirty="0" smtClean="0"/>
            </a:p>
            <a:p>
              <a:r>
                <a:rPr lang="en-US" sz="1600" dirty="0"/>
                <a:t> </a:t>
              </a:r>
              <a:r>
                <a:rPr lang="en-US" sz="1600" dirty="0" smtClean="0"/>
                <a:t>                   50 </a:t>
              </a:r>
              <a:r>
                <a:rPr lang="en-US" sz="1600" dirty="0" err="1">
                  <a:latin typeface="Symbol" pitchFamily="18" charset="2"/>
                </a:rPr>
                <a:t>m</a:t>
              </a:r>
              <a:r>
                <a:rPr lang="en-US" sz="1600" dirty="0" err="1"/>
                <a:t>M</a:t>
              </a:r>
              <a:r>
                <a:rPr lang="en-US" sz="1600" dirty="0" smtClean="0"/>
                <a:t> </a:t>
              </a:r>
            </a:p>
            <a:p>
              <a:r>
                <a:rPr lang="en-US" sz="1600" dirty="0"/>
                <a:t> </a:t>
              </a:r>
              <a:r>
                <a:rPr lang="en-US" sz="1600" dirty="0" smtClean="0"/>
                <a:t>                   100 </a:t>
              </a:r>
              <a:r>
                <a:rPr lang="en-US" sz="1600" dirty="0" err="1">
                  <a:latin typeface="Symbol" pitchFamily="18" charset="2"/>
                </a:rPr>
                <a:t>m</a:t>
              </a:r>
              <a:r>
                <a:rPr lang="en-US" sz="1600" dirty="0" err="1"/>
                <a:t>M</a:t>
              </a:r>
              <a:r>
                <a:rPr lang="en-US" sz="1600" dirty="0" smtClean="0"/>
                <a:t> </a:t>
              </a:r>
            </a:p>
            <a:p>
              <a:r>
                <a:rPr lang="en-US" sz="1600" dirty="0"/>
                <a:t> </a:t>
              </a:r>
              <a:r>
                <a:rPr lang="en-US" sz="1600" dirty="0" smtClean="0"/>
                <a:t>                   200 </a:t>
              </a:r>
              <a:r>
                <a:rPr lang="en-US" sz="1600" dirty="0" err="1">
                  <a:latin typeface="Symbol" pitchFamily="18" charset="2"/>
                </a:rPr>
                <a:t>m</a:t>
              </a:r>
              <a:r>
                <a:rPr lang="en-US" sz="1600" dirty="0" err="1"/>
                <a:t>M</a:t>
              </a:r>
              <a:r>
                <a:rPr lang="en-US" sz="1600" dirty="0" smtClean="0"/>
                <a:t> </a:t>
              </a:r>
            </a:p>
            <a:p>
              <a:r>
                <a:rPr lang="en-US" sz="1600" dirty="0"/>
                <a:t> </a:t>
              </a:r>
              <a:r>
                <a:rPr lang="en-US" sz="1600" dirty="0" smtClean="0"/>
                <a:t>                   300 </a:t>
              </a:r>
              <a:r>
                <a:rPr lang="en-US" sz="1600" dirty="0" err="1">
                  <a:latin typeface="Symbol" pitchFamily="18" charset="2"/>
                </a:rPr>
                <a:t>m</a:t>
              </a:r>
              <a:r>
                <a:rPr lang="en-US" sz="1600" dirty="0" err="1" smtClean="0"/>
                <a:t>M</a:t>
              </a:r>
              <a:endParaRPr lang="en-US" sz="1600" dirty="0" smtClean="0"/>
            </a:p>
            <a:p>
              <a:r>
                <a:rPr lang="en-US" sz="1600" dirty="0" smtClean="0"/>
                <a:t>[SIRT3] = 5 U per reaction</a:t>
              </a:r>
            </a:p>
            <a:p>
              <a:r>
                <a:rPr lang="en-US" sz="1600" dirty="0" smtClean="0"/>
                <a:t>Incubation time 1 </a:t>
              </a:r>
              <a:r>
                <a:rPr lang="en-US" sz="1600" dirty="0" err="1" smtClean="0"/>
                <a:t>hr</a:t>
              </a:r>
              <a:endParaRPr lang="en-US" sz="1600" dirty="0" smtClean="0"/>
            </a:p>
            <a:p>
              <a:endParaRPr lang="en-US" sz="1600" dirty="0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130629" y="1097340"/>
              <a:ext cx="2648610" cy="2362200"/>
            </a:xfrm>
            <a:prstGeom prst="round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2697782" y="2004500"/>
              <a:ext cx="246990" cy="381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377818"/>
              </p:ext>
            </p:extLst>
          </p:nvPr>
        </p:nvGraphicFramePr>
        <p:xfrm>
          <a:off x="3406764" y="1323206"/>
          <a:ext cx="5356236" cy="19510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865"/>
                <a:gridCol w="1066800"/>
                <a:gridCol w="1066800"/>
                <a:gridCol w="838200"/>
                <a:gridCol w="1088571"/>
              </a:tblGrid>
              <a:tr h="27872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</a:rPr>
                        <a:t>[DHP 1c], </a:t>
                      </a:r>
                      <a:r>
                        <a:rPr lang="en-US" sz="1400" u="none" strike="noStrike" dirty="0" err="1" smtClean="0">
                          <a:effectLst/>
                          <a:latin typeface="Symbol" pitchFamily="18" charset="2"/>
                        </a:rPr>
                        <a:t>m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</a:t>
                      </a:r>
                      <a:endParaRPr lang="en-US" sz="1400" u="none" strike="noStrike" dirty="0" smtClean="0">
                        <a:effectLst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 min, AFU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60 min, AFU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s/n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lang="en-US" sz="1400" u="none" strike="noStrike" dirty="0" smtClean="0">
                          <a:effectLst/>
                        </a:rPr>
                        <a:t>AFU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7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309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3.003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7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1573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2413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1.534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7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2194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3150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1.436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7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2927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4029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1.376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7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3869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5092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1.316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7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4427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5648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1.276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0" name="Straight Connector 19"/>
          <p:cNvCxnSpPr/>
          <p:nvPr/>
        </p:nvCxnSpPr>
        <p:spPr>
          <a:xfrm>
            <a:off x="632519" y="3840540"/>
            <a:ext cx="7825681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163859" y="1016017"/>
            <a:ext cx="8763000" cy="5384832"/>
            <a:chOff x="152401" y="1066800"/>
            <a:chExt cx="8763000" cy="5384832"/>
          </a:xfrm>
        </p:grpSpPr>
        <p:sp>
          <p:nvSpPr>
            <p:cNvPr id="27" name="Rectangle 26"/>
            <p:cNvSpPr/>
            <p:nvPr/>
          </p:nvSpPr>
          <p:spPr>
            <a:xfrm>
              <a:off x="152401" y="1066800"/>
              <a:ext cx="8763000" cy="53848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2438400" y="2819400"/>
              <a:ext cx="3844322" cy="1569660"/>
              <a:chOff x="130629" y="1097340"/>
              <a:chExt cx="3844322" cy="1569660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130629" y="1097340"/>
                <a:ext cx="3844322" cy="1371600"/>
              </a:xfrm>
              <a:prstGeom prst="roundRect">
                <a:avLst/>
              </a:prstGeom>
              <a:solidFill>
                <a:schemeClr val="accent1"/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30629" y="1097340"/>
                <a:ext cx="3609963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solidFill>
                      <a:schemeClr val="bg1"/>
                    </a:solidFill>
                  </a:rPr>
                  <a:t>[SIRT3] = 2.5 U per reaction</a:t>
                </a:r>
              </a:p>
              <a:p>
                <a:r>
                  <a:rPr lang="en-US" sz="1600" b="1" dirty="0" smtClean="0">
                    <a:solidFill>
                      <a:schemeClr val="bg1"/>
                    </a:solidFill>
                  </a:rPr>
                  <a:t>[Substrate] = 100 </a:t>
                </a:r>
                <a:r>
                  <a:rPr lang="en-US" sz="1600" b="1" dirty="0" err="1">
                    <a:solidFill>
                      <a:schemeClr val="bg1"/>
                    </a:solidFill>
                    <a:latin typeface="Symbol" pitchFamily="18" charset="2"/>
                  </a:rPr>
                  <a:t>m</a:t>
                </a:r>
                <a:r>
                  <a:rPr lang="en-US" sz="1600" b="1" dirty="0" err="1" smtClean="0">
                    <a:solidFill>
                      <a:schemeClr val="bg1"/>
                    </a:solidFill>
                  </a:rPr>
                  <a:t>M</a:t>
                </a:r>
                <a:endParaRPr lang="en-US" sz="1600" b="1" dirty="0" smtClean="0">
                  <a:solidFill>
                    <a:schemeClr val="bg1"/>
                  </a:solidFill>
                </a:endParaRPr>
              </a:p>
              <a:p>
                <a:r>
                  <a:rPr lang="en-US" sz="1600" b="1" dirty="0">
                    <a:solidFill>
                      <a:schemeClr val="bg1"/>
                    </a:solidFill>
                  </a:rPr>
                  <a:t>[NAD</a:t>
                </a:r>
                <a:r>
                  <a:rPr lang="en-US" sz="1600" b="1" baseline="30000" dirty="0">
                    <a:solidFill>
                      <a:schemeClr val="bg1"/>
                    </a:solidFill>
                  </a:rPr>
                  <a:t>+</a:t>
                </a:r>
                <a:r>
                  <a:rPr lang="en-US" sz="1600" b="1" dirty="0">
                    <a:solidFill>
                      <a:schemeClr val="bg1"/>
                    </a:solidFill>
                  </a:rPr>
                  <a:t>] = 100, 375, 750, 1500, 3000 </a:t>
                </a:r>
                <a:r>
                  <a:rPr lang="en-US" sz="1600" b="1" dirty="0" err="1" smtClean="0">
                    <a:solidFill>
                      <a:schemeClr val="bg1"/>
                    </a:solidFill>
                    <a:latin typeface="Symbol" pitchFamily="18" charset="2"/>
                  </a:rPr>
                  <a:t>m</a:t>
                </a:r>
                <a:r>
                  <a:rPr lang="en-US" sz="1600" b="1" dirty="0" err="1" smtClean="0">
                    <a:solidFill>
                      <a:schemeClr val="bg1"/>
                    </a:solidFill>
                  </a:rPr>
                  <a:t>M</a:t>
                </a:r>
                <a:endParaRPr lang="en-US" sz="1600" b="1" dirty="0">
                  <a:solidFill>
                    <a:schemeClr val="bg1"/>
                  </a:solidFill>
                </a:endParaRPr>
              </a:p>
              <a:p>
                <a:r>
                  <a:rPr lang="en-US" sz="1600" b="1" dirty="0" smtClean="0">
                    <a:solidFill>
                      <a:schemeClr val="bg1"/>
                    </a:solidFill>
                  </a:rPr>
                  <a:t>[DHP 1c] = 0, 50 </a:t>
                </a:r>
                <a:r>
                  <a:rPr lang="en-US" sz="1600" b="1" dirty="0" err="1">
                    <a:solidFill>
                      <a:schemeClr val="bg1"/>
                    </a:solidFill>
                    <a:latin typeface="Symbol" pitchFamily="18" charset="2"/>
                  </a:rPr>
                  <a:t>m</a:t>
                </a:r>
                <a:r>
                  <a:rPr lang="en-US" sz="1600" b="1" dirty="0" err="1" smtClean="0">
                    <a:solidFill>
                      <a:schemeClr val="bg1"/>
                    </a:solidFill>
                  </a:rPr>
                  <a:t>M</a:t>
                </a:r>
                <a:endParaRPr lang="en-US" sz="1600" b="1" dirty="0" smtClean="0">
                  <a:solidFill>
                    <a:schemeClr val="bg1"/>
                  </a:solidFill>
                </a:endParaRPr>
              </a:p>
              <a:p>
                <a:r>
                  <a:rPr lang="en-US" sz="1600" b="1" dirty="0" smtClean="0">
                    <a:solidFill>
                      <a:schemeClr val="bg1"/>
                    </a:solidFill>
                  </a:rPr>
                  <a:t>Time points: 0, 5, 10, 20, 30, 60, 120 min</a:t>
                </a:r>
              </a:p>
              <a:p>
                <a:endParaRPr lang="en-US" sz="16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5864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-929" y="224135"/>
            <a:ext cx="6706529" cy="461665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DHP 1c mechanistic  study </a:t>
            </a:r>
            <a:r>
              <a:rPr lang="en-US" sz="1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– </a:t>
            </a:r>
            <a:r>
              <a:rPr lang="en-US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100 </a:t>
            </a:r>
            <a:r>
              <a:rPr lang="en-US" b="1" dirty="0" err="1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uM</a:t>
            </a:r>
            <a:r>
              <a:rPr lang="en-US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 NAD</a:t>
            </a:r>
            <a:r>
              <a:rPr lang="en-US" b="1" baseline="30000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+</a:t>
            </a:r>
            <a:endParaRPr lang="en-US" b="1" baseline="30000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966322"/>
              </p:ext>
            </p:extLst>
          </p:nvPr>
        </p:nvGraphicFramePr>
        <p:xfrm>
          <a:off x="228600" y="1447800"/>
          <a:ext cx="3505201" cy="1584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1999"/>
                <a:gridCol w="990600"/>
                <a:gridCol w="1066800"/>
                <a:gridCol w="685802"/>
              </a:tblGrid>
              <a:tr h="162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 smtClean="0">
                          <a:effectLst/>
                        </a:rPr>
                        <a:t>Time, min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Control, </a:t>
                      </a:r>
                      <a:r>
                        <a:rPr lang="en-US" sz="1300" u="none" strike="noStrike" dirty="0" err="1" smtClean="0">
                          <a:effectLst/>
                          <a:latin typeface="Symbol" pitchFamily="18" charset="2"/>
                        </a:rPr>
                        <a:t>m</a:t>
                      </a:r>
                      <a:r>
                        <a:rPr lang="en-US" sz="1300" u="none" strike="noStrike" dirty="0" err="1" smtClean="0">
                          <a:effectLst/>
                        </a:rPr>
                        <a:t>M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DHP 1c, </a:t>
                      </a:r>
                      <a:r>
                        <a:rPr lang="en-US" sz="1300" u="none" strike="noStrike" dirty="0" err="1" smtClean="0">
                          <a:effectLst/>
                          <a:latin typeface="Symbol" pitchFamily="18" charset="2"/>
                        </a:rPr>
                        <a:t>m</a:t>
                      </a:r>
                      <a:r>
                        <a:rPr lang="en-US" sz="1300" u="none" strike="noStrike" dirty="0" err="1" smtClean="0">
                          <a:effectLst/>
                        </a:rPr>
                        <a:t>M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Ratio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0.074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0.115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1.55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0.145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0.211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1.45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20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0.336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0.475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1.41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30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0.517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0.694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1.34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60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0.697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0.982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1.41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120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0.978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1.405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1.44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548323"/>
              </p:ext>
            </p:extLst>
          </p:nvPr>
        </p:nvGraphicFramePr>
        <p:xfrm>
          <a:off x="4114800" y="1371600"/>
          <a:ext cx="490537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Prism 5" r:id="rId3" imgW="4901400" imgH="2450520" progId="Prism5.Document">
                  <p:embed/>
                </p:oleObj>
              </mc:Choice>
              <mc:Fallback>
                <p:oleObj name="Prism 5" r:id="rId3" imgW="4901400" imgH="2450520" progId="Prism5.Document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371600"/>
                        <a:ext cx="4905375" cy="32004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745176"/>
              </p:ext>
            </p:extLst>
          </p:nvPr>
        </p:nvGraphicFramePr>
        <p:xfrm>
          <a:off x="5029200" y="5029200"/>
          <a:ext cx="3352800" cy="99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2774"/>
                <a:gridCol w="1670026"/>
              </a:tblGrid>
              <a:tr h="330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Initial rate, </a:t>
                      </a:r>
                      <a:r>
                        <a:rPr lang="en-US" sz="1400" b="1" u="none" strike="noStrike" dirty="0" err="1">
                          <a:effectLst/>
                          <a:latin typeface="Symbol" pitchFamily="18" charset="2"/>
                        </a:rPr>
                        <a:t>m</a:t>
                      </a:r>
                      <a:r>
                        <a:rPr lang="en-US" sz="1400" b="1" u="none" strike="noStrike" dirty="0" err="1">
                          <a:effectLst/>
                        </a:rPr>
                        <a:t>M</a:t>
                      </a:r>
                      <a:r>
                        <a:rPr lang="en-US" sz="1400" b="1" u="none" strike="noStrike" dirty="0">
                          <a:effectLst/>
                        </a:rPr>
                        <a:t>/min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[NAD</a:t>
                      </a:r>
                      <a:r>
                        <a:rPr lang="en-US" sz="1400" b="1" u="none" strike="noStrike" baseline="30000" dirty="0">
                          <a:effectLst/>
                        </a:rPr>
                        <a:t>+</a:t>
                      </a:r>
                      <a:r>
                        <a:rPr lang="en-US" sz="1400" b="1" u="none" strike="noStrike" dirty="0">
                          <a:effectLst/>
                        </a:rPr>
                        <a:t>] = 100 </a:t>
                      </a:r>
                      <a:r>
                        <a:rPr lang="en-US" sz="1400" b="1" u="none" strike="noStrike" dirty="0" err="1" smtClean="0">
                          <a:effectLst/>
                          <a:latin typeface="Symbol" pitchFamily="18" charset="2"/>
                        </a:rPr>
                        <a:t>m</a:t>
                      </a:r>
                      <a:r>
                        <a:rPr lang="en-US" sz="1400" b="1" u="none" strike="noStrike" dirty="0" err="1" smtClean="0">
                          <a:effectLst/>
                        </a:rPr>
                        <a:t>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Control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0.02018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50 </a:t>
                      </a:r>
                      <a:r>
                        <a:rPr lang="en-US" sz="1400" b="1" u="none" strike="noStrike" dirty="0" err="1" smtClean="0">
                          <a:effectLst/>
                          <a:latin typeface="Symbol" pitchFamily="18" charset="2"/>
                        </a:rPr>
                        <a:t>m</a:t>
                      </a:r>
                      <a:r>
                        <a:rPr lang="en-US" sz="1400" b="1" u="none" strike="noStrike" dirty="0" err="1" smtClean="0">
                          <a:effectLst/>
                        </a:rPr>
                        <a:t>M</a:t>
                      </a:r>
                      <a:r>
                        <a:rPr lang="en-US" sz="1400" b="1" u="none" strike="noStrike" dirty="0" smtClean="0">
                          <a:effectLst/>
                        </a:rPr>
                        <a:t> </a:t>
                      </a:r>
                      <a:r>
                        <a:rPr lang="en-US" sz="1400" b="1" u="none" strike="noStrike" dirty="0">
                          <a:effectLst/>
                        </a:rPr>
                        <a:t>DHP 1c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0.02679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8494508"/>
              </p:ext>
            </p:extLst>
          </p:nvPr>
        </p:nvGraphicFramePr>
        <p:xfrm>
          <a:off x="228600" y="3276600"/>
          <a:ext cx="3581401" cy="2024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52400" y="1143000"/>
            <a:ext cx="3733800" cy="4267200"/>
          </a:xfrm>
          <a:prstGeom prst="roundRect">
            <a:avLst>
              <a:gd name="adj" fmla="val 7629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3810000" y="2743200"/>
            <a:ext cx="228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4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-929" y="224135"/>
            <a:ext cx="6706529" cy="461665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DHP 1c mechanistic  study </a:t>
            </a:r>
            <a:r>
              <a:rPr lang="en-US" sz="1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– </a:t>
            </a:r>
            <a:r>
              <a:rPr lang="en-US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375 </a:t>
            </a:r>
            <a:r>
              <a:rPr lang="en-US" b="1" dirty="0" err="1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uM</a:t>
            </a:r>
            <a:r>
              <a:rPr lang="en-US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 NAD</a:t>
            </a:r>
            <a:r>
              <a:rPr lang="en-US" b="1" baseline="30000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+</a:t>
            </a:r>
            <a:endParaRPr lang="en-US" b="1" baseline="30000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679653"/>
              </p:ext>
            </p:extLst>
          </p:nvPr>
        </p:nvGraphicFramePr>
        <p:xfrm>
          <a:off x="228600" y="1447800"/>
          <a:ext cx="3505201" cy="1584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1999"/>
                <a:gridCol w="990600"/>
                <a:gridCol w="1066800"/>
                <a:gridCol w="685802"/>
              </a:tblGrid>
              <a:tr h="162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 smtClean="0">
                          <a:effectLst/>
                        </a:rPr>
                        <a:t>Time, min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Control, </a:t>
                      </a:r>
                      <a:r>
                        <a:rPr lang="en-US" sz="1300" u="none" strike="noStrike" dirty="0" err="1" smtClean="0">
                          <a:effectLst/>
                          <a:latin typeface="Symbol" pitchFamily="18" charset="2"/>
                        </a:rPr>
                        <a:t>m</a:t>
                      </a:r>
                      <a:r>
                        <a:rPr lang="en-US" sz="1300" u="none" strike="noStrike" dirty="0" err="1" smtClean="0">
                          <a:effectLst/>
                        </a:rPr>
                        <a:t>M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DHP 1c, </a:t>
                      </a:r>
                      <a:r>
                        <a:rPr lang="en-US" sz="1300" u="none" strike="noStrike" dirty="0" err="1" smtClean="0">
                          <a:effectLst/>
                          <a:latin typeface="Symbol" pitchFamily="18" charset="2"/>
                        </a:rPr>
                        <a:t>m</a:t>
                      </a:r>
                      <a:r>
                        <a:rPr lang="en-US" sz="1300" u="none" strike="noStrike" dirty="0" err="1" smtClean="0">
                          <a:effectLst/>
                        </a:rPr>
                        <a:t>M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Ratio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0.000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0.000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0.165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0.275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1.66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0.322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0.530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1.65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20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0.747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1.147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1.53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30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1.150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1.623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1.41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60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1.552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2.226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1.43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120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2.178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3.050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1.40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336593"/>
              </p:ext>
            </p:extLst>
          </p:nvPr>
        </p:nvGraphicFramePr>
        <p:xfrm>
          <a:off x="5029200" y="5029200"/>
          <a:ext cx="3352800" cy="99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2774"/>
                <a:gridCol w="1670026"/>
              </a:tblGrid>
              <a:tr h="330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Initial rate, </a:t>
                      </a:r>
                      <a:r>
                        <a:rPr lang="en-US" sz="1400" b="1" u="none" strike="noStrike" dirty="0" err="1">
                          <a:effectLst/>
                          <a:latin typeface="Symbol" pitchFamily="18" charset="2"/>
                        </a:rPr>
                        <a:t>m</a:t>
                      </a:r>
                      <a:r>
                        <a:rPr lang="en-US" sz="1400" b="1" u="none" strike="noStrike" dirty="0" err="1">
                          <a:effectLst/>
                        </a:rPr>
                        <a:t>M</a:t>
                      </a:r>
                      <a:r>
                        <a:rPr lang="en-US" sz="1400" b="1" u="none" strike="noStrike" dirty="0">
                          <a:effectLst/>
                        </a:rPr>
                        <a:t>/min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[NAD</a:t>
                      </a:r>
                      <a:r>
                        <a:rPr lang="en-US" sz="1400" b="1" u="none" strike="noStrike" baseline="30000" dirty="0">
                          <a:effectLst/>
                        </a:rPr>
                        <a:t>+</a:t>
                      </a:r>
                      <a:r>
                        <a:rPr lang="en-US" sz="1400" b="1" u="none" strike="noStrike" dirty="0">
                          <a:effectLst/>
                        </a:rPr>
                        <a:t>] = 100 </a:t>
                      </a:r>
                      <a:r>
                        <a:rPr lang="en-US" sz="1400" b="1" u="none" strike="noStrike" dirty="0" err="1" smtClean="0">
                          <a:effectLst/>
                          <a:latin typeface="Symbol" pitchFamily="18" charset="2"/>
                        </a:rPr>
                        <a:t>m</a:t>
                      </a:r>
                      <a:r>
                        <a:rPr lang="en-US" sz="1400" b="1" u="none" strike="noStrike" dirty="0" err="1" smtClean="0">
                          <a:effectLst/>
                        </a:rPr>
                        <a:t>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Control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0.04486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50 </a:t>
                      </a:r>
                      <a:r>
                        <a:rPr lang="en-US" sz="1400" b="1" u="none" strike="noStrike" dirty="0" err="1" smtClean="0">
                          <a:effectLst/>
                          <a:latin typeface="Symbol" pitchFamily="18" charset="2"/>
                        </a:rPr>
                        <a:t>m</a:t>
                      </a:r>
                      <a:r>
                        <a:rPr lang="en-US" sz="1400" b="1" u="none" strike="noStrike" dirty="0" err="1" smtClean="0">
                          <a:effectLst/>
                        </a:rPr>
                        <a:t>M</a:t>
                      </a:r>
                      <a:r>
                        <a:rPr lang="en-US" sz="1400" b="1" u="none" strike="noStrike" dirty="0" smtClean="0">
                          <a:effectLst/>
                        </a:rPr>
                        <a:t> </a:t>
                      </a:r>
                      <a:r>
                        <a:rPr lang="en-US" sz="1400" b="1" u="none" strike="noStrike" dirty="0">
                          <a:effectLst/>
                        </a:rPr>
                        <a:t>DHP 1c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0.06564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52400" y="1143000"/>
            <a:ext cx="3733800" cy="4267200"/>
          </a:xfrm>
          <a:prstGeom prst="roundRect">
            <a:avLst>
              <a:gd name="adj" fmla="val 7629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3810000" y="2743200"/>
            <a:ext cx="228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4041713"/>
              </p:ext>
            </p:extLst>
          </p:nvPr>
        </p:nvGraphicFramePr>
        <p:xfrm>
          <a:off x="228599" y="3124201"/>
          <a:ext cx="3581401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844415"/>
              </p:ext>
            </p:extLst>
          </p:nvPr>
        </p:nvGraphicFramePr>
        <p:xfrm>
          <a:off x="4191000" y="1295400"/>
          <a:ext cx="4791075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Prism 5" r:id="rId4" imgW="4791600" imgH="2541960" progId="Prism5.Document">
                  <p:embed/>
                </p:oleObj>
              </mc:Choice>
              <mc:Fallback>
                <p:oleObj name="Prism 5" r:id="rId4" imgW="4791600" imgH="2541960" progId="Prism5.Document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295400"/>
                        <a:ext cx="4791075" cy="3505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36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-929" y="224135"/>
            <a:ext cx="6706529" cy="461665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DHP 1c mechanistic  study </a:t>
            </a:r>
            <a:r>
              <a:rPr lang="en-US" sz="1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– </a:t>
            </a:r>
            <a:r>
              <a:rPr lang="en-US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MM Fitting</a:t>
            </a:r>
            <a:endParaRPr lang="en-US" b="1" baseline="30000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947697"/>
              </p:ext>
            </p:extLst>
          </p:nvPr>
        </p:nvGraphicFramePr>
        <p:xfrm>
          <a:off x="5181600" y="1447800"/>
          <a:ext cx="3683000" cy="3962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6507"/>
                <a:gridCol w="867630"/>
                <a:gridCol w="1058863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Control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50 uM DHP 1c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Michaelis-Menten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Perfect fit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Perfect fit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Best-fit values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 err="1">
                          <a:effectLst/>
                        </a:rPr>
                        <a:t>Vmax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0.08079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0.1389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Km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300.3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418.4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Std. Error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Vmax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Km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95% Confidence Intervals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Vmax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Km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Goodness of Fit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Degrees of Freedom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R square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Absolute Sum of Squares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Sy.x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Constraints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Km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Km &gt; 0.0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Km &gt; 0.0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Number of points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Analyzed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532766"/>
              </p:ext>
            </p:extLst>
          </p:nvPr>
        </p:nvGraphicFramePr>
        <p:xfrm>
          <a:off x="228600" y="1600200"/>
          <a:ext cx="4648200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Prism 5" r:id="rId3" imgW="4983480" imgH="2907720" progId="Prism5.Document">
                  <p:embed/>
                </p:oleObj>
              </mc:Choice>
              <mc:Fallback>
                <p:oleObj name="Prism 5" r:id="rId3" imgW="4983480" imgH="2907720" progId="Prism5.Document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00200"/>
                        <a:ext cx="4648200" cy="3505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820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-929" y="224135"/>
            <a:ext cx="6706529" cy="461665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DHP 1c mechanistic  study </a:t>
            </a:r>
            <a:r>
              <a:rPr lang="en-US" sz="1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– </a:t>
            </a:r>
            <a:r>
              <a:rPr lang="en-US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Double reciprocal Plot </a:t>
            </a:r>
            <a:endParaRPr lang="en-US" b="1" baseline="30000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312688"/>
              </p:ext>
            </p:extLst>
          </p:nvPr>
        </p:nvGraphicFramePr>
        <p:xfrm>
          <a:off x="1752600" y="990600"/>
          <a:ext cx="52578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197348"/>
              </p:ext>
            </p:extLst>
          </p:nvPr>
        </p:nvGraphicFramePr>
        <p:xfrm>
          <a:off x="2209800" y="4648200"/>
          <a:ext cx="5181600" cy="1295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1225"/>
                <a:gridCol w="1375117"/>
                <a:gridCol w="1335258"/>
              </a:tblGrid>
              <a:tr h="32385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1/[NAD+], </a:t>
                      </a:r>
                      <a:r>
                        <a:rPr lang="en-US" sz="1400" dirty="0" smtClean="0">
                          <a:latin typeface="Symbol" pitchFamily="18" charset="2"/>
                        </a:rPr>
                        <a:t>m</a:t>
                      </a:r>
                      <a:r>
                        <a:rPr lang="en-US" sz="1300" u="none" strike="noStrike" dirty="0" smtClean="0">
                          <a:effectLst/>
                        </a:rPr>
                        <a:t>M</a:t>
                      </a:r>
                      <a:r>
                        <a:rPr lang="en-US" sz="1300" u="none" strike="noStrike" baseline="30000" dirty="0" smtClean="0">
                          <a:effectLst/>
                        </a:rPr>
                        <a:t>-1</a:t>
                      </a:r>
                      <a:endParaRPr lang="en-US" sz="13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1/v, min</a:t>
                      </a:r>
                      <a:r>
                        <a:rPr lang="en-US" sz="1300" u="none" strike="noStrike" baseline="30000" dirty="0">
                          <a:effectLst/>
                        </a:rPr>
                        <a:t>-1</a:t>
                      </a:r>
                      <a:endParaRPr lang="en-US" sz="13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850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Control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50 </a:t>
                      </a:r>
                      <a:r>
                        <a:rPr lang="en-US" sz="1400" dirty="0" err="1" smtClean="0">
                          <a:latin typeface="Symbol" pitchFamily="18" charset="2"/>
                        </a:rPr>
                        <a:t>m</a:t>
                      </a:r>
                      <a:r>
                        <a:rPr lang="en-US" sz="1300" u="none" strike="noStrike" dirty="0" err="1" smtClean="0">
                          <a:effectLst/>
                        </a:rPr>
                        <a:t>M</a:t>
                      </a:r>
                      <a:r>
                        <a:rPr lang="en-US" sz="1300" u="none" strike="noStrike" dirty="0" smtClean="0">
                          <a:effectLst/>
                        </a:rPr>
                        <a:t> </a:t>
                      </a:r>
                      <a:r>
                        <a:rPr lang="en-US" sz="1300" u="none" strike="noStrike" dirty="0">
                          <a:effectLst/>
                        </a:rPr>
                        <a:t>DHP 1c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49.6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22.3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0.002666667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37.3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15.2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44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52400" y="228600"/>
            <a:ext cx="6706529" cy="461665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Next steps</a:t>
            </a:r>
            <a:r>
              <a:rPr lang="en-US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 </a:t>
            </a:r>
            <a:endParaRPr lang="en-US" b="1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429" y="1219200"/>
            <a:ext cx="56605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dirty="0" smtClean="0"/>
              <a:t>[DHP 1c] = 50 </a:t>
            </a:r>
            <a:r>
              <a:rPr lang="en-US" dirty="0" err="1" smtClean="0">
                <a:latin typeface="Symbol" pitchFamily="18" charset="2"/>
              </a:rPr>
              <a:t>m</a:t>
            </a:r>
            <a:r>
              <a:rPr lang="en-US" dirty="0" err="1" smtClean="0"/>
              <a:t>M</a:t>
            </a:r>
            <a:endParaRPr lang="en-US" dirty="0" smtClean="0"/>
          </a:p>
          <a:p>
            <a:r>
              <a:rPr lang="en-US" dirty="0" smtClean="0"/>
              <a:t>      [NAD</a:t>
            </a:r>
            <a:r>
              <a:rPr lang="en-US" baseline="30000" dirty="0" smtClean="0"/>
              <a:t>+</a:t>
            </a:r>
            <a:r>
              <a:rPr lang="en-US" dirty="0" smtClean="0"/>
              <a:t>] = </a:t>
            </a:r>
            <a:r>
              <a:rPr lang="en-US" dirty="0" smtClean="0"/>
              <a:t>750</a:t>
            </a:r>
            <a:r>
              <a:rPr lang="en-US" dirty="0">
                <a:latin typeface="Symbol" pitchFamily="18" charset="2"/>
              </a:rPr>
              <a:t>m</a:t>
            </a:r>
            <a:r>
              <a:rPr lang="en-US" dirty="0" smtClean="0"/>
              <a:t>M</a:t>
            </a:r>
            <a:r>
              <a:rPr lang="en-US" dirty="0" smtClean="0"/>
              <a:t>, 1500 </a:t>
            </a:r>
            <a:r>
              <a:rPr lang="en-US" dirty="0" err="1">
                <a:latin typeface="Symbol" pitchFamily="18" charset="2"/>
              </a:rPr>
              <a:t>m</a:t>
            </a:r>
            <a:r>
              <a:rPr lang="en-US" dirty="0" err="1" smtClean="0"/>
              <a:t>M</a:t>
            </a:r>
            <a:r>
              <a:rPr lang="en-US" dirty="0" smtClean="0"/>
              <a:t>, 3000 </a:t>
            </a:r>
            <a:r>
              <a:rPr lang="en-US" dirty="0" err="1">
                <a:latin typeface="Symbol" pitchFamily="18" charset="2"/>
              </a:rPr>
              <a:t>m</a:t>
            </a:r>
            <a:r>
              <a:rPr lang="en-US" dirty="0" err="1" smtClean="0"/>
              <a:t>M</a:t>
            </a:r>
            <a:endParaRPr lang="en-US" dirty="0" smtClean="0"/>
          </a:p>
          <a:p>
            <a:endParaRPr lang="en-US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smtClean="0"/>
              <a:t>[NAM] = 50 </a:t>
            </a:r>
            <a:r>
              <a:rPr lang="en-US" dirty="0" err="1" smtClean="0"/>
              <a:t>uM</a:t>
            </a:r>
            <a:r>
              <a:rPr lang="en-US" dirty="0" smtClean="0"/>
              <a:t>, [DHP 1c] = 50 </a:t>
            </a:r>
            <a:r>
              <a:rPr lang="en-US" dirty="0" err="1" smtClean="0"/>
              <a:t>uM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[NAD</a:t>
            </a:r>
            <a:r>
              <a:rPr lang="en-US" baseline="30000" dirty="0"/>
              <a:t>+</a:t>
            </a:r>
            <a:r>
              <a:rPr lang="en-US" dirty="0"/>
              <a:t>] = </a:t>
            </a:r>
            <a:r>
              <a:rPr lang="en-US" dirty="0"/>
              <a:t>100 </a:t>
            </a:r>
            <a:r>
              <a:rPr lang="en-US" dirty="0" err="1">
                <a:latin typeface="Symbol" pitchFamily="18" charset="2"/>
              </a:rPr>
              <a:t>m</a:t>
            </a:r>
            <a:r>
              <a:rPr lang="en-US" dirty="0" err="1" smtClean="0"/>
              <a:t>M</a:t>
            </a:r>
            <a:r>
              <a:rPr lang="en-US" dirty="0"/>
              <a:t>, 375 </a:t>
            </a:r>
            <a:r>
              <a:rPr lang="en-US" dirty="0" err="1">
                <a:latin typeface="Symbol" pitchFamily="18" charset="2"/>
              </a:rPr>
              <a:t>m</a:t>
            </a:r>
            <a:r>
              <a:rPr lang="en-US" dirty="0" err="1" smtClean="0"/>
              <a:t>M</a:t>
            </a:r>
            <a:r>
              <a:rPr lang="en-US" dirty="0"/>
              <a:t>, </a:t>
            </a:r>
            <a:r>
              <a:rPr lang="en-US" dirty="0" smtClean="0"/>
              <a:t>750</a:t>
            </a:r>
            <a:r>
              <a:rPr lang="en-US" dirty="0">
                <a:latin typeface="Symbol" pitchFamily="18" charset="2"/>
              </a:rPr>
              <a:t>m</a:t>
            </a:r>
            <a:r>
              <a:rPr lang="en-US" dirty="0" smtClean="0"/>
              <a:t>M</a:t>
            </a:r>
            <a:r>
              <a:rPr lang="en-US" dirty="0"/>
              <a:t>, 1500 </a:t>
            </a:r>
            <a:r>
              <a:rPr lang="en-US" dirty="0" err="1">
                <a:latin typeface="Symbol" pitchFamily="18" charset="2"/>
              </a:rPr>
              <a:t>m</a:t>
            </a:r>
            <a:r>
              <a:rPr lang="en-US" dirty="0" err="1" smtClean="0"/>
              <a:t>M</a:t>
            </a:r>
            <a:r>
              <a:rPr lang="en-US" dirty="0"/>
              <a:t>, 3000 </a:t>
            </a:r>
            <a:r>
              <a:rPr lang="en-US" dirty="0" err="1">
                <a:latin typeface="Symbol" pitchFamily="18" charset="2"/>
              </a:rPr>
              <a:t>m</a:t>
            </a:r>
            <a:r>
              <a:rPr lang="en-US" dirty="0" err="1" smtClean="0"/>
              <a:t>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54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MC-A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PMC-AT_template</Template>
  <TotalTime>3181</TotalTime>
  <Words>609</Words>
  <Application>Microsoft Office PowerPoint</Application>
  <PresentationFormat>On-screen Show (4:3)</PresentationFormat>
  <Paragraphs>238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PMC-AT_template</vt:lpstr>
      <vt:lpstr>GraphPad Prism 5 Project</vt:lpstr>
      <vt:lpstr>Prism 5</vt:lpstr>
      <vt:lpstr>PMC-AT Group Meeting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47</cp:revision>
  <dcterms:created xsi:type="dcterms:W3CDTF">2014-09-05T13:48:54Z</dcterms:created>
  <dcterms:modified xsi:type="dcterms:W3CDTF">2014-09-29T19:55:06Z</dcterms:modified>
</cp:coreProperties>
</file>