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2" r:id="rId3"/>
    <p:sldId id="263" r:id="rId4"/>
    <p:sldId id="264" r:id="rId5"/>
    <p:sldId id="265" r:id="rId6"/>
    <p:sldId id="266" r:id="rId7"/>
    <p:sldId id="267" r:id="rId8"/>
    <p:sldId id="268" r:id="rId9"/>
    <p:sldId id="269" r:id="rId10"/>
    <p:sldId id="261" r:id="rId11"/>
    <p:sldId id="271" r:id="rId12"/>
    <p:sldId id="272" r:id="rId13"/>
    <p:sldId id="273" r:id="rId14"/>
    <p:sldId id="274" r:id="rId15"/>
    <p:sldId id="277" r:id="rId16"/>
    <p:sldId id="278" r:id="rId17"/>
    <p:sldId id="279" r:id="rId18"/>
    <p:sldId id="276"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2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71" autoAdjust="0"/>
    <p:restoredTop sz="94660"/>
  </p:normalViewPr>
  <p:slideViewPr>
    <p:cSldViewPr>
      <p:cViewPr varScale="1">
        <p:scale>
          <a:sx n="88" d="100"/>
          <a:sy n="88" d="100"/>
        </p:scale>
        <p:origin x="-109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pmclab\My%20Documents\Group%20members\XG\Excel\DHP\50uM%20DHP_100uM%20NAM\Double%20Reciprocal%20Plot_MM%20Fi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pmclab\My%20Documents\Group%20members\XG\Excel\DHP\50uM%20DHP_100uM%20NAM\Double%20Reciprocal%20Plo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pmclab\My%20Documents\Group%20members\XG\Excel\DHP\50uM%20DHP_100uM%20NAM\Double%20Reciprocal%20Plot_MM%20Fi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pmclab\My%20Documents\Group%20members\XG\Excel\DHP\50uM%20DHP_100uM%20NAM\Double%20Reciprocal%20Plo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xguan\Documents\gxy\Data\2014\DHP\DHP%201c%20and%201b%20derivativ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280648235400588E-2"/>
          <c:y val="5.1400554097404488E-2"/>
          <c:w val="0.8873406317168101"/>
          <c:h val="0.85814694942273317"/>
        </c:manualLayout>
      </c:layout>
      <c:scatterChart>
        <c:scatterStyle val="lineMarker"/>
        <c:varyColors val="0"/>
        <c:ser>
          <c:idx val="0"/>
          <c:order val="0"/>
          <c:tx>
            <c:v>MiM Fit_Control</c:v>
          </c:tx>
          <c:spPr>
            <a:ln w="28575">
              <a:noFill/>
            </a:ln>
          </c:spPr>
          <c:marker>
            <c:symbol val="none"/>
          </c:marker>
          <c:trendline>
            <c:spPr>
              <a:ln>
                <a:solidFill>
                  <a:schemeClr val="tx2"/>
                </a:solidFill>
              </a:ln>
            </c:spPr>
            <c:trendlineType val="linear"/>
            <c:backward val="2.0000000000000044E-3"/>
            <c:dispRSqr val="0"/>
            <c:dispEq val="0"/>
          </c:trendline>
          <c:xVal>
            <c:numRef>
              <c:f>'50uM DHP 1c_3 concentration'!$G$13:$G$17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concentration'!$H$13:$H$17</c:f>
              <c:numCache>
                <c:formatCode>0.0000</c:formatCode>
                <c:ptCount val="5"/>
                <c:pt idx="0">
                  <c:v>36.959654178674356</c:v>
                </c:pt>
                <c:pt idx="1">
                  <c:v>13.378162023695165</c:v>
                </c:pt>
                <c:pt idx="2">
                  <c:v>9.09061799551713</c:v>
                </c:pt>
                <c:pt idx="3">
                  <c:v>6.9468459814281136</c:v>
                </c:pt>
                <c:pt idx="4">
                  <c:v>5.8749599743836063</c:v>
                </c:pt>
              </c:numCache>
            </c:numRef>
          </c:yVal>
          <c:smooth val="0"/>
        </c:ser>
        <c:ser>
          <c:idx val="1"/>
          <c:order val="1"/>
          <c:tx>
            <c:v>MM Fit_[NAM]=50uM</c:v>
          </c:tx>
          <c:spPr>
            <a:ln w="28575">
              <a:noFill/>
            </a:ln>
          </c:spPr>
          <c:marker>
            <c:symbol val="none"/>
          </c:marker>
          <c:trendline>
            <c:spPr>
              <a:ln>
                <a:solidFill>
                  <a:srgbClr val="C00000"/>
                </a:solidFill>
              </a:ln>
            </c:spPr>
            <c:trendlineType val="linear"/>
            <c:backward val="2.0000000000000044E-3"/>
            <c:dispRSqr val="0"/>
            <c:dispEq val="0"/>
          </c:trendline>
          <c:xVal>
            <c:numRef>
              <c:f>'50uM DHP 1c_3 concentration'!$G$13:$G$17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concentration'!$I$13:$I$17</c:f>
              <c:numCache>
                <c:formatCode>0.0000</c:formatCode>
                <c:ptCount val="5"/>
                <c:pt idx="0">
                  <c:v>83.037878787878782</c:v>
                </c:pt>
                <c:pt idx="1">
                  <c:v>27.698989898989897</c:v>
                </c:pt>
                <c:pt idx="2">
                  <c:v>17.637373737373739</c:v>
                </c:pt>
                <c:pt idx="3">
                  <c:v>12.606565656565657</c:v>
                </c:pt>
                <c:pt idx="4">
                  <c:v>10.091161616161616</c:v>
                </c:pt>
              </c:numCache>
            </c:numRef>
          </c:yVal>
          <c:smooth val="0"/>
        </c:ser>
        <c:ser>
          <c:idx val="2"/>
          <c:order val="2"/>
          <c:tx>
            <c:v>MiM Fit_[NAM]=100 uM</c:v>
          </c:tx>
          <c:spPr>
            <a:ln w="28575">
              <a:noFill/>
            </a:ln>
          </c:spPr>
          <c:marker>
            <c:symbol val="none"/>
          </c:marker>
          <c:trendline>
            <c:spPr>
              <a:ln>
                <a:solidFill>
                  <a:schemeClr val="accent3">
                    <a:lumMod val="75000"/>
                  </a:schemeClr>
                </a:solidFill>
              </a:ln>
            </c:spPr>
            <c:trendlineType val="linear"/>
            <c:backward val="2.0000000000000044E-3"/>
            <c:dispRSqr val="0"/>
            <c:dispEq val="0"/>
          </c:trendline>
          <c:xVal>
            <c:numRef>
              <c:f>'50uM DHP 1c_3 concentration'!$G$13:$G$17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concentration'!$J$13:$J$17</c:f>
              <c:numCache>
                <c:formatCode>0.0000</c:formatCode>
                <c:ptCount val="5"/>
                <c:pt idx="0">
                  <c:v>124.59488656823912</c:v>
                </c:pt>
                <c:pt idx="1">
                  <c:v>42.027767774976994</c:v>
                </c:pt>
                <c:pt idx="2">
                  <c:v>27.015564358020246</c:v>
                </c:pt>
                <c:pt idx="3">
                  <c:v>19.50946264954187</c:v>
                </c:pt>
                <c:pt idx="4">
                  <c:v>15.756411795302684</c:v>
                </c:pt>
              </c:numCache>
            </c:numRef>
          </c:yVal>
          <c:smooth val="0"/>
        </c:ser>
        <c:ser>
          <c:idx val="3"/>
          <c:order val="3"/>
          <c:tx>
            <c:v>Control</c:v>
          </c:tx>
          <c:spPr>
            <a:ln w="28575">
              <a:noFill/>
            </a:ln>
          </c:spPr>
          <c:marker>
            <c:symbol val="diamond"/>
            <c:size val="6"/>
            <c:spPr>
              <a:solidFill>
                <a:schemeClr val="accent1"/>
              </a:solidFill>
              <a:ln>
                <a:solidFill>
                  <a:schemeClr val="accent1"/>
                </a:solidFill>
              </a:ln>
            </c:spPr>
          </c:marker>
          <c:xVal>
            <c:numRef>
              <c:f>'50uM DHP 1c_3 concentration'!$G$4:$G$8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concentration'!$H$4:$H$8</c:f>
              <c:numCache>
                <c:formatCode>0.0000</c:formatCode>
                <c:ptCount val="5"/>
                <c:pt idx="0">
                  <c:v>37.327360955580438</c:v>
                </c:pt>
                <c:pt idx="1">
                  <c:v>15.234613040828762</c:v>
                </c:pt>
                <c:pt idx="2">
                  <c:v>8.4459459459459456</c:v>
                </c:pt>
                <c:pt idx="3">
                  <c:v>6.8166325835037496</c:v>
                </c:pt>
                <c:pt idx="4">
                  <c:v>6.0060060060060056</c:v>
                </c:pt>
              </c:numCache>
            </c:numRef>
          </c:yVal>
          <c:smooth val="0"/>
        </c:ser>
        <c:ser>
          <c:idx val="4"/>
          <c:order val="4"/>
          <c:tx>
            <c:v>[NAM]=50uM</c:v>
          </c:tx>
          <c:spPr>
            <a:ln w="28575">
              <a:noFill/>
            </a:ln>
          </c:spPr>
          <c:marker>
            <c:symbol val="square"/>
            <c:size val="5"/>
            <c:spPr>
              <a:solidFill>
                <a:schemeClr val="accent2"/>
              </a:solidFill>
              <a:ln>
                <a:solidFill>
                  <a:schemeClr val="accent2"/>
                </a:solidFill>
              </a:ln>
            </c:spPr>
          </c:marker>
          <c:xVal>
            <c:numRef>
              <c:f>'50uM DHP 1c_3 concentration'!$G$4:$G$8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concentration'!$I$4:$I$8</c:f>
              <c:numCache>
                <c:formatCode>0.0000</c:formatCode>
                <c:ptCount val="5"/>
                <c:pt idx="0">
                  <c:v>68.493150684931507</c:v>
                </c:pt>
                <c:pt idx="1">
                  <c:v>32.552083333333336</c:v>
                </c:pt>
                <c:pt idx="2">
                  <c:v>16.770082173402649</c:v>
                </c:pt>
                <c:pt idx="3">
                  <c:v>12.363996043521267</c:v>
                </c:pt>
                <c:pt idx="4">
                  <c:v>10.22704029453876</c:v>
                </c:pt>
              </c:numCache>
            </c:numRef>
          </c:yVal>
          <c:smooth val="0"/>
        </c:ser>
        <c:ser>
          <c:idx val="5"/>
          <c:order val="5"/>
          <c:tx>
            <c:v>[NAM]=100 uM</c:v>
          </c:tx>
          <c:spPr>
            <a:ln w="28575">
              <a:noFill/>
            </a:ln>
          </c:spPr>
          <c:marker>
            <c:symbol val="diamond"/>
            <c:size val="5"/>
            <c:spPr>
              <a:solidFill>
                <a:schemeClr val="accent3">
                  <a:lumMod val="75000"/>
                </a:schemeClr>
              </a:solidFill>
              <a:ln>
                <a:solidFill>
                  <a:schemeClr val="accent3">
                    <a:lumMod val="75000"/>
                  </a:schemeClr>
                </a:solidFill>
              </a:ln>
            </c:spPr>
          </c:marker>
          <c:xVal>
            <c:numRef>
              <c:f>'50uM DHP 1c_3 concentration'!$G$4:$G$8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concentration'!$J$4:$J$8</c:f>
              <c:numCache>
                <c:formatCode>0.0000</c:formatCode>
                <c:ptCount val="5"/>
                <c:pt idx="0">
                  <c:v>107.93308148947652</c:v>
                </c:pt>
                <c:pt idx="1">
                  <c:v>45.808520384791571</c:v>
                </c:pt>
                <c:pt idx="2">
                  <c:v>26.483050847457626</c:v>
                </c:pt>
                <c:pt idx="3">
                  <c:v>19.168104274487252</c:v>
                </c:pt>
                <c:pt idx="4">
                  <c:v>15.90583744234134</c:v>
                </c:pt>
              </c:numCache>
            </c:numRef>
          </c:yVal>
          <c:smooth val="0"/>
        </c:ser>
        <c:dLbls>
          <c:showLegendKey val="0"/>
          <c:showVal val="0"/>
          <c:showCatName val="0"/>
          <c:showSerName val="0"/>
          <c:showPercent val="0"/>
          <c:showBubbleSize val="0"/>
        </c:dLbls>
        <c:axId val="318371328"/>
        <c:axId val="318399232"/>
      </c:scatterChart>
      <c:valAx>
        <c:axId val="318371328"/>
        <c:scaling>
          <c:orientation val="minMax"/>
          <c:max val="1.2000000000000005E-2"/>
          <c:min val="-2.0000000000000044E-3"/>
        </c:scaling>
        <c:delete val="0"/>
        <c:axPos val="b"/>
        <c:title>
          <c:tx>
            <c:rich>
              <a:bodyPr/>
              <a:lstStyle/>
              <a:p>
                <a:pPr>
                  <a:defRPr sz="1600"/>
                </a:pPr>
                <a:r>
                  <a:rPr lang="en-US" sz="1600"/>
                  <a:t>1/[NAD</a:t>
                </a:r>
                <a:r>
                  <a:rPr lang="en-US" sz="1600" baseline="30000"/>
                  <a:t>+</a:t>
                </a:r>
                <a:r>
                  <a:rPr lang="en-US" sz="1600"/>
                  <a:t>], uM</a:t>
                </a:r>
                <a:r>
                  <a:rPr lang="en-US" sz="1600" baseline="30000"/>
                  <a:t>-1</a:t>
                </a:r>
              </a:p>
            </c:rich>
          </c:tx>
          <c:layout/>
          <c:overlay val="0"/>
        </c:title>
        <c:numFmt formatCode="0.000" sourceLinked="0"/>
        <c:majorTickMark val="out"/>
        <c:minorTickMark val="out"/>
        <c:tickLblPos val="nextTo"/>
        <c:txPr>
          <a:bodyPr rot="-4620000"/>
          <a:lstStyle/>
          <a:p>
            <a:pPr>
              <a:defRPr sz="1400"/>
            </a:pPr>
            <a:endParaRPr lang="en-US"/>
          </a:p>
        </c:txPr>
        <c:crossAx val="318399232"/>
        <c:crosses val="autoZero"/>
        <c:crossBetween val="midCat"/>
        <c:majorUnit val="2.5000000000000048E-3"/>
        <c:minorUnit val="5.0000000000000034E-4"/>
      </c:valAx>
      <c:valAx>
        <c:axId val="318399232"/>
        <c:scaling>
          <c:orientation val="minMax"/>
        </c:scaling>
        <c:delete val="0"/>
        <c:axPos val="l"/>
        <c:title>
          <c:tx>
            <c:rich>
              <a:bodyPr rot="-5400000" vert="horz"/>
              <a:lstStyle/>
              <a:p>
                <a:pPr>
                  <a:defRPr sz="1600"/>
                </a:pPr>
                <a:r>
                  <a:rPr lang="en-US" sz="1600"/>
                  <a:t>1/v, min.uM</a:t>
                </a:r>
                <a:r>
                  <a:rPr lang="en-US" sz="1600" baseline="30000"/>
                  <a:t>-1</a:t>
                </a:r>
              </a:p>
            </c:rich>
          </c:tx>
          <c:layout>
            <c:manualLayout>
              <c:xMode val="edge"/>
              <c:yMode val="edge"/>
              <c:x val="3.9830425608563633E-2"/>
              <c:y val="0.15858476929514245"/>
            </c:manualLayout>
          </c:layout>
          <c:overlay val="0"/>
        </c:title>
        <c:numFmt formatCode="0" sourceLinked="0"/>
        <c:majorTickMark val="out"/>
        <c:minorTickMark val="none"/>
        <c:tickLblPos val="nextTo"/>
        <c:txPr>
          <a:bodyPr/>
          <a:lstStyle/>
          <a:p>
            <a:pPr>
              <a:defRPr sz="1400"/>
            </a:pPr>
            <a:endParaRPr lang="en-US"/>
          </a:p>
        </c:txPr>
        <c:crossAx val="318371328"/>
        <c:crosses val="autoZero"/>
        <c:crossBetween val="midCat"/>
      </c:valAx>
    </c:plotArea>
    <c:legend>
      <c:legendPos val="r"/>
      <c:legendEntry>
        <c:idx val="0"/>
        <c:delete val="1"/>
      </c:legendEntry>
      <c:legendEntry>
        <c:idx val="1"/>
        <c:delete val="1"/>
      </c:legendEntry>
      <c:legendEntry>
        <c:idx val="2"/>
        <c:delete val="1"/>
      </c:legendEntry>
      <c:layout>
        <c:manualLayout>
          <c:xMode val="edge"/>
          <c:yMode val="edge"/>
          <c:x val="0.20447197776748494"/>
          <c:y val="2.8405987295066378E-2"/>
          <c:w val="0.41097707162174113"/>
          <c:h val="0.25468768542425063"/>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280648235400588E-2"/>
          <c:y val="5.1400554097404488E-2"/>
          <c:w val="0.8873406317168101"/>
          <c:h val="0.85814694942273317"/>
        </c:manualLayout>
      </c:layout>
      <c:scatterChart>
        <c:scatterStyle val="lineMarker"/>
        <c:varyColors val="0"/>
        <c:ser>
          <c:idx val="0"/>
          <c:order val="0"/>
          <c:tx>
            <c:v>Mixed inhibition Fit_Control</c:v>
          </c:tx>
          <c:spPr>
            <a:ln w="28575">
              <a:noFill/>
            </a:ln>
          </c:spPr>
          <c:marker>
            <c:symbol val="none"/>
          </c:marker>
          <c:trendline>
            <c:spPr>
              <a:ln>
                <a:solidFill>
                  <a:schemeClr val="tx2"/>
                </a:solidFill>
              </a:ln>
            </c:spPr>
            <c:trendlineType val="linear"/>
            <c:backward val="2.0000000000000022E-3"/>
            <c:dispRSqr val="0"/>
            <c:dispEq val="0"/>
          </c:trendline>
          <c:xVal>
            <c:numRef>
              <c:f>'50uM DHP 1c_3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concentrations'!$H$13:$H$17</c:f>
              <c:numCache>
                <c:formatCode>0.0000</c:formatCode>
                <c:ptCount val="5"/>
                <c:pt idx="0">
                  <c:v>36.109537299339003</c:v>
                </c:pt>
                <c:pt idx="1">
                  <c:v>13.091595845136922</c:v>
                </c:pt>
                <c:pt idx="2">
                  <c:v>8.9065155807365457</c:v>
                </c:pt>
                <c:pt idx="3">
                  <c:v>6.8139754485363557</c:v>
                </c:pt>
                <c:pt idx="4">
                  <c:v>5.7677053824362616</c:v>
                </c:pt>
              </c:numCache>
            </c:numRef>
          </c:yVal>
          <c:smooth val="0"/>
        </c:ser>
        <c:ser>
          <c:idx val="1"/>
          <c:order val="1"/>
          <c:tx>
            <c:v>Mixed Inhibition Fit_[NAM]=50uM</c:v>
          </c:tx>
          <c:spPr>
            <a:ln w="28575">
              <a:noFill/>
            </a:ln>
          </c:spPr>
          <c:marker>
            <c:symbol val="none"/>
          </c:marker>
          <c:trendline>
            <c:spPr>
              <a:ln>
                <a:solidFill>
                  <a:srgbClr val="C00000"/>
                </a:solidFill>
              </a:ln>
            </c:spPr>
            <c:trendlineType val="linear"/>
            <c:backward val="2.0000000000000022E-3"/>
            <c:dispRSqr val="0"/>
            <c:dispEq val="0"/>
          </c:trendline>
          <c:xVal>
            <c:numRef>
              <c:f>'50uM DHP 1c_3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concentrations'!$I$13:$I$17</c:f>
              <c:numCache>
                <c:formatCode>0.0000</c:formatCode>
                <c:ptCount val="5"/>
                <c:pt idx="0">
                  <c:v>81.821789460114246</c:v>
                </c:pt>
                <c:pt idx="1">
                  <c:v>27.639562256924783</c:v>
                </c:pt>
                <c:pt idx="2">
                  <c:v>17.788248219981245</c:v>
                </c:pt>
                <c:pt idx="3">
                  <c:v>12.862591201509478</c:v>
                </c:pt>
                <c:pt idx="4">
                  <c:v>10.399762692273592</c:v>
                </c:pt>
              </c:numCache>
            </c:numRef>
          </c:yVal>
          <c:smooth val="0"/>
        </c:ser>
        <c:ser>
          <c:idx val="2"/>
          <c:order val="2"/>
          <c:tx>
            <c:v>Mixed Inhibition Fit_[NAM]=100 uM</c:v>
          </c:tx>
          <c:spPr>
            <a:ln w="28575">
              <a:noFill/>
            </a:ln>
          </c:spPr>
          <c:marker>
            <c:symbol val="none"/>
          </c:marker>
          <c:trendline>
            <c:spPr>
              <a:ln>
                <a:solidFill>
                  <a:schemeClr val="accent3">
                    <a:lumMod val="75000"/>
                  </a:schemeClr>
                </a:solidFill>
              </a:ln>
            </c:spPr>
            <c:trendlineType val="linear"/>
            <c:backward val="2.0000000000000022E-3"/>
            <c:dispRSqr val="0"/>
            <c:dispEq val="0"/>
          </c:trendline>
          <c:xVal>
            <c:numRef>
              <c:f>'50uM DHP 1c_3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concentrations'!$J$13:$J$17</c:f>
              <c:numCache>
                <c:formatCode>0.0000</c:formatCode>
                <c:ptCount val="5"/>
                <c:pt idx="0">
                  <c:v>127.5340416208895</c:v>
                </c:pt>
                <c:pt idx="1">
                  <c:v>42.187528668712645</c:v>
                </c:pt>
                <c:pt idx="2">
                  <c:v>26.669980859225944</c:v>
                </c:pt>
                <c:pt idx="3">
                  <c:v>18.911206954482598</c:v>
                </c:pt>
                <c:pt idx="4">
                  <c:v>15.031820002110923</c:v>
                </c:pt>
              </c:numCache>
            </c:numRef>
          </c:yVal>
          <c:smooth val="0"/>
        </c:ser>
        <c:ser>
          <c:idx val="3"/>
          <c:order val="3"/>
          <c:tx>
            <c:v>Control</c:v>
          </c:tx>
          <c:spPr>
            <a:ln w="28575">
              <a:noFill/>
            </a:ln>
          </c:spPr>
          <c:marker>
            <c:symbol val="diamond"/>
            <c:size val="6"/>
            <c:spPr>
              <a:solidFill>
                <a:schemeClr val="accent1"/>
              </a:solidFill>
              <a:ln>
                <a:solidFill>
                  <a:schemeClr val="accent1"/>
                </a:solidFill>
              </a:ln>
            </c:spPr>
          </c:marker>
          <c:xVal>
            <c:numRef>
              <c:f>'50uM DHP 1c_3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concentrations'!$H$4:$H$8</c:f>
              <c:numCache>
                <c:formatCode>0.0000</c:formatCode>
                <c:ptCount val="5"/>
                <c:pt idx="0">
                  <c:v>37.327360955580438</c:v>
                </c:pt>
                <c:pt idx="1">
                  <c:v>15.234613040828762</c:v>
                </c:pt>
                <c:pt idx="2">
                  <c:v>8.4459459459459456</c:v>
                </c:pt>
                <c:pt idx="3">
                  <c:v>6.8166325835037496</c:v>
                </c:pt>
                <c:pt idx="4">
                  <c:v>6.0060060060060056</c:v>
                </c:pt>
              </c:numCache>
            </c:numRef>
          </c:yVal>
          <c:smooth val="0"/>
        </c:ser>
        <c:ser>
          <c:idx val="4"/>
          <c:order val="4"/>
          <c:tx>
            <c:v>[NAM]=50uM</c:v>
          </c:tx>
          <c:spPr>
            <a:ln w="28575">
              <a:noFill/>
            </a:ln>
          </c:spPr>
          <c:marker>
            <c:symbol val="square"/>
            <c:size val="5"/>
            <c:spPr>
              <a:solidFill>
                <a:schemeClr val="accent2"/>
              </a:solidFill>
              <a:ln>
                <a:solidFill>
                  <a:schemeClr val="accent2"/>
                </a:solidFill>
              </a:ln>
            </c:spPr>
          </c:marker>
          <c:xVal>
            <c:numRef>
              <c:f>'50uM DHP 1c_3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concentrations'!$I$4:$I$8</c:f>
              <c:numCache>
                <c:formatCode>0.0000</c:formatCode>
                <c:ptCount val="5"/>
                <c:pt idx="0">
                  <c:v>68.493150684931507</c:v>
                </c:pt>
                <c:pt idx="1">
                  <c:v>32.552083333333336</c:v>
                </c:pt>
                <c:pt idx="2">
                  <c:v>16.770082173402649</c:v>
                </c:pt>
                <c:pt idx="3">
                  <c:v>12.363996043521267</c:v>
                </c:pt>
                <c:pt idx="4">
                  <c:v>10.22704029453876</c:v>
                </c:pt>
              </c:numCache>
            </c:numRef>
          </c:yVal>
          <c:smooth val="0"/>
        </c:ser>
        <c:ser>
          <c:idx val="5"/>
          <c:order val="5"/>
          <c:tx>
            <c:v>[NAM]=100 uM</c:v>
          </c:tx>
          <c:spPr>
            <a:ln w="28575">
              <a:noFill/>
            </a:ln>
          </c:spPr>
          <c:marker>
            <c:symbol val="diamond"/>
            <c:size val="5"/>
            <c:spPr>
              <a:solidFill>
                <a:schemeClr val="accent3">
                  <a:lumMod val="75000"/>
                </a:schemeClr>
              </a:solidFill>
              <a:ln>
                <a:solidFill>
                  <a:schemeClr val="accent3">
                    <a:lumMod val="75000"/>
                  </a:schemeClr>
                </a:solidFill>
              </a:ln>
            </c:spPr>
          </c:marker>
          <c:xVal>
            <c:numRef>
              <c:f>'50uM DHP 1c_3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'50uM DHP 1c_3 concentrations'!$J$4:$J$8</c:f>
              <c:numCache>
                <c:formatCode>0.0000</c:formatCode>
                <c:ptCount val="5"/>
                <c:pt idx="0">
                  <c:v>107.93308148947652</c:v>
                </c:pt>
                <c:pt idx="1">
                  <c:v>45.808520384791571</c:v>
                </c:pt>
                <c:pt idx="2">
                  <c:v>26.483050847457626</c:v>
                </c:pt>
                <c:pt idx="3">
                  <c:v>19.168104274487252</c:v>
                </c:pt>
                <c:pt idx="4">
                  <c:v>15.90583744234134</c:v>
                </c:pt>
              </c:numCache>
            </c:numRef>
          </c:yVal>
          <c:smooth val="0"/>
        </c:ser>
        <c:dLbls>
          <c:showLegendKey val="0"/>
          <c:showVal val="0"/>
          <c:showCatName val="0"/>
          <c:showSerName val="0"/>
          <c:showPercent val="0"/>
          <c:showBubbleSize val="0"/>
        </c:dLbls>
        <c:axId val="320770048"/>
        <c:axId val="320772352"/>
      </c:scatterChart>
      <c:valAx>
        <c:axId val="320770048"/>
        <c:scaling>
          <c:orientation val="minMax"/>
          <c:max val="1.2000000000000005E-2"/>
          <c:min val="-2.0000000000000022E-3"/>
        </c:scaling>
        <c:delete val="0"/>
        <c:axPos val="b"/>
        <c:title>
          <c:tx>
            <c:rich>
              <a:bodyPr/>
              <a:lstStyle/>
              <a:p>
                <a:pPr>
                  <a:defRPr sz="1600"/>
                </a:pPr>
                <a:r>
                  <a:rPr lang="en-US" sz="1600"/>
                  <a:t>1/[NAD</a:t>
                </a:r>
                <a:r>
                  <a:rPr lang="en-US" sz="1600" baseline="30000"/>
                  <a:t>+</a:t>
                </a:r>
                <a:r>
                  <a:rPr lang="en-US" sz="1600"/>
                  <a:t>], uM</a:t>
                </a:r>
                <a:r>
                  <a:rPr lang="en-US" sz="1600" baseline="30000"/>
                  <a:t>-1</a:t>
                </a:r>
              </a:p>
            </c:rich>
          </c:tx>
          <c:layout>
            <c:manualLayout>
              <c:xMode val="edge"/>
              <c:yMode val="edge"/>
              <c:x val="0.44603843455211661"/>
              <c:y val="0.93237856398087227"/>
            </c:manualLayout>
          </c:layout>
          <c:overlay val="0"/>
        </c:title>
        <c:numFmt formatCode="0.000" sourceLinked="0"/>
        <c:majorTickMark val="out"/>
        <c:minorTickMark val="out"/>
        <c:tickLblPos val="nextTo"/>
        <c:txPr>
          <a:bodyPr rot="-4620000"/>
          <a:lstStyle/>
          <a:p>
            <a:pPr>
              <a:defRPr sz="1400"/>
            </a:pPr>
            <a:endParaRPr lang="en-US"/>
          </a:p>
        </c:txPr>
        <c:crossAx val="320772352"/>
        <c:crosses val="autoZero"/>
        <c:crossBetween val="midCat"/>
        <c:majorUnit val="2.5000000000000022E-3"/>
        <c:minorUnit val="5.0000000000000034E-4"/>
      </c:valAx>
      <c:valAx>
        <c:axId val="320772352"/>
        <c:scaling>
          <c:orientation val="minMax"/>
        </c:scaling>
        <c:delete val="0"/>
        <c:axPos val="l"/>
        <c:title>
          <c:tx>
            <c:rich>
              <a:bodyPr rot="-5400000" vert="horz"/>
              <a:lstStyle/>
              <a:p>
                <a:pPr>
                  <a:defRPr sz="1600"/>
                </a:pPr>
                <a:r>
                  <a:rPr lang="en-US" sz="1600"/>
                  <a:t>1/v, min.uM</a:t>
                </a:r>
                <a:r>
                  <a:rPr lang="en-US" sz="1600" baseline="30000"/>
                  <a:t>-1</a:t>
                </a:r>
              </a:p>
            </c:rich>
          </c:tx>
          <c:layout>
            <c:manualLayout>
              <c:xMode val="edge"/>
              <c:yMode val="edge"/>
              <c:x val="2.8392507274618839E-2"/>
              <c:y val="0.32283593385182691"/>
            </c:manualLayout>
          </c:layout>
          <c:overlay val="0"/>
        </c:title>
        <c:numFmt formatCode="0" sourceLinked="0"/>
        <c:majorTickMark val="out"/>
        <c:minorTickMark val="none"/>
        <c:tickLblPos val="nextTo"/>
        <c:txPr>
          <a:bodyPr/>
          <a:lstStyle/>
          <a:p>
            <a:pPr>
              <a:defRPr sz="1400"/>
            </a:pPr>
            <a:endParaRPr lang="en-US"/>
          </a:p>
        </c:txPr>
        <c:crossAx val="320770048"/>
        <c:crosses val="autoZero"/>
        <c:crossBetween val="midCat"/>
      </c:valAx>
    </c:plotArea>
    <c:legend>
      <c:legendPos val="r"/>
      <c:legendEntry>
        <c:idx val="0"/>
        <c:delete val="1"/>
      </c:legendEntry>
      <c:legendEntry>
        <c:idx val="1"/>
        <c:delete val="1"/>
      </c:legendEntry>
      <c:legendEntry>
        <c:idx val="2"/>
        <c:delete val="1"/>
      </c:legendEntry>
      <c:layout>
        <c:manualLayout>
          <c:xMode val="edge"/>
          <c:yMode val="edge"/>
          <c:x val="0.11724929185831967"/>
          <c:y val="2.5725919534030847E-2"/>
          <c:w val="0.66723131439555994"/>
          <c:h val="0.23957591773631035"/>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280648235400588E-2"/>
          <c:y val="5.1400554097404488E-2"/>
          <c:w val="0.8873406317168101"/>
          <c:h val="0.85814694942273317"/>
        </c:manualLayout>
      </c:layout>
      <c:scatterChart>
        <c:scatterStyle val="lineMarker"/>
        <c:varyColors val="0"/>
        <c:ser>
          <c:idx val="0"/>
          <c:order val="0"/>
          <c:tx>
            <c:v>MM Fit_Control</c:v>
          </c:tx>
          <c:spPr>
            <a:ln w="28575">
              <a:noFill/>
            </a:ln>
          </c:spPr>
          <c:marker>
            <c:symbol val="none"/>
          </c:marker>
          <c:trendline>
            <c:spPr>
              <a:ln>
                <a:solidFill>
                  <a:schemeClr val="tx2"/>
                </a:solidFill>
              </a:ln>
            </c:spPr>
            <c:trendlineType val="linear"/>
            <c:backward val="2.0000000000000031E-3"/>
            <c:dispRSqr val="0"/>
            <c:dispEq val="0"/>
          </c:trendline>
          <c:xVal>
            <c:numRef>
              <c:f>'0uM DHP 1c_3 concentration'!$F$13:$F$17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concentration'!$G$13:$G$17</c:f>
              <c:numCache>
                <c:formatCode>0.0000</c:formatCode>
                <c:ptCount val="5"/>
                <c:pt idx="0">
                  <c:v>57.970858067997845</c:v>
                </c:pt>
                <c:pt idx="1">
                  <c:v>19.416441806080229</c:v>
                </c:pt>
                <c:pt idx="2">
                  <c:v>12.406547940277028</c:v>
                </c:pt>
                <c:pt idx="3">
                  <c:v>8.9016010073754259</c:v>
                </c:pt>
                <c:pt idx="4">
                  <c:v>7.149127540924626</c:v>
                </c:pt>
              </c:numCache>
            </c:numRef>
          </c:yVal>
          <c:smooth val="0"/>
        </c:ser>
        <c:ser>
          <c:idx val="1"/>
          <c:order val="1"/>
          <c:tx>
            <c:v>MM Fit_[NAM]=50uM</c:v>
          </c:tx>
          <c:spPr>
            <a:ln w="28575">
              <a:noFill/>
            </a:ln>
          </c:spPr>
          <c:marker>
            <c:symbol val="none"/>
          </c:marker>
          <c:trendline>
            <c:spPr>
              <a:ln>
                <a:solidFill>
                  <a:srgbClr val="C00000"/>
                </a:solidFill>
              </a:ln>
            </c:spPr>
            <c:trendlineType val="linear"/>
            <c:backward val="2.0000000000000031E-3"/>
            <c:dispRSqr val="0"/>
            <c:dispEq val="0"/>
          </c:trendline>
          <c:xVal>
            <c:numRef>
              <c:f>'0uM DHP 1c_3 concentration'!$F$13:$F$17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concentration'!$H$13:$H$17</c:f>
              <c:numCache>
                <c:formatCode>0.0000</c:formatCode>
                <c:ptCount val="5"/>
                <c:pt idx="0">
                  <c:v>152.88592263008283</c:v>
                </c:pt>
                <c:pt idx="1">
                  <c:v>49.83314794215795</c:v>
                </c:pt>
                <c:pt idx="2">
                  <c:v>31.096279817080706</c:v>
                </c:pt>
                <c:pt idx="3">
                  <c:v>21.727845754542084</c:v>
                </c:pt>
                <c:pt idx="4">
                  <c:v>17.043628723272771</c:v>
                </c:pt>
              </c:numCache>
            </c:numRef>
          </c:yVal>
          <c:smooth val="0"/>
        </c:ser>
        <c:ser>
          <c:idx val="2"/>
          <c:order val="2"/>
          <c:tx>
            <c:v>MM Fit_[NAM]=100 uM</c:v>
          </c:tx>
          <c:spPr>
            <a:ln w="28575">
              <a:noFill/>
            </a:ln>
          </c:spPr>
          <c:marker>
            <c:symbol val="none"/>
          </c:marker>
          <c:trendline>
            <c:spPr>
              <a:ln>
                <a:solidFill>
                  <a:schemeClr val="accent3">
                    <a:lumMod val="75000"/>
                  </a:schemeClr>
                </a:solidFill>
              </a:ln>
            </c:spPr>
            <c:trendlineType val="linear"/>
            <c:backward val="2.0000000000000031E-3"/>
            <c:dispRSqr val="0"/>
            <c:dispEq val="0"/>
          </c:trendline>
          <c:xVal>
            <c:numRef>
              <c:f>'0uM DHP 1c_3 concentration'!$F$13:$F$17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concentration'!$I$13:$I$17</c:f>
              <c:numCache>
                <c:formatCode>0.0000</c:formatCode>
                <c:ptCount val="5"/>
                <c:pt idx="0">
                  <c:v>230.79185520361989</c:v>
                </c:pt>
                <c:pt idx="1">
                  <c:v>78.135746606334834</c:v>
                </c:pt>
                <c:pt idx="2">
                  <c:v>50.380090497737548</c:v>
                </c:pt>
                <c:pt idx="3">
                  <c:v>36.502262443438909</c:v>
                </c:pt>
                <c:pt idx="4">
                  <c:v>29.563348416289589</c:v>
                </c:pt>
              </c:numCache>
            </c:numRef>
          </c:yVal>
          <c:smooth val="0"/>
        </c:ser>
        <c:ser>
          <c:idx val="3"/>
          <c:order val="3"/>
          <c:tx>
            <c:v>Control</c:v>
          </c:tx>
          <c:spPr>
            <a:ln w="28575">
              <a:noFill/>
            </a:ln>
          </c:spPr>
          <c:marker>
            <c:symbol val="diamond"/>
            <c:size val="6"/>
            <c:spPr>
              <a:solidFill>
                <a:schemeClr val="accent1"/>
              </a:solidFill>
              <a:ln>
                <a:solidFill>
                  <a:schemeClr val="accent1"/>
                </a:solidFill>
              </a:ln>
            </c:spPr>
          </c:marker>
          <c:xVal>
            <c:numRef>
              <c:f>'0uM DHP 1c_3 concentration'!$F$4:$F$8</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concentration'!$G$4:$G$8</c:f>
              <c:numCache>
                <c:formatCode>0.0000</c:formatCode>
                <c:ptCount val="5"/>
                <c:pt idx="0">
                  <c:v>48.47309743092584</c:v>
                </c:pt>
                <c:pt idx="1">
                  <c:v>21.588946459412782</c:v>
                </c:pt>
                <c:pt idx="2">
                  <c:v>12.048192771084336</c:v>
                </c:pt>
                <c:pt idx="3">
                  <c:v>8.7719298245614024</c:v>
                </c:pt>
                <c:pt idx="4">
                  <c:v>7.2098053352559486</c:v>
                </c:pt>
              </c:numCache>
            </c:numRef>
          </c:yVal>
          <c:smooth val="0"/>
        </c:ser>
        <c:ser>
          <c:idx val="4"/>
          <c:order val="4"/>
          <c:tx>
            <c:v>[NAM]=50 uM</c:v>
          </c:tx>
          <c:spPr>
            <a:ln w="28575">
              <a:noFill/>
            </a:ln>
          </c:spPr>
          <c:marker>
            <c:symbol val="square"/>
            <c:size val="5"/>
            <c:spPr>
              <a:solidFill>
                <a:schemeClr val="accent2"/>
              </a:solidFill>
              <a:ln>
                <a:solidFill>
                  <a:schemeClr val="accent2"/>
                </a:solidFill>
              </a:ln>
            </c:spPr>
          </c:marker>
          <c:xVal>
            <c:numRef>
              <c:f>'0uM DHP 1c_3 concentration'!$F$4:$F$8</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concentration'!$H$4:$H$8</c:f>
              <c:numCache>
                <c:formatCode>0.0000</c:formatCode>
                <c:ptCount val="5"/>
                <c:pt idx="0">
                  <c:v>122.040517451794</c:v>
                </c:pt>
                <c:pt idx="1">
                  <c:v>55.524708495280393</c:v>
                </c:pt>
                <c:pt idx="2">
                  <c:v>30.26634382566586</c:v>
                </c:pt>
                <c:pt idx="3">
                  <c:v>21.496130696474633</c:v>
                </c:pt>
                <c:pt idx="4">
                  <c:v>17.143836790673753</c:v>
                </c:pt>
              </c:numCache>
            </c:numRef>
          </c:yVal>
          <c:smooth val="0"/>
        </c:ser>
        <c:ser>
          <c:idx val="5"/>
          <c:order val="5"/>
          <c:tx>
            <c:v>[NAM]=100 uM</c:v>
          </c:tx>
          <c:spPr>
            <a:ln w="28575">
              <a:noFill/>
            </a:ln>
          </c:spPr>
          <c:marker>
            <c:symbol val="diamond"/>
            <c:size val="5"/>
            <c:spPr>
              <a:solidFill>
                <a:schemeClr val="accent3">
                  <a:lumMod val="75000"/>
                </a:schemeClr>
              </a:solidFill>
              <a:ln>
                <a:solidFill>
                  <a:schemeClr val="accent3">
                    <a:lumMod val="75000"/>
                  </a:schemeClr>
                </a:solidFill>
              </a:ln>
            </c:spPr>
          </c:marker>
          <c:xVal>
            <c:numRef>
              <c:f>'0uM DHP 1c_3 concentration'!$F$4:$F$8</c:f>
              <c:numCache>
                <c:formatCode>0.000000</c:formatCode>
                <c:ptCount val="5"/>
                <c:pt idx="0">
                  <c:v>0.01</c:v>
                </c:pt>
                <c:pt idx="1">
                  <c:v>2.6666666666666666E-3</c:v>
                </c:pt>
                <c:pt idx="2">
                  <c:v>1.3333333333333333E-3</c:v>
                </c:pt>
                <c:pt idx="3">
                  <c:v>6.6666666666666664E-4</c:v>
                </c:pt>
                <c:pt idx="4">
                  <c:v>3.3333333333333332E-4</c:v>
                </c:pt>
              </c:numCache>
            </c:numRef>
          </c:xVal>
          <c:yVal>
            <c:numRef>
              <c:f>'0uM DHP 1c_3 concentration'!$I$4:$I$8</c:f>
              <c:numCache>
                <c:formatCode>0.0000</c:formatCode>
                <c:ptCount val="5"/>
                <c:pt idx="0">
                  <c:v>186.11576400521125</c:v>
                </c:pt>
                <c:pt idx="1">
                  <c:v>97.181729834791057</c:v>
                </c:pt>
                <c:pt idx="2">
                  <c:v>46.750818139317438</c:v>
                </c:pt>
                <c:pt idx="3">
                  <c:v>35.650623885918009</c:v>
                </c:pt>
                <c:pt idx="4">
                  <c:v>30.111412225233359</c:v>
                </c:pt>
              </c:numCache>
            </c:numRef>
          </c:yVal>
          <c:smooth val="0"/>
        </c:ser>
        <c:dLbls>
          <c:showLegendKey val="0"/>
          <c:showVal val="0"/>
          <c:showCatName val="0"/>
          <c:showSerName val="0"/>
          <c:showPercent val="0"/>
          <c:showBubbleSize val="0"/>
        </c:dLbls>
        <c:axId val="338477440"/>
        <c:axId val="338479744"/>
      </c:scatterChart>
      <c:valAx>
        <c:axId val="338477440"/>
        <c:scaling>
          <c:orientation val="minMax"/>
          <c:max val="1.2000000000000005E-2"/>
          <c:min val="-2.0000000000000031E-3"/>
        </c:scaling>
        <c:delete val="0"/>
        <c:axPos val="b"/>
        <c:title>
          <c:tx>
            <c:rich>
              <a:bodyPr/>
              <a:lstStyle/>
              <a:p>
                <a:pPr>
                  <a:defRPr sz="1600"/>
                </a:pPr>
                <a:r>
                  <a:rPr lang="en-US" sz="1600"/>
                  <a:t>1/[NAD</a:t>
                </a:r>
                <a:r>
                  <a:rPr lang="en-US" sz="1600" baseline="30000"/>
                  <a:t>+</a:t>
                </a:r>
                <a:r>
                  <a:rPr lang="en-US" sz="1600"/>
                  <a:t>], uM</a:t>
                </a:r>
                <a:r>
                  <a:rPr lang="en-US" sz="1600" baseline="30000"/>
                  <a:t>-1</a:t>
                </a:r>
              </a:p>
            </c:rich>
          </c:tx>
          <c:layout/>
          <c:overlay val="0"/>
        </c:title>
        <c:numFmt formatCode="0.000" sourceLinked="0"/>
        <c:majorTickMark val="out"/>
        <c:minorTickMark val="out"/>
        <c:tickLblPos val="nextTo"/>
        <c:txPr>
          <a:bodyPr rot="-4620000"/>
          <a:lstStyle/>
          <a:p>
            <a:pPr>
              <a:defRPr sz="1400"/>
            </a:pPr>
            <a:endParaRPr lang="en-US"/>
          </a:p>
        </c:txPr>
        <c:crossAx val="338479744"/>
        <c:crosses val="autoZero"/>
        <c:crossBetween val="midCat"/>
        <c:majorUnit val="2.5000000000000035E-3"/>
        <c:minorUnit val="5.0000000000000034E-4"/>
      </c:valAx>
      <c:valAx>
        <c:axId val="338479744"/>
        <c:scaling>
          <c:orientation val="minMax"/>
        </c:scaling>
        <c:delete val="0"/>
        <c:axPos val="l"/>
        <c:title>
          <c:tx>
            <c:rich>
              <a:bodyPr rot="-5400000" vert="horz"/>
              <a:lstStyle/>
              <a:p>
                <a:pPr>
                  <a:defRPr sz="1600"/>
                </a:pPr>
                <a:r>
                  <a:rPr lang="en-US" sz="1600"/>
                  <a:t>1/v, min.uM</a:t>
                </a:r>
                <a:r>
                  <a:rPr lang="en-US" sz="1600" baseline="30000"/>
                  <a:t>-1</a:t>
                </a:r>
              </a:p>
            </c:rich>
          </c:tx>
          <c:layout>
            <c:manualLayout>
              <c:xMode val="edge"/>
              <c:yMode val="edge"/>
              <c:x val="2.8392507274618839E-2"/>
              <c:y val="0.32283593385182702"/>
            </c:manualLayout>
          </c:layout>
          <c:overlay val="0"/>
        </c:title>
        <c:numFmt formatCode="0" sourceLinked="0"/>
        <c:majorTickMark val="out"/>
        <c:minorTickMark val="none"/>
        <c:tickLblPos val="nextTo"/>
        <c:txPr>
          <a:bodyPr/>
          <a:lstStyle/>
          <a:p>
            <a:pPr>
              <a:defRPr sz="1400"/>
            </a:pPr>
            <a:endParaRPr lang="en-US"/>
          </a:p>
        </c:txPr>
        <c:crossAx val="338477440"/>
        <c:crosses val="autoZero"/>
        <c:crossBetween val="midCat"/>
      </c:valAx>
    </c:plotArea>
    <c:legend>
      <c:legendPos val="r"/>
      <c:legendEntry>
        <c:idx val="0"/>
        <c:delete val="1"/>
      </c:legendEntry>
      <c:legendEntry>
        <c:idx val="1"/>
        <c:delete val="1"/>
      </c:legendEntry>
      <c:legendEntry>
        <c:idx val="2"/>
        <c:delete val="1"/>
      </c:legendEntry>
      <c:layout>
        <c:manualLayout>
          <c:xMode val="edge"/>
          <c:yMode val="edge"/>
          <c:x val="9.1434274940984495E-2"/>
          <c:y val="2.1159686327552604E-2"/>
          <c:w val="0.66723131439556016"/>
          <c:h val="0.32405074365704362"/>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032239249663685E-2"/>
          <c:y val="2.4361356028101279E-2"/>
          <c:w val="0.94229879867167166"/>
          <c:h val="0.8859358448457415"/>
        </c:manualLayout>
      </c:layout>
      <c:scatterChart>
        <c:scatterStyle val="lineMarker"/>
        <c:varyColors val="0"/>
        <c:ser>
          <c:idx val="0"/>
          <c:order val="0"/>
          <c:tx>
            <c:v>Mixed Inhibition Fit_Control</c:v>
          </c:tx>
          <c:spPr>
            <a:ln w="28575">
              <a:noFill/>
            </a:ln>
          </c:spPr>
          <c:marker>
            <c:symbol val="none"/>
          </c:marker>
          <c:trendline>
            <c:spPr>
              <a:ln>
                <a:solidFill>
                  <a:schemeClr val="tx2"/>
                </a:solidFill>
              </a:ln>
            </c:spPr>
            <c:trendlineType val="linear"/>
            <c:backward val="2.0000000000000013E-3"/>
            <c:dispRSqr val="0"/>
            <c:dispEq val="0"/>
          </c:trendline>
          <c:xVal>
            <c:numRef>
              <c:f>'0uM DHP 1c_3c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concentrations'!$H$13:$H$17</c:f>
              <c:numCache>
                <c:formatCode>0.0000</c:formatCode>
                <c:ptCount val="5"/>
                <c:pt idx="0">
                  <c:v>56.143380429094719</c:v>
                </c:pt>
                <c:pt idx="1">
                  <c:v>18.809000523286237</c:v>
                </c:pt>
                <c:pt idx="2">
                  <c:v>12.020931449502879</c:v>
                </c:pt>
                <c:pt idx="3">
                  <c:v>8.6268969126111976</c:v>
                </c:pt>
                <c:pt idx="4">
                  <c:v>6.929879644165359</c:v>
                </c:pt>
              </c:numCache>
            </c:numRef>
          </c:yVal>
          <c:smooth val="0"/>
        </c:ser>
        <c:ser>
          <c:idx val="1"/>
          <c:order val="1"/>
          <c:tx>
            <c:v>Mixed Inhibition Fit_[NAM]=50uM</c:v>
          </c:tx>
          <c:spPr>
            <a:ln w="28575">
              <a:noFill/>
            </a:ln>
          </c:spPr>
          <c:marker>
            <c:symbol val="none"/>
          </c:marker>
          <c:trendline>
            <c:spPr>
              <a:ln>
                <a:solidFill>
                  <a:srgbClr val="C00000"/>
                </a:solidFill>
              </a:ln>
            </c:spPr>
            <c:trendlineType val="linear"/>
            <c:backward val="2.0000000000000013E-3"/>
            <c:dispRSqr val="0"/>
            <c:dispEq val="0"/>
          </c:trendline>
          <c:xVal>
            <c:numRef>
              <c:f>'0uM DHP 1c_3c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concentrations'!$I$13:$I$17</c:f>
              <c:numCache>
                <c:formatCode>0.0000</c:formatCode>
                <c:ptCount val="5"/>
                <c:pt idx="0">
                  <c:v>149.24096221428132</c:v>
                </c:pt>
                <c:pt idx="1">
                  <c:v>49.286018897187219</c:v>
                </c:pt>
                <c:pt idx="2">
                  <c:v>31.112392839533751</c:v>
                </c:pt>
                <c:pt idx="3">
                  <c:v>22.025579810707015</c:v>
                </c:pt>
                <c:pt idx="4">
                  <c:v>17.482173296293645</c:v>
                </c:pt>
              </c:numCache>
            </c:numRef>
          </c:yVal>
          <c:smooth val="0"/>
        </c:ser>
        <c:ser>
          <c:idx val="2"/>
          <c:order val="2"/>
          <c:tx>
            <c:v>Mixed Inhibition Fit_[NAM]=100 uM</c:v>
          </c:tx>
          <c:spPr>
            <a:ln w="28575">
              <a:noFill/>
            </a:ln>
          </c:spPr>
          <c:marker>
            <c:symbol val="none"/>
          </c:marker>
          <c:trendline>
            <c:spPr>
              <a:ln>
                <a:solidFill>
                  <a:schemeClr val="accent3">
                    <a:lumMod val="75000"/>
                  </a:schemeClr>
                </a:solidFill>
              </a:ln>
            </c:spPr>
            <c:trendlineType val="linear"/>
            <c:backward val="2.0000000000000013E-3"/>
            <c:dispRSqr val="0"/>
            <c:dispEq val="0"/>
          </c:trendline>
          <c:xVal>
            <c:numRef>
              <c:f>'0uM DHP 1c_3c concentrations'!$G$13:$G$17</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concentrations'!$J$13:$J$17</c:f>
              <c:numCache>
                <c:formatCode>0.0000</c:formatCode>
                <c:ptCount val="5"/>
                <c:pt idx="0">
                  <c:v>242.33854399946793</c:v>
                </c:pt>
                <c:pt idx="1">
                  <c:v>79.763037271088194</c:v>
                </c:pt>
                <c:pt idx="2">
                  <c:v>50.20385422956462</c:v>
                </c:pt>
                <c:pt idx="3">
                  <c:v>35.424262708802829</c:v>
                </c:pt>
                <c:pt idx="4">
                  <c:v>28.034466948421933</c:v>
                </c:pt>
              </c:numCache>
            </c:numRef>
          </c:yVal>
          <c:smooth val="0"/>
        </c:ser>
        <c:ser>
          <c:idx val="3"/>
          <c:order val="3"/>
          <c:tx>
            <c:v>Control</c:v>
          </c:tx>
          <c:spPr>
            <a:ln w="28575">
              <a:noFill/>
            </a:ln>
          </c:spPr>
          <c:marker>
            <c:symbol val="diamond"/>
            <c:size val="6"/>
            <c:spPr>
              <a:solidFill>
                <a:schemeClr val="accent1"/>
              </a:solidFill>
              <a:ln>
                <a:solidFill>
                  <a:schemeClr val="accent1"/>
                </a:solidFill>
              </a:ln>
            </c:spPr>
          </c:marker>
          <c:xVal>
            <c:numRef>
              <c:f>'0uM DHP 1c_3c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concentrations'!$H$4:$H$8</c:f>
              <c:numCache>
                <c:formatCode>0.0000</c:formatCode>
                <c:ptCount val="5"/>
                <c:pt idx="0">
                  <c:v>48.47309743092584</c:v>
                </c:pt>
                <c:pt idx="1">
                  <c:v>21.588946459412782</c:v>
                </c:pt>
                <c:pt idx="2">
                  <c:v>12.048192771084336</c:v>
                </c:pt>
                <c:pt idx="3">
                  <c:v>8.7719298245614024</c:v>
                </c:pt>
                <c:pt idx="4">
                  <c:v>7.2098053352559486</c:v>
                </c:pt>
              </c:numCache>
            </c:numRef>
          </c:yVal>
          <c:smooth val="0"/>
        </c:ser>
        <c:ser>
          <c:idx val="4"/>
          <c:order val="4"/>
          <c:tx>
            <c:v>[NAM]=50uM</c:v>
          </c:tx>
          <c:spPr>
            <a:ln w="28575">
              <a:noFill/>
            </a:ln>
          </c:spPr>
          <c:marker>
            <c:symbol val="square"/>
            <c:size val="5"/>
            <c:spPr>
              <a:solidFill>
                <a:schemeClr val="accent2"/>
              </a:solidFill>
              <a:ln>
                <a:solidFill>
                  <a:schemeClr val="accent2"/>
                </a:solidFill>
              </a:ln>
            </c:spPr>
          </c:marker>
          <c:xVal>
            <c:numRef>
              <c:f>'0uM DHP 1c_3c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concentrations'!$I$4:$I$8</c:f>
              <c:numCache>
                <c:formatCode>0.0000</c:formatCode>
                <c:ptCount val="5"/>
                <c:pt idx="0">
                  <c:v>122.040517451794</c:v>
                </c:pt>
                <c:pt idx="1">
                  <c:v>55.524708495280393</c:v>
                </c:pt>
                <c:pt idx="2">
                  <c:v>30.26634382566586</c:v>
                </c:pt>
                <c:pt idx="3">
                  <c:v>21.496130696474633</c:v>
                </c:pt>
                <c:pt idx="4">
                  <c:v>17.143836790673753</c:v>
                </c:pt>
              </c:numCache>
            </c:numRef>
          </c:yVal>
          <c:smooth val="0"/>
        </c:ser>
        <c:ser>
          <c:idx val="5"/>
          <c:order val="5"/>
          <c:tx>
            <c:v>[NAM]=100 uM</c:v>
          </c:tx>
          <c:spPr>
            <a:ln w="28575">
              <a:noFill/>
            </a:ln>
          </c:spPr>
          <c:marker>
            <c:symbol val="diamond"/>
            <c:size val="5"/>
            <c:spPr>
              <a:solidFill>
                <a:schemeClr val="accent3">
                  <a:lumMod val="75000"/>
                </a:schemeClr>
              </a:solidFill>
              <a:ln>
                <a:solidFill>
                  <a:schemeClr val="accent3">
                    <a:lumMod val="75000"/>
                  </a:schemeClr>
                </a:solidFill>
              </a:ln>
            </c:spPr>
          </c:marker>
          <c:xVal>
            <c:numRef>
              <c:f>'0uM DHP 1c_3c concentrations'!$G$4:$G$8</c:f>
              <c:numCache>
                <c:formatCode>0.000000</c:formatCode>
                <c:ptCount val="5"/>
                <c:pt idx="0">
                  <c:v>0.01</c:v>
                </c:pt>
                <c:pt idx="1">
                  <c:v>2.6666666666666666E-3</c:v>
                </c:pt>
                <c:pt idx="2">
                  <c:v>1.3333333333333333E-3</c:v>
                </c:pt>
                <c:pt idx="3">
                  <c:v>6.6666666666666664E-4</c:v>
                </c:pt>
                <c:pt idx="4">
                  <c:v>3.3333333333333332E-4</c:v>
                </c:pt>
              </c:numCache>
            </c:numRef>
          </c:xVal>
          <c:yVal>
            <c:numRef>
              <c:f>'0uM DHP 1c_3c concentrations'!$J$4:$J$8</c:f>
              <c:numCache>
                <c:formatCode>0.0000</c:formatCode>
                <c:ptCount val="5"/>
                <c:pt idx="0">
                  <c:v>186.11576400521125</c:v>
                </c:pt>
                <c:pt idx="1">
                  <c:v>97.181729834791057</c:v>
                </c:pt>
                <c:pt idx="2">
                  <c:v>46.750818139317438</c:v>
                </c:pt>
                <c:pt idx="3">
                  <c:v>35.650623885918009</c:v>
                </c:pt>
                <c:pt idx="4">
                  <c:v>30.111412225233359</c:v>
                </c:pt>
              </c:numCache>
            </c:numRef>
          </c:yVal>
          <c:smooth val="0"/>
        </c:ser>
        <c:dLbls>
          <c:showLegendKey val="0"/>
          <c:showVal val="0"/>
          <c:showCatName val="0"/>
          <c:showSerName val="0"/>
          <c:showPercent val="0"/>
          <c:showBubbleSize val="0"/>
        </c:dLbls>
        <c:axId val="44778624"/>
        <c:axId val="44780928"/>
      </c:scatterChart>
      <c:valAx>
        <c:axId val="44778624"/>
        <c:scaling>
          <c:orientation val="minMax"/>
          <c:max val="1.2000000000000005E-2"/>
          <c:min val="-2.0000000000000013E-3"/>
        </c:scaling>
        <c:delete val="0"/>
        <c:axPos val="b"/>
        <c:title>
          <c:tx>
            <c:rich>
              <a:bodyPr/>
              <a:lstStyle/>
              <a:p>
                <a:pPr>
                  <a:defRPr sz="1600"/>
                </a:pPr>
                <a:r>
                  <a:rPr lang="en-US" sz="1600"/>
                  <a:t>1/[NAD</a:t>
                </a:r>
                <a:r>
                  <a:rPr lang="en-US" sz="1600" baseline="30000"/>
                  <a:t>+</a:t>
                </a:r>
                <a:r>
                  <a:rPr lang="en-US" sz="1600"/>
                  <a:t>], uM</a:t>
                </a:r>
                <a:r>
                  <a:rPr lang="en-US" sz="1600" baseline="30000"/>
                  <a:t>-1</a:t>
                </a:r>
              </a:p>
            </c:rich>
          </c:tx>
          <c:layout/>
          <c:overlay val="0"/>
        </c:title>
        <c:numFmt formatCode="0.000" sourceLinked="0"/>
        <c:majorTickMark val="out"/>
        <c:minorTickMark val="out"/>
        <c:tickLblPos val="nextTo"/>
        <c:txPr>
          <a:bodyPr rot="-4620000"/>
          <a:lstStyle/>
          <a:p>
            <a:pPr>
              <a:defRPr sz="1400"/>
            </a:pPr>
            <a:endParaRPr lang="en-US"/>
          </a:p>
        </c:txPr>
        <c:crossAx val="44780928"/>
        <c:crosses val="autoZero"/>
        <c:crossBetween val="midCat"/>
        <c:majorUnit val="2.5000000000000014E-3"/>
        <c:minorUnit val="5.0000000000000034E-4"/>
      </c:valAx>
      <c:valAx>
        <c:axId val="44780928"/>
        <c:scaling>
          <c:orientation val="minMax"/>
        </c:scaling>
        <c:delete val="0"/>
        <c:axPos val="l"/>
        <c:title>
          <c:tx>
            <c:rich>
              <a:bodyPr rot="-5400000" vert="horz"/>
              <a:lstStyle/>
              <a:p>
                <a:pPr>
                  <a:defRPr sz="1600"/>
                </a:pPr>
                <a:r>
                  <a:rPr lang="en-US" sz="1600"/>
                  <a:t>1/v,min.uM</a:t>
                </a:r>
                <a:r>
                  <a:rPr lang="en-US" sz="1600" baseline="30000"/>
                  <a:t>-1</a:t>
                </a:r>
              </a:p>
            </c:rich>
          </c:tx>
          <c:layout>
            <c:manualLayout>
              <c:xMode val="edge"/>
              <c:yMode val="edge"/>
              <c:x val="7.1684587813620106E-3"/>
              <c:y val="0.31921072972674541"/>
            </c:manualLayout>
          </c:layout>
          <c:overlay val="0"/>
        </c:title>
        <c:numFmt formatCode="0" sourceLinked="0"/>
        <c:majorTickMark val="out"/>
        <c:minorTickMark val="none"/>
        <c:tickLblPos val="nextTo"/>
        <c:txPr>
          <a:bodyPr/>
          <a:lstStyle/>
          <a:p>
            <a:pPr>
              <a:defRPr sz="1400"/>
            </a:pPr>
            <a:endParaRPr lang="en-US"/>
          </a:p>
        </c:txPr>
        <c:crossAx val="44778624"/>
        <c:crosses val="autoZero"/>
        <c:crossBetween val="midCat"/>
      </c:valAx>
    </c:plotArea>
    <c:legend>
      <c:legendPos val="r"/>
      <c:legendEntry>
        <c:idx val="0"/>
        <c:delete val="1"/>
      </c:legendEntry>
      <c:legendEntry>
        <c:idx val="1"/>
        <c:delete val="1"/>
      </c:legendEntry>
      <c:legendEntry>
        <c:idx val="2"/>
        <c:delete val="1"/>
      </c:legendEntry>
      <c:layout>
        <c:manualLayout>
          <c:xMode val="edge"/>
          <c:yMode val="edge"/>
          <c:x val="0.12651407544645155"/>
          <c:y val="1.3900738899959698E-2"/>
          <c:w val="0.53599224828079284"/>
          <c:h val="0.23840263896227748"/>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440507436570429"/>
          <c:y val="5.1400554097404488E-2"/>
          <c:w val="0.82927668416447942"/>
          <c:h val="0.8326195683872849"/>
        </c:manualLayout>
      </c:layout>
      <c:barChart>
        <c:barDir val="col"/>
        <c:grouping val="clustered"/>
        <c:varyColors val="0"/>
        <c:ser>
          <c:idx val="0"/>
          <c:order val="0"/>
          <c:tx>
            <c:v>SIRT1 (11.03.14)</c:v>
          </c:tx>
          <c:invertIfNegative val="0"/>
          <c:cat>
            <c:strRef>
              <c:f>'[DHP 1c and 1b derivative.xls]10.31.2014_SIRT1_3'!$B$11:$B$15</c:f>
              <c:strCache>
                <c:ptCount val="5"/>
                <c:pt idx="0">
                  <c:v>Control</c:v>
                </c:pt>
                <c:pt idx="1">
                  <c:v>Resveratrol</c:v>
                </c:pt>
                <c:pt idx="2">
                  <c:v>NAM</c:v>
                </c:pt>
                <c:pt idx="3">
                  <c:v>1b</c:v>
                </c:pt>
                <c:pt idx="4">
                  <c:v>1b analog</c:v>
                </c:pt>
              </c:strCache>
            </c:strRef>
          </c:cat>
          <c:val>
            <c:numRef>
              <c:f>'[DHP 1c and 1b derivative.xls]10.31.2014_SIRT1_3'!$C$11:$C$15</c:f>
              <c:numCache>
                <c:formatCode>General</c:formatCode>
                <c:ptCount val="5"/>
                <c:pt idx="0">
                  <c:v>100</c:v>
                </c:pt>
                <c:pt idx="1">
                  <c:v>169.5</c:v>
                </c:pt>
                <c:pt idx="2">
                  <c:v>57.3</c:v>
                </c:pt>
                <c:pt idx="3">
                  <c:v>30.1</c:v>
                </c:pt>
                <c:pt idx="4">
                  <c:v>66.5</c:v>
                </c:pt>
              </c:numCache>
            </c:numRef>
          </c:val>
        </c:ser>
        <c:ser>
          <c:idx val="1"/>
          <c:order val="1"/>
          <c:tx>
            <c:v>SIRT3 (11.03.14)</c:v>
          </c:tx>
          <c:invertIfNegative val="0"/>
          <c:cat>
            <c:strRef>
              <c:f>'[DHP 1c and 1b derivative.xls]10.31.2014_SIRT1_3'!$B$11:$B$15</c:f>
              <c:strCache>
                <c:ptCount val="5"/>
                <c:pt idx="0">
                  <c:v>Control</c:v>
                </c:pt>
                <c:pt idx="1">
                  <c:v>Resveratrol</c:v>
                </c:pt>
                <c:pt idx="2">
                  <c:v>NAM</c:v>
                </c:pt>
                <c:pt idx="3">
                  <c:v>1b</c:v>
                </c:pt>
                <c:pt idx="4">
                  <c:v>1b analog</c:v>
                </c:pt>
              </c:strCache>
            </c:strRef>
          </c:cat>
          <c:val>
            <c:numRef>
              <c:f>'[DHP 1c and 1b derivative.xls]10.31.2014_SIRT1_3'!$D$11:$D$15</c:f>
              <c:numCache>
                <c:formatCode>General</c:formatCode>
                <c:ptCount val="5"/>
                <c:pt idx="0">
                  <c:v>100</c:v>
                </c:pt>
                <c:pt idx="1">
                  <c:v>55.3</c:v>
                </c:pt>
                <c:pt idx="2">
                  <c:v>34.1</c:v>
                </c:pt>
                <c:pt idx="3">
                  <c:v>89.4</c:v>
                </c:pt>
                <c:pt idx="4">
                  <c:v>94.4</c:v>
                </c:pt>
              </c:numCache>
            </c:numRef>
          </c:val>
        </c:ser>
        <c:ser>
          <c:idx val="2"/>
          <c:order val="2"/>
          <c:tx>
            <c:v>SIRT3 (11.07.14)</c:v>
          </c:tx>
          <c:invertIfNegative val="0"/>
          <c:val>
            <c:numRef>
              <c:f>'[DHP 1c and 1b derivative.xls]10.31.2014_SIRT1_3'!$E$11:$E$15</c:f>
              <c:numCache>
                <c:formatCode>General</c:formatCode>
                <c:ptCount val="5"/>
                <c:pt idx="0">
                  <c:v>0</c:v>
                </c:pt>
                <c:pt idx="1">
                  <c:v>0</c:v>
                </c:pt>
                <c:pt idx="2">
                  <c:v>0</c:v>
                </c:pt>
                <c:pt idx="3">
                  <c:v>0</c:v>
                </c:pt>
                <c:pt idx="4">
                  <c:v>92.1</c:v>
                </c:pt>
              </c:numCache>
            </c:numRef>
          </c:val>
        </c:ser>
        <c:dLbls>
          <c:showLegendKey val="0"/>
          <c:showVal val="0"/>
          <c:showCatName val="0"/>
          <c:showSerName val="0"/>
          <c:showPercent val="0"/>
          <c:showBubbleSize val="0"/>
        </c:dLbls>
        <c:gapWidth val="150"/>
        <c:axId val="59244928"/>
        <c:axId val="59246464"/>
      </c:barChart>
      <c:catAx>
        <c:axId val="59244928"/>
        <c:scaling>
          <c:orientation val="minMax"/>
        </c:scaling>
        <c:delete val="0"/>
        <c:axPos val="b"/>
        <c:majorTickMark val="out"/>
        <c:minorTickMark val="none"/>
        <c:tickLblPos val="nextTo"/>
        <c:txPr>
          <a:bodyPr/>
          <a:lstStyle/>
          <a:p>
            <a:pPr>
              <a:defRPr sz="1400"/>
            </a:pPr>
            <a:endParaRPr lang="en-US"/>
          </a:p>
        </c:txPr>
        <c:crossAx val="59246464"/>
        <c:crosses val="autoZero"/>
        <c:auto val="1"/>
        <c:lblAlgn val="ctr"/>
        <c:lblOffset val="100"/>
        <c:noMultiLvlLbl val="0"/>
      </c:catAx>
      <c:valAx>
        <c:axId val="59246464"/>
        <c:scaling>
          <c:orientation val="minMax"/>
          <c:max val="200"/>
        </c:scaling>
        <c:delete val="0"/>
        <c:axPos val="l"/>
        <c:majorGridlines/>
        <c:title>
          <c:tx>
            <c:rich>
              <a:bodyPr rot="-5400000" vert="horz"/>
              <a:lstStyle/>
              <a:p>
                <a:pPr>
                  <a:defRPr sz="1400"/>
                </a:pPr>
                <a:r>
                  <a:rPr lang="en-US" sz="1400"/>
                  <a:t>% Activity</a:t>
                </a:r>
              </a:p>
            </c:rich>
          </c:tx>
          <c:layout>
            <c:manualLayout>
              <c:xMode val="edge"/>
              <c:yMode val="edge"/>
              <c:x val="2.208223972003499E-3"/>
              <c:y val="0.28923811606882471"/>
            </c:manualLayout>
          </c:layout>
          <c:overlay val="0"/>
        </c:title>
        <c:numFmt formatCode="General" sourceLinked="1"/>
        <c:majorTickMark val="out"/>
        <c:minorTickMark val="none"/>
        <c:tickLblPos val="nextTo"/>
        <c:txPr>
          <a:bodyPr/>
          <a:lstStyle/>
          <a:p>
            <a:pPr>
              <a:defRPr sz="1400"/>
            </a:pPr>
            <a:endParaRPr lang="en-US"/>
          </a:p>
        </c:txPr>
        <c:crossAx val="59244928"/>
        <c:crosses val="autoZero"/>
        <c:crossBetween val="between"/>
      </c:valAx>
      <c:spPr>
        <a:ln>
          <a:solidFill>
            <a:schemeClr val="tx1">
              <a:lumMod val="50000"/>
              <a:lumOff val="50000"/>
            </a:schemeClr>
          </a:solidFill>
        </a:ln>
      </c:spPr>
    </c:plotArea>
    <c:legend>
      <c:legendPos val="r"/>
      <c:layout>
        <c:manualLayout>
          <c:xMode val="edge"/>
          <c:yMode val="edge"/>
          <c:x val="0.10811475648877224"/>
          <c:y val="3.7158196134574092E-2"/>
          <c:w val="0.27909601924759403"/>
          <c:h val="0.15354549431321085"/>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1C13E1-D56F-4605-BE3B-74BF9F2B52D2}" type="datetimeFigureOut">
              <a:rPr lang="en-US" smtClean="0"/>
              <a:t>11/11/2014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88ECF-521D-42D2-A569-ECFACE5AFA5F}" type="slidenum">
              <a:rPr lang="en-US" smtClean="0"/>
              <a:t>‹#›</a:t>
            </a:fld>
            <a:endParaRPr lang="en-US"/>
          </a:p>
        </p:txBody>
      </p:sp>
    </p:spTree>
    <p:extLst>
      <p:ext uri="{BB962C8B-B14F-4D97-AF65-F5344CB8AC3E}">
        <p14:creationId xmlns:p14="http://schemas.microsoft.com/office/powerpoint/2010/main" val="73068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0000FF"/>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30279745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C0689-6C51-4F83-A99C-234A6C761B26}" type="datetimeFigureOut">
              <a:rPr lang="en-US" smtClean="0"/>
              <a:t>11/11/2014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5363596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C0689-6C51-4F83-A99C-234A6C761B26}" type="datetimeFigureOut">
              <a:rPr lang="en-US" smtClean="0"/>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135092660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C0689-6C51-4F83-A99C-234A6C761B26}" type="datetimeFigureOut">
              <a:rPr lang="en-US" smtClean="0"/>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3535543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19044433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2829280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93454"/>
            <a:ext cx="6610350" cy="715962"/>
          </a:xfrm>
        </p:spPr>
        <p:txBody>
          <a:bodyPr>
            <a:normAutofit/>
          </a:bodyPr>
          <a:lstStyle>
            <a:lvl1pPr algn="l">
              <a:defRPr sz="3600" b="1">
                <a:solidFill>
                  <a:srgbClr val="0000FF"/>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990600"/>
            <a:ext cx="8534400" cy="5410200"/>
          </a:xfrm>
        </p:spPr>
        <p:txBody>
          <a:bodyPr>
            <a:norm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2750" y="142875"/>
            <a:ext cx="2305050" cy="619125"/>
          </a:xfrm>
          <a:prstGeom prst="rect">
            <a:avLst/>
          </a:prstGeom>
        </p:spPr>
      </p:pic>
      <p:cxnSp>
        <p:nvCxnSpPr>
          <p:cNvPr id="9" name="Straight Connector 8"/>
          <p:cNvCxnSpPr/>
          <p:nvPr userDrawn="1"/>
        </p:nvCxnSpPr>
        <p:spPr>
          <a:xfrm>
            <a:off x="76200" y="838200"/>
            <a:ext cx="89916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0129965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93454"/>
            <a:ext cx="6610350" cy="715962"/>
          </a:xfrm>
        </p:spPr>
        <p:txBody>
          <a:bodyPr>
            <a:normAutofit/>
          </a:bodyPr>
          <a:lstStyle>
            <a:lvl1pPr algn="l">
              <a:defRPr sz="3600" b="1">
                <a:solidFill>
                  <a:srgbClr val="0000FF"/>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2750" y="142875"/>
            <a:ext cx="2305050" cy="619125"/>
          </a:xfrm>
          <a:prstGeom prst="rect">
            <a:avLst/>
          </a:prstGeom>
        </p:spPr>
      </p:pic>
      <p:cxnSp>
        <p:nvCxnSpPr>
          <p:cNvPr id="9" name="Straight Connector 8"/>
          <p:cNvCxnSpPr/>
          <p:nvPr userDrawn="1"/>
        </p:nvCxnSpPr>
        <p:spPr>
          <a:xfrm>
            <a:off x="76200" y="838200"/>
            <a:ext cx="89916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0156859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2750" y="142875"/>
            <a:ext cx="2305050" cy="619125"/>
          </a:xfrm>
          <a:prstGeom prst="rect">
            <a:avLst/>
          </a:prstGeom>
        </p:spPr>
      </p:pic>
      <p:cxnSp>
        <p:nvCxnSpPr>
          <p:cNvPr id="9" name="Straight Connector 8"/>
          <p:cNvCxnSpPr/>
          <p:nvPr userDrawn="1"/>
        </p:nvCxnSpPr>
        <p:spPr>
          <a:xfrm>
            <a:off x="76200" y="838200"/>
            <a:ext cx="89916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8982365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1" cap="all">
                <a:solidFill>
                  <a:srgbClr val="0000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0200" y="228600"/>
            <a:ext cx="3552825" cy="647700"/>
          </a:xfrm>
          <a:prstGeom prst="rect">
            <a:avLst/>
          </a:prstGeom>
        </p:spPr>
      </p:pic>
    </p:spTree>
    <p:extLst>
      <p:ext uri="{BB962C8B-B14F-4D97-AF65-F5344CB8AC3E}">
        <p14:creationId xmlns:p14="http://schemas.microsoft.com/office/powerpoint/2010/main" val="30346858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1362075"/>
          </a:xfrm>
        </p:spPr>
        <p:txBody>
          <a:bodyPr anchor="t">
            <a:normAutofit/>
          </a:bodyPr>
          <a:lstStyle>
            <a:lvl1pPr algn="l">
              <a:defRPr sz="3600" b="1" cap="all">
                <a:solidFill>
                  <a:srgbClr val="0000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2000" y="3810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C0689-6C51-4F83-A99C-234A6C761B26}" type="datetimeFigureOut">
              <a:rPr lang="en-US" smtClean="0"/>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BA7-69FF-4DB5-92CC-1A9BD438D6D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0200" y="228600"/>
            <a:ext cx="3552825" cy="647700"/>
          </a:xfrm>
          <a:prstGeom prst="rect">
            <a:avLst/>
          </a:prstGeom>
        </p:spPr>
      </p:pic>
    </p:spTree>
    <p:extLst>
      <p:ext uri="{BB962C8B-B14F-4D97-AF65-F5344CB8AC3E}">
        <p14:creationId xmlns:p14="http://schemas.microsoft.com/office/powerpoint/2010/main" val="9336532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5C0689-6C51-4F83-A99C-234A6C761B26}" type="datetimeFigureOut">
              <a:rPr lang="en-US" smtClean="0"/>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40668955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5C0689-6C51-4F83-A99C-234A6C761B26}" type="datetimeFigureOut">
              <a:rPr lang="en-US" smtClean="0"/>
              <a:t>11/11/2014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8698349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5C0689-6C51-4F83-A99C-234A6C761B26}" type="datetimeFigureOut">
              <a:rPr lang="en-US" smtClean="0"/>
              <a:t>11/11/2014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BA7-69FF-4DB5-92CC-1A9BD438D6D2}" type="slidenum">
              <a:rPr lang="en-US" smtClean="0"/>
              <a:t>‹#›</a:t>
            </a:fld>
            <a:endParaRPr lang="en-US"/>
          </a:p>
        </p:txBody>
      </p:sp>
    </p:spTree>
    <p:extLst>
      <p:ext uri="{BB962C8B-B14F-4D97-AF65-F5344CB8AC3E}">
        <p14:creationId xmlns:p14="http://schemas.microsoft.com/office/powerpoint/2010/main" val="34977254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t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C0689-6C51-4F83-A99C-234A6C761B26}" type="datetimeFigureOut">
              <a:rPr lang="en-US" smtClean="0"/>
              <a:t>11/11/2014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BA7-69FF-4DB5-92CC-1A9BD438D6D2}" type="slidenum">
              <a:rPr lang="en-US" smtClean="0"/>
              <a:t>‹#›</a:t>
            </a:fld>
            <a:endParaRPr lang="en-US"/>
          </a:p>
        </p:txBody>
      </p:sp>
    </p:spTree>
    <p:extLst>
      <p:ext uri="{BB962C8B-B14F-4D97-AF65-F5344CB8AC3E}">
        <p14:creationId xmlns:p14="http://schemas.microsoft.com/office/powerpoint/2010/main" val="497285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62"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5.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PMC-AT Group Meeting</a:t>
            </a:r>
          </a:p>
        </p:txBody>
      </p:sp>
      <p:sp>
        <p:nvSpPr>
          <p:cNvPr id="3" name="Subtitle 2"/>
          <p:cNvSpPr>
            <a:spLocks noGrp="1"/>
          </p:cNvSpPr>
          <p:nvPr>
            <p:ph type="subTitle" idx="1"/>
          </p:nvPr>
        </p:nvSpPr>
        <p:spPr/>
        <p:txBody>
          <a:bodyPr/>
          <a:lstStyle/>
          <a:p>
            <a:r>
              <a:rPr lang="en-US" dirty="0"/>
              <a:t>Experimental update</a:t>
            </a:r>
          </a:p>
          <a:p>
            <a:r>
              <a:rPr lang="en-US" sz="1800" dirty="0" smtClean="0"/>
              <a:t>XG (</a:t>
            </a:r>
            <a:r>
              <a:rPr lang="en-US" sz="1800" dirty="0" smtClean="0"/>
              <a:t>11.11.2014</a:t>
            </a:r>
            <a:r>
              <a:rPr lang="en-US" sz="1800" dirty="0" smtClean="0"/>
              <a:t>)</a:t>
            </a:r>
            <a:endParaRPr lang="en-US" sz="1800" dirty="0"/>
          </a:p>
          <a:p>
            <a:endParaRPr lang="en-US" dirty="0"/>
          </a:p>
        </p:txBody>
      </p:sp>
    </p:spTree>
    <p:extLst>
      <p:ext uri="{BB962C8B-B14F-4D97-AF65-F5344CB8AC3E}">
        <p14:creationId xmlns:p14="http://schemas.microsoft.com/office/powerpoint/2010/main" val="2830577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76250" y="1752600"/>
            <a:ext cx="7881950" cy="4194695"/>
            <a:chOff x="381000" y="990600"/>
            <a:chExt cx="7881950" cy="4194695"/>
          </a:xfrm>
        </p:grpSpPr>
        <p:pic>
          <p:nvPicPr>
            <p:cNvPr id="1026" name="Picture 1" descr="cid:image001.jpg@01CFFA9A.837E8C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59932"/>
              <a:ext cx="1905000" cy="382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447800"/>
              <a:ext cx="1219200" cy="3429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277839" y="990600"/>
              <a:ext cx="2093522" cy="369332"/>
            </a:xfrm>
            <a:prstGeom prst="rect">
              <a:avLst/>
            </a:prstGeom>
          </p:spPr>
          <p:txBody>
            <a:bodyPr wrap="none">
              <a:spAutoFit/>
            </a:bodyPr>
            <a:lstStyle/>
            <a:p>
              <a:r>
                <a:rPr lang="en-US" dirty="0"/>
                <a:t>Lot 02261403 image</a:t>
              </a:r>
            </a:p>
          </p:txBody>
        </p:sp>
        <p:sp>
          <p:nvSpPr>
            <p:cNvPr id="4" name="Rectangle 3"/>
            <p:cNvSpPr/>
            <p:nvPr/>
          </p:nvSpPr>
          <p:spPr>
            <a:xfrm>
              <a:off x="381000" y="990600"/>
              <a:ext cx="2213748" cy="369332"/>
            </a:xfrm>
            <a:prstGeom prst="rect">
              <a:avLst/>
            </a:prstGeom>
          </p:spPr>
          <p:txBody>
            <a:bodyPr wrap="none">
              <a:spAutoFit/>
            </a:bodyPr>
            <a:lstStyle/>
            <a:p>
              <a:r>
                <a:rPr lang="en-US" dirty="0"/>
                <a:t>Lot# 02011341 Image</a:t>
              </a:r>
            </a:p>
          </p:txBody>
        </p:sp>
        <p:sp>
          <p:nvSpPr>
            <p:cNvPr id="6" name="Rectangle 5"/>
            <p:cNvSpPr/>
            <p:nvPr/>
          </p:nvSpPr>
          <p:spPr>
            <a:xfrm>
              <a:off x="7040949" y="2286000"/>
              <a:ext cx="1222001" cy="646331"/>
            </a:xfrm>
            <a:prstGeom prst="rect">
              <a:avLst/>
            </a:prstGeom>
          </p:spPr>
          <p:txBody>
            <a:bodyPr wrap="none">
              <a:spAutoFit/>
            </a:bodyPr>
            <a:lstStyle/>
            <a:p>
              <a:r>
                <a:rPr lang="en-US" dirty="0" smtClean="0"/>
                <a:t>   13U/</a:t>
              </a:r>
              <a:r>
                <a:rPr lang="en-US" dirty="0" err="1" smtClean="0"/>
                <a:t>ul</a:t>
              </a:r>
              <a:endParaRPr lang="en-US" dirty="0" smtClean="0"/>
            </a:p>
            <a:p>
              <a:r>
                <a:rPr lang="en-US" dirty="0" smtClean="0"/>
                <a:t>0.65mg/ml</a:t>
              </a:r>
              <a:endParaRPr lang="en-US" dirty="0"/>
            </a:p>
          </p:txBody>
        </p:sp>
        <p:sp>
          <p:nvSpPr>
            <p:cNvPr id="7" name="Rectangle 6"/>
            <p:cNvSpPr/>
            <p:nvPr/>
          </p:nvSpPr>
          <p:spPr>
            <a:xfrm>
              <a:off x="2443942" y="2598003"/>
              <a:ext cx="1222001" cy="646331"/>
            </a:xfrm>
            <a:prstGeom prst="rect">
              <a:avLst/>
            </a:prstGeom>
          </p:spPr>
          <p:txBody>
            <a:bodyPr wrap="none">
              <a:spAutoFit/>
            </a:bodyPr>
            <a:lstStyle/>
            <a:p>
              <a:pPr algn="ctr"/>
              <a:r>
                <a:rPr lang="en-US" dirty="0" smtClean="0"/>
                <a:t>2.5U/</a:t>
              </a:r>
              <a:r>
                <a:rPr lang="en-US" dirty="0" err="1" smtClean="0"/>
                <a:t>ul</a:t>
              </a:r>
              <a:endParaRPr lang="en-US" dirty="0" smtClean="0"/>
            </a:p>
            <a:p>
              <a:pPr algn="ctr"/>
              <a:r>
                <a:rPr lang="en-US" dirty="0" smtClean="0"/>
                <a:t>0.35mg/ml</a:t>
              </a:r>
              <a:endParaRPr lang="en-US" dirty="0"/>
            </a:p>
          </p:txBody>
        </p:sp>
      </p:grpSp>
      <p:sp>
        <p:nvSpPr>
          <p:cNvPr id="10" name="Rectangle 9"/>
          <p:cNvSpPr/>
          <p:nvPr/>
        </p:nvSpPr>
        <p:spPr>
          <a:xfrm>
            <a:off x="152400" y="953869"/>
            <a:ext cx="8763000" cy="646331"/>
          </a:xfrm>
          <a:prstGeom prst="rect">
            <a:avLst/>
          </a:prstGeom>
        </p:spPr>
        <p:txBody>
          <a:bodyPr wrap="square">
            <a:spAutoFit/>
          </a:bodyPr>
          <a:lstStyle/>
          <a:p>
            <a:pPr algn="just"/>
            <a:r>
              <a:rPr lang="en-US" b="1" dirty="0"/>
              <a:t>(1)    Would you provide the images of SDS-PAGE gel for SIRT3: BML-SE270_02261403 and BML-SE270_02011341?</a:t>
            </a:r>
          </a:p>
        </p:txBody>
      </p:sp>
    </p:spTree>
    <p:extLst>
      <p:ext uri="{BB962C8B-B14F-4D97-AF65-F5344CB8AC3E}">
        <p14:creationId xmlns:p14="http://schemas.microsoft.com/office/powerpoint/2010/main" val="3331590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434" y="1166842"/>
            <a:ext cx="8382000" cy="3139321"/>
          </a:xfrm>
          <a:prstGeom prst="rect">
            <a:avLst/>
          </a:prstGeom>
        </p:spPr>
        <p:txBody>
          <a:bodyPr wrap="square">
            <a:spAutoFit/>
          </a:bodyPr>
          <a:lstStyle/>
          <a:p>
            <a:pPr algn="just"/>
            <a:r>
              <a:rPr lang="en-US" b="1" dirty="0"/>
              <a:t>(2)    In general, His-tag proteins require single-step chromatography. Why multi-step chromatography was used for purification as mentioned in certification? Would you indicate whether the His-tag is on N-terminal or C-terminal? Is the His-tag presented in the final protein? </a:t>
            </a:r>
            <a:endParaRPr lang="en-US" b="1" dirty="0" smtClean="0"/>
          </a:p>
          <a:p>
            <a:pPr algn="just"/>
            <a:endParaRPr lang="en-US" b="1" dirty="0" smtClean="0"/>
          </a:p>
          <a:p>
            <a:pPr algn="just"/>
            <a:endParaRPr lang="en-US" b="1" dirty="0"/>
          </a:p>
          <a:p>
            <a:pPr algn="just"/>
            <a:r>
              <a:rPr lang="en-US" dirty="0"/>
              <a:t>“Multi-step chromatography” is a catch-all term in our documentation.  Technically there are two chromatographic steps, but only one of them actively separates macromolecules (the other one is rough size exclusion, which only serves as a buffer exchange step). This product is produced in E. coli. Active SIRT3 (</a:t>
            </a:r>
            <a:r>
              <a:rPr lang="en-US" dirty="0" err="1"/>
              <a:t>aa</a:t>
            </a:r>
            <a:r>
              <a:rPr lang="en-US" dirty="0"/>
              <a:t> 102-199). It contains a N-terminal His-tag. The His-tag is present in the final protein.</a:t>
            </a:r>
          </a:p>
        </p:txBody>
      </p:sp>
    </p:spTree>
    <p:extLst>
      <p:ext uri="{BB962C8B-B14F-4D97-AF65-F5344CB8AC3E}">
        <p14:creationId xmlns:p14="http://schemas.microsoft.com/office/powerpoint/2010/main" val="837717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490" y="1066800"/>
            <a:ext cx="8544910" cy="4524315"/>
          </a:xfrm>
          <a:prstGeom prst="rect">
            <a:avLst/>
          </a:prstGeom>
        </p:spPr>
        <p:txBody>
          <a:bodyPr wrap="square">
            <a:spAutoFit/>
          </a:bodyPr>
          <a:lstStyle/>
          <a:p>
            <a:pPr algn="just"/>
            <a:r>
              <a:rPr lang="en-US" dirty="0"/>
              <a:t>(</a:t>
            </a:r>
            <a:r>
              <a:rPr lang="en-US" b="1" dirty="0"/>
              <a:t>3)    In a 2009 paper (Protein Science, </a:t>
            </a:r>
            <a:r>
              <a:rPr lang="en-US" b="1" dirty="0" err="1"/>
              <a:t>vol</a:t>
            </a:r>
            <a:r>
              <a:rPr lang="en-US" b="1" dirty="0"/>
              <a:t> 18: 514-525), there is a protocol of the purification of mSIRT3 protein. In summary: </a:t>
            </a:r>
            <a:r>
              <a:rPr lang="en-US" b="1" i="1" u="sng" dirty="0"/>
              <a:t>Supernatant was separated from cell debris by centrifugation at 10,000 g for 40 min at 4oC and loaded onto a Ni-NTA column (</a:t>
            </a:r>
            <a:r>
              <a:rPr lang="en-US" b="1" i="1" u="sng" dirty="0" err="1"/>
              <a:t>Qiagen</a:t>
            </a:r>
            <a:r>
              <a:rPr lang="en-US" b="1" i="1" u="sng" dirty="0"/>
              <a:t>). The column was washed with 10 CV (column volume) of the Binding buffer (50 </a:t>
            </a:r>
            <a:r>
              <a:rPr lang="en-US" b="1" i="1" u="sng" dirty="0" err="1"/>
              <a:t>mM</a:t>
            </a:r>
            <a:r>
              <a:rPr lang="en-US" b="1" i="1" u="sng" dirty="0"/>
              <a:t> </a:t>
            </a:r>
            <a:r>
              <a:rPr lang="en-US" b="1" i="1" u="sng" dirty="0" err="1"/>
              <a:t>Tris-HCl</a:t>
            </a:r>
            <a:r>
              <a:rPr lang="en-US" b="1" i="1" u="sng" dirty="0"/>
              <a:t>, 10% glycerol, 300 </a:t>
            </a:r>
            <a:r>
              <a:rPr lang="en-US" b="1" i="1" u="sng" dirty="0" err="1"/>
              <a:t>mM</a:t>
            </a:r>
            <a:r>
              <a:rPr lang="en-US" b="1" i="1" u="sng" dirty="0"/>
              <a:t> </a:t>
            </a:r>
            <a:r>
              <a:rPr lang="en-US" b="1" i="1" u="sng" dirty="0" err="1"/>
              <a:t>NaCl</a:t>
            </a:r>
            <a:r>
              <a:rPr lang="en-US" b="1" i="1" u="sng" dirty="0"/>
              <a:t>, 10 </a:t>
            </a:r>
            <a:r>
              <a:rPr lang="en-US" b="1" i="1" u="sng" dirty="0" err="1"/>
              <a:t>mM</a:t>
            </a:r>
            <a:r>
              <a:rPr lang="en-US" b="1" i="1" u="sng" dirty="0"/>
              <a:t> MgCl2, pH 8.0), 10 CV of the Wash buffer (50 </a:t>
            </a:r>
            <a:r>
              <a:rPr lang="en-US" b="1" i="1" u="sng" dirty="0" err="1"/>
              <a:t>mM</a:t>
            </a:r>
            <a:r>
              <a:rPr lang="en-US" b="1" i="1" u="sng" dirty="0"/>
              <a:t> </a:t>
            </a:r>
            <a:r>
              <a:rPr lang="en-US" b="1" i="1" u="sng" dirty="0" err="1"/>
              <a:t>Tris-HCl</a:t>
            </a:r>
            <a:r>
              <a:rPr lang="en-US" b="1" i="1" u="sng" dirty="0"/>
              <a:t>, 10% glycerol, 300 </a:t>
            </a:r>
            <a:r>
              <a:rPr lang="en-US" b="1" i="1" u="sng" dirty="0" err="1"/>
              <a:t>mM</a:t>
            </a:r>
            <a:r>
              <a:rPr lang="en-US" b="1" i="1" u="sng" dirty="0"/>
              <a:t> </a:t>
            </a:r>
            <a:r>
              <a:rPr lang="en-US" b="1" i="1" u="sng" dirty="0" err="1"/>
              <a:t>NaCl</a:t>
            </a:r>
            <a:r>
              <a:rPr lang="en-US" b="1" i="1" u="sng" dirty="0"/>
              <a:t>, 20 </a:t>
            </a:r>
            <a:r>
              <a:rPr lang="en-US" b="1" i="1" u="sng" dirty="0" err="1"/>
              <a:t>mM</a:t>
            </a:r>
            <a:r>
              <a:rPr lang="en-US" b="1" i="1" u="sng" dirty="0"/>
              <a:t> imidazole, 10 </a:t>
            </a:r>
            <a:r>
              <a:rPr lang="en-US" b="1" i="1" u="sng" dirty="0" err="1"/>
              <a:t>mM</a:t>
            </a:r>
            <a:r>
              <a:rPr lang="en-US" b="1" i="1" u="sng" dirty="0"/>
              <a:t> MgCl2, pH 8.0) and eluted with the Elution buffer (50 </a:t>
            </a:r>
            <a:r>
              <a:rPr lang="en-US" b="1" i="1" u="sng" dirty="0" err="1"/>
              <a:t>mM</a:t>
            </a:r>
            <a:r>
              <a:rPr lang="en-US" b="1" i="1" u="sng" dirty="0"/>
              <a:t> </a:t>
            </a:r>
            <a:r>
              <a:rPr lang="en-US" b="1" i="1" u="sng" dirty="0" err="1"/>
              <a:t>Tris-HCl</a:t>
            </a:r>
            <a:r>
              <a:rPr lang="en-US" b="1" i="1" u="sng" dirty="0"/>
              <a:t>, 10% glycerol, 300 </a:t>
            </a:r>
            <a:r>
              <a:rPr lang="en-US" b="1" i="1" u="sng" dirty="0" err="1"/>
              <a:t>mM</a:t>
            </a:r>
            <a:r>
              <a:rPr lang="en-US" b="1" i="1" u="sng" dirty="0"/>
              <a:t> </a:t>
            </a:r>
            <a:r>
              <a:rPr lang="en-US" b="1" i="1" u="sng" dirty="0" err="1"/>
              <a:t>NaCl</a:t>
            </a:r>
            <a:r>
              <a:rPr lang="en-US" b="1" i="1" u="sng" dirty="0"/>
              <a:t>, 250 </a:t>
            </a:r>
            <a:r>
              <a:rPr lang="en-US" b="1" i="1" u="sng" dirty="0" err="1"/>
              <a:t>mM</a:t>
            </a:r>
            <a:r>
              <a:rPr lang="en-US" b="1" i="1" u="sng" dirty="0"/>
              <a:t> imidazole, 10 </a:t>
            </a:r>
            <a:r>
              <a:rPr lang="en-US" b="1" i="1" u="sng" dirty="0" err="1"/>
              <a:t>mM</a:t>
            </a:r>
            <a:r>
              <a:rPr lang="en-US" b="1" i="1" u="sng" dirty="0"/>
              <a:t> MgCl2, pH 8.0). The eluted protein was dialyzed against the Binding buffer and then digested with TEV protease (Invitrogen) to remove the N-terminal His tag. The tag-free enzyme was isolated by a 2nd Ni- NTA column. The mSIRT3L-54-334 was further purified to &gt;95% purity by an S200 column (GE) judged by SDS-PAGE.</a:t>
            </a:r>
            <a:r>
              <a:rPr lang="en-US" b="1" dirty="0"/>
              <a:t> Do you use similar method for purification of SIRT1/SIRT3? What are the differences</a:t>
            </a:r>
            <a:r>
              <a:rPr lang="en-US" b="1" dirty="0" smtClean="0"/>
              <a:t>?</a:t>
            </a:r>
          </a:p>
          <a:p>
            <a:pPr algn="just"/>
            <a:endParaRPr lang="en-US" b="1" dirty="0"/>
          </a:p>
          <a:p>
            <a:pPr algn="just"/>
            <a:endParaRPr lang="en-US" b="1" dirty="0"/>
          </a:p>
          <a:p>
            <a:pPr algn="just"/>
            <a:r>
              <a:rPr lang="en-US" dirty="0"/>
              <a:t>Our purification methods are considered proprietary.</a:t>
            </a:r>
          </a:p>
        </p:txBody>
      </p:sp>
    </p:spTree>
    <p:extLst>
      <p:ext uri="{BB962C8B-B14F-4D97-AF65-F5344CB8AC3E}">
        <p14:creationId xmlns:p14="http://schemas.microsoft.com/office/powerpoint/2010/main" val="1024895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8305800" cy="3693319"/>
          </a:xfrm>
          <a:prstGeom prst="rect">
            <a:avLst/>
          </a:prstGeom>
        </p:spPr>
        <p:txBody>
          <a:bodyPr wrap="square">
            <a:spAutoFit/>
          </a:bodyPr>
          <a:lstStyle/>
          <a:p>
            <a:pPr algn="just"/>
            <a:r>
              <a:rPr lang="en-US" b="1" dirty="0"/>
              <a:t>(4)    Can you produce SIRT1/SIRT3 protein with higher purity such as &gt;90%? If you can, we are willing to purchase. Would you provide  the cost for such high purity? How long does it take</a:t>
            </a:r>
            <a:r>
              <a:rPr lang="en-US" b="1" dirty="0" smtClean="0"/>
              <a:t>?</a:t>
            </a:r>
          </a:p>
          <a:p>
            <a:pPr algn="just"/>
            <a:endParaRPr lang="en-US" b="1" dirty="0"/>
          </a:p>
          <a:p>
            <a:pPr algn="just"/>
            <a:endParaRPr lang="en-US" b="1" dirty="0"/>
          </a:p>
          <a:p>
            <a:pPr algn="just"/>
            <a:r>
              <a:rPr lang="en-US" dirty="0"/>
              <a:t>Our current purification method is intended primarily to service the needs of the related kit to provide maximal activity.  It is entirely possible that we could further develop the purity specification, but in that case we can no longer guarantee the specific activity we have seen historically.  Active enzymes which are more extensively handled have a tendency to lose their enzymatic activity.  If that’s acceptable, we would typically require fairly large bulk purchases or some other compensatory mechanism (</a:t>
            </a:r>
            <a:r>
              <a:rPr lang="en-US" dirty="0" err="1"/>
              <a:t>eg</a:t>
            </a:r>
            <a:r>
              <a:rPr lang="en-US" dirty="0"/>
              <a:t>, authorship or endorsement) to compensate for the cost of method development.</a:t>
            </a:r>
          </a:p>
        </p:txBody>
      </p:sp>
    </p:spTree>
    <p:extLst>
      <p:ext uri="{BB962C8B-B14F-4D97-AF65-F5344CB8AC3E}">
        <p14:creationId xmlns:p14="http://schemas.microsoft.com/office/powerpoint/2010/main" val="425828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162050"/>
            <a:ext cx="89154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152400"/>
            <a:ext cx="20859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1171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7" name="Chart 16"/>
          <p:cNvGraphicFramePr>
            <a:graphicFrameLocks/>
          </p:cNvGraphicFramePr>
          <p:nvPr>
            <p:extLst>
              <p:ext uri="{D42A27DB-BD31-4B8C-83A1-F6EECF244321}">
                <p14:modId xmlns:p14="http://schemas.microsoft.com/office/powerpoint/2010/main" val="757880560"/>
              </p:ext>
            </p:extLst>
          </p:nvPr>
        </p:nvGraphicFramePr>
        <p:xfrm>
          <a:off x="1981200" y="609600"/>
          <a:ext cx="6858000" cy="3886200"/>
        </p:xfrm>
        <a:graphic>
          <a:graphicData uri="http://schemas.openxmlformats.org/drawingml/2006/chart">
            <c:chart xmlns:c="http://schemas.openxmlformats.org/drawingml/2006/chart" xmlns:r="http://schemas.openxmlformats.org/officeDocument/2006/relationships" r:id="rId2"/>
          </a:graphicData>
        </a:graphic>
      </p:graphicFrame>
      <p:grpSp>
        <p:nvGrpSpPr>
          <p:cNvPr id="10" name="Group 9"/>
          <p:cNvGrpSpPr/>
          <p:nvPr/>
        </p:nvGrpSpPr>
        <p:grpSpPr>
          <a:xfrm>
            <a:off x="5562600" y="167640"/>
            <a:ext cx="3425233" cy="5091112"/>
            <a:chOff x="5943600" y="396240"/>
            <a:chExt cx="3425233" cy="5091112"/>
          </a:xfrm>
        </p:grpSpPr>
        <p:sp>
          <p:nvSpPr>
            <p:cNvPr id="5" name="Rounded Rectangle 4"/>
            <p:cNvSpPr/>
            <p:nvPr/>
          </p:nvSpPr>
          <p:spPr>
            <a:xfrm>
              <a:off x="7901093" y="643890"/>
              <a:ext cx="1143000" cy="3962400"/>
            </a:xfrm>
            <a:prstGeom prst="roundRect">
              <a:avLst/>
            </a:prstGeom>
            <a:solidFill>
              <a:schemeClr val="accent1">
                <a:alpha val="23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943600" y="396240"/>
              <a:ext cx="3425233" cy="1600438"/>
            </a:xfrm>
            <a:prstGeom prst="rect">
              <a:avLst/>
            </a:prstGeom>
            <a:solidFill>
              <a:schemeClr val="bg1"/>
            </a:solidFill>
          </p:spPr>
          <p:txBody>
            <a:bodyPr wrap="none" rtlCol="0">
              <a:spAutoFit/>
            </a:bodyPr>
            <a:lstStyle/>
            <a:p>
              <a:r>
                <a:rPr lang="en-US" sz="1400" dirty="0"/>
                <a:t>[SIRT1</a:t>
              </a:r>
              <a:r>
                <a:rPr lang="en-US" sz="1400" dirty="0" smtClean="0"/>
                <a:t>]=1U/reaction</a:t>
              </a:r>
            </a:p>
            <a:p>
              <a:r>
                <a:rPr lang="en-US" sz="1400" dirty="0" smtClean="0"/>
                <a:t>[SIRT3]= 5U/reaction</a:t>
              </a:r>
              <a:endParaRPr lang="en-US" sz="1400" dirty="0"/>
            </a:p>
            <a:p>
              <a:r>
                <a:rPr lang="en-US" sz="1400" dirty="0" smtClean="0"/>
                <a:t>[NAD</a:t>
              </a:r>
              <a:r>
                <a:rPr lang="en-US" sz="1400" baseline="30000" dirty="0" smtClean="0"/>
                <a:t>+</a:t>
              </a:r>
              <a:r>
                <a:rPr lang="en-US" sz="1400" dirty="0" smtClean="0"/>
                <a:t>]=500 </a:t>
              </a:r>
              <a:r>
                <a:rPr lang="en-US" sz="1400" dirty="0" err="1">
                  <a:latin typeface="Symbol" pitchFamily="18" charset="2"/>
                </a:rPr>
                <a:t>m</a:t>
              </a:r>
              <a:r>
                <a:rPr lang="en-US" sz="1400" dirty="0" err="1" smtClean="0"/>
                <a:t>M</a:t>
              </a:r>
              <a:endParaRPr lang="en-US" sz="1400" dirty="0" smtClean="0"/>
            </a:p>
            <a:p>
              <a:r>
                <a:rPr lang="en-US" sz="1400" dirty="0" smtClean="0"/>
                <a:t>[Substrate]=100 </a:t>
              </a:r>
              <a:r>
                <a:rPr lang="en-US" sz="1400" dirty="0" err="1">
                  <a:latin typeface="Symbol" pitchFamily="18" charset="2"/>
                </a:rPr>
                <a:t>m</a:t>
              </a:r>
              <a:r>
                <a:rPr lang="en-US" sz="1400" dirty="0" err="1" smtClean="0"/>
                <a:t>M</a:t>
              </a:r>
              <a:endParaRPr lang="en-US" sz="1400" dirty="0" smtClean="0"/>
            </a:p>
            <a:p>
              <a:r>
                <a:rPr lang="en-US" sz="1400" dirty="0" smtClean="0"/>
                <a:t>[modulator]=50 </a:t>
              </a:r>
              <a:r>
                <a:rPr lang="en-US" sz="1400" dirty="0" err="1" smtClean="0">
                  <a:latin typeface="Symbol" pitchFamily="18" charset="2"/>
                </a:rPr>
                <a:t>m</a:t>
              </a:r>
              <a:r>
                <a:rPr lang="en-US" sz="1400" dirty="0" err="1" smtClean="0"/>
                <a:t>M</a:t>
              </a:r>
              <a:endParaRPr lang="en-US" sz="1400" dirty="0" smtClean="0"/>
            </a:p>
            <a:p>
              <a:r>
                <a:rPr lang="en-US" sz="1400" dirty="0" smtClean="0"/>
                <a:t>Incubation 1 </a:t>
              </a:r>
              <a:r>
                <a:rPr lang="en-US" sz="1400" dirty="0" err="1" smtClean="0"/>
                <a:t>hr</a:t>
              </a:r>
              <a:r>
                <a:rPr lang="en-US" sz="1400" dirty="0" smtClean="0"/>
                <a:t> after addition of enzyme</a:t>
              </a:r>
            </a:p>
            <a:p>
              <a:r>
                <a:rPr lang="en-US" sz="1400" dirty="0" smtClean="0"/>
                <a:t>Shake for 15 min after addition of Developer</a:t>
              </a:r>
              <a:endParaRPr lang="en-US" sz="14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0577" y="4572000"/>
              <a:ext cx="980271" cy="915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8413" y="4572000"/>
              <a:ext cx="8669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Group 8"/>
          <p:cNvGrpSpPr/>
          <p:nvPr/>
        </p:nvGrpSpPr>
        <p:grpSpPr>
          <a:xfrm>
            <a:off x="224790" y="3261360"/>
            <a:ext cx="2385060" cy="3368040"/>
            <a:chOff x="224790" y="304800"/>
            <a:chExt cx="2385060" cy="3368040"/>
          </a:xfrm>
        </p:grpSpPr>
        <p:pic>
          <p:nvPicPr>
            <p:cNvPr id="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790" y="304800"/>
              <a:ext cx="2175933"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3482340"/>
              <a:ext cx="215265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aphicFrame>
        <p:nvGraphicFramePr>
          <p:cNvPr id="12" name="Table 11"/>
          <p:cNvGraphicFramePr>
            <a:graphicFrameLocks noGrp="1"/>
          </p:cNvGraphicFramePr>
          <p:nvPr>
            <p:extLst>
              <p:ext uri="{D42A27DB-BD31-4B8C-83A1-F6EECF244321}">
                <p14:modId xmlns:p14="http://schemas.microsoft.com/office/powerpoint/2010/main" val="4185355205"/>
              </p:ext>
            </p:extLst>
          </p:nvPr>
        </p:nvGraphicFramePr>
        <p:xfrm>
          <a:off x="3505200" y="5334000"/>
          <a:ext cx="5225247" cy="1337310"/>
        </p:xfrm>
        <a:graphic>
          <a:graphicData uri="http://schemas.openxmlformats.org/drawingml/2006/table">
            <a:tbl>
              <a:tblPr>
                <a:tableStyleId>{5C22544A-7EE6-4342-B048-85BDC9FD1C3A}</a:tableStyleId>
              </a:tblPr>
              <a:tblGrid>
                <a:gridCol w="1725546"/>
                <a:gridCol w="1166567"/>
                <a:gridCol w="1166567"/>
                <a:gridCol w="1166567"/>
              </a:tblGrid>
              <a:tr h="190500">
                <a:tc>
                  <a:txBody>
                    <a:bodyPr/>
                    <a:lstStyle/>
                    <a:p>
                      <a:pPr algn="ctr" fontAlgn="b"/>
                      <a:r>
                        <a:rPr lang="en-US" sz="1400" b="1" u="none" strike="noStrike" dirty="0">
                          <a:effectLst/>
                        </a:rPr>
                        <a:t>% Activity</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a:effectLst/>
                        </a:rPr>
                        <a:t>SIRT1</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smtClean="0">
                          <a:effectLst/>
                        </a:rPr>
                        <a:t>SIRT3 (11.3.14)</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smtClean="0">
                          <a:solidFill>
                            <a:srgbClr val="000000"/>
                          </a:solidFill>
                          <a:effectLst/>
                          <a:latin typeface="Calibri"/>
                        </a:rPr>
                        <a:t>SIRT3 (11.7.14)</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Control</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100</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100</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a:effectLst/>
                        </a:rPr>
                        <a:t>Resveratrol</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169.5</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55.3</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a:effectLst/>
                        </a:rPr>
                        <a:t>NAM</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57.3</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34.1</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smtClean="0">
                          <a:effectLst/>
                        </a:rPr>
                        <a:t>DHP 1b</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30.1</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89.4</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smtClean="0">
                          <a:effectLst/>
                        </a:rPr>
                        <a:t>DHP 1b </a:t>
                      </a:r>
                      <a:r>
                        <a:rPr lang="en-US" sz="1400" u="none" strike="noStrike" dirty="0">
                          <a:effectLst/>
                        </a:rPr>
                        <a:t>analog</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66.5</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94.4</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Calibri"/>
                        </a:rPr>
                        <a:t>92.1</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ight Arrow 12"/>
          <p:cNvSpPr/>
          <p:nvPr/>
        </p:nvSpPr>
        <p:spPr>
          <a:xfrm rot="2373302" flipH="1">
            <a:off x="8503336" y="3405461"/>
            <a:ext cx="566721" cy="483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150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32641"/>
            <a:ext cx="820308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52400" y="304800"/>
            <a:ext cx="4926605" cy="461665"/>
          </a:xfrm>
          <a:prstGeom prst="rect">
            <a:avLst/>
          </a:prstGeom>
        </p:spPr>
        <p:txBody>
          <a:bodyPr wrap="none">
            <a:spAutoFit/>
          </a:bodyPr>
          <a:lstStyle/>
          <a:p>
            <a:r>
              <a:rPr lang="en-US" sz="2400" b="1" dirty="0">
                <a:solidFill>
                  <a:srgbClr val="0000FF"/>
                </a:solidFill>
                <a:effectLst>
                  <a:outerShdw blurRad="38100" dist="38100" dir="2700000" algn="tl">
                    <a:srgbClr val="000000">
                      <a:alpha val="43137"/>
                    </a:srgbClr>
                  </a:outerShdw>
                </a:effectLst>
              </a:rPr>
              <a:t>IC50 (NAM) </a:t>
            </a:r>
            <a:r>
              <a:rPr lang="en-US" sz="2400" b="1" dirty="0" err="1">
                <a:solidFill>
                  <a:srgbClr val="0000FF"/>
                </a:solidFill>
                <a:effectLst>
                  <a:outerShdw blurRad="38100" dist="38100" dir="2700000" algn="tl">
                    <a:srgbClr val="000000">
                      <a:alpha val="43137"/>
                    </a:srgbClr>
                  </a:outerShdw>
                </a:effectLst>
              </a:rPr>
              <a:t>Overview_various</a:t>
            </a:r>
            <a:r>
              <a:rPr lang="en-US" sz="2400" b="1" dirty="0">
                <a:solidFill>
                  <a:srgbClr val="0000FF"/>
                </a:solidFill>
                <a:effectLst>
                  <a:outerShdw blurRad="38100" dist="38100" dir="2700000" algn="tl">
                    <a:srgbClr val="000000">
                      <a:alpha val="43137"/>
                    </a:srgbClr>
                  </a:outerShdw>
                </a:effectLst>
              </a:rPr>
              <a:t> </a:t>
            </a:r>
            <a:r>
              <a:rPr lang="en-US" sz="2400" b="1" dirty="0" err="1">
                <a:solidFill>
                  <a:srgbClr val="0000FF"/>
                </a:solidFill>
                <a:effectLst>
                  <a:outerShdw blurRad="38100" dist="38100" dir="2700000" algn="tl">
                    <a:srgbClr val="000000">
                      <a:alpha val="43137"/>
                    </a:srgbClr>
                  </a:outerShdw>
                </a:effectLst>
              </a:rPr>
              <a:t>sirtuin</a:t>
            </a:r>
            <a:endParaRPr lang="en-US" sz="2400"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834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05000"/>
            <a:ext cx="8610600" cy="1477328"/>
          </a:xfrm>
          <a:prstGeom prst="rect">
            <a:avLst/>
          </a:prstGeom>
        </p:spPr>
        <p:txBody>
          <a:bodyPr wrap="square">
            <a:spAutoFit/>
          </a:bodyPr>
          <a:lstStyle/>
          <a:p>
            <a:pPr algn="just"/>
            <a:r>
              <a:rPr lang="en-US" dirty="0"/>
              <a:t>Pre-steady-state </a:t>
            </a:r>
            <a:r>
              <a:rPr lang="en-US" dirty="0" smtClean="0"/>
              <a:t>and steady-state </a:t>
            </a:r>
            <a:r>
              <a:rPr lang="en-US" dirty="0"/>
              <a:t>analysis of the </a:t>
            </a:r>
            <a:r>
              <a:rPr lang="en-US" dirty="0" err="1"/>
              <a:t>thioacetyl</a:t>
            </a:r>
            <a:r>
              <a:rPr lang="en-US" dirty="0"/>
              <a:t>-lysine peptide showed rapid </a:t>
            </a:r>
            <a:r>
              <a:rPr lang="en-US" dirty="0" err="1"/>
              <a:t>nicotinamide</a:t>
            </a:r>
            <a:r>
              <a:rPr lang="en-US" dirty="0"/>
              <a:t> formation (4.5 s-1) </a:t>
            </a:r>
            <a:r>
              <a:rPr lang="en-US" dirty="0" smtClean="0"/>
              <a:t>but slow </a:t>
            </a:r>
            <a:r>
              <a:rPr lang="en-US" dirty="0"/>
              <a:t>overall turnover (0.0024 s-1), indicating that the reaction stalled at an intermediate after </a:t>
            </a:r>
            <a:r>
              <a:rPr lang="en-US" dirty="0" err="1" smtClean="0"/>
              <a:t>nicotinamide</a:t>
            </a:r>
            <a:r>
              <a:rPr lang="en-US" dirty="0" smtClean="0"/>
              <a:t> formation</a:t>
            </a:r>
            <a:r>
              <a:rPr lang="en-US" dirty="0"/>
              <a:t>. Mass spectral analysis yielded a novel species (</a:t>
            </a:r>
            <a:r>
              <a:rPr lang="en-US" i="1" dirty="0"/>
              <a:t>m</a:t>
            </a:r>
            <a:r>
              <a:rPr lang="en-US" dirty="0"/>
              <a:t>/</a:t>
            </a:r>
            <a:r>
              <a:rPr lang="en-US" i="1" dirty="0"/>
              <a:t>z </a:t>
            </a:r>
            <a:r>
              <a:rPr lang="en-US" dirty="0"/>
              <a:t>1754.3) that is consistent with an </a:t>
            </a:r>
            <a:r>
              <a:rPr lang="en-US" dirty="0" err="1" smtClean="0"/>
              <a:t>ADPribose</a:t>
            </a:r>
            <a:r>
              <a:rPr lang="en-US" dirty="0" smtClean="0"/>
              <a:t>- </a:t>
            </a:r>
            <a:r>
              <a:rPr lang="en-US" dirty="0" err="1" smtClean="0"/>
              <a:t>peptidyl</a:t>
            </a:r>
            <a:r>
              <a:rPr lang="en-US" dirty="0" smtClean="0"/>
              <a:t> </a:t>
            </a:r>
            <a:r>
              <a:rPr lang="en-US" dirty="0"/>
              <a:t>adduct (1¢-</a:t>
            </a:r>
            <a:r>
              <a:rPr lang="en-US" i="1" dirty="0"/>
              <a:t>S</a:t>
            </a:r>
            <a:r>
              <a:rPr lang="en-US" dirty="0"/>
              <a:t>-</a:t>
            </a:r>
            <a:r>
              <a:rPr lang="en-US" dirty="0" err="1"/>
              <a:t>alkylamidate</a:t>
            </a:r>
            <a:r>
              <a:rPr lang="en-US" dirty="0"/>
              <a:t>) as the stalled intermediate.</a:t>
            </a:r>
          </a:p>
        </p:txBody>
      </p:sp>
      <p:sp>
        <p:nvSpPr>
          <p:cNvPr id="3" name="Rectangle 2"/>
          <p:cNvSpPr/>
          <p:nvPr/>
        </p:nvSpPr>
        <p:spPr>
          <a:xfrm>
            <a:off x="317938" y="1143000"/>
            <a:ext cx="8610600" cy="600164"/>
          </a:xfrm>
          <a:prstGeom prst="rect">
            <a:avLst/>
          </a:prstGeom>
        </p:spPr>
        <p:txBody>
          <a:bodyPr wrap="square">
            <a:spAutoFit/>
          </a:bodyPr>
          <a:lstStyle/>
          <a:p>
            <a:r>
              <a:rPr lang="en-US" sz="1100" dirty="0" smtClean="0"/>
              <a:t>BC Smith, JM </a:t>
            </a:r>
            <a:r>
              <a:rPr lang="en-US" sz="1100" dirty="0" err="1" smtClean="0"/>
              <a:t>Denu</a:t>
            </a:r>
            <a:r>
              <a:rPr lang="en-US" sz="1100" dirty="0" smtClean="0"/>
              <a:t>. Mechanism-Based </a:t>
            </a:r>
            <a:r>
              <a:rPr lang="en-US" sz="1100" dirty="0"/>
              <a:t>Inhibition of Sir2 </a:t>
            </a:r>
            <a:r>
              <a:rPr lang="en-US" sz="1100" dirty="0" err="1"/>
              <a:t>Deacetylases</a:t>
            </a:r>
            <a:r>
              <a:rPr lang="en-US" sz="1100" dirty="0"/>
              <a:t> by </a:t>
            </a:r>
            <a:r>
              <a:rPr lang="en-US" sz="1100" dirty="0" err="1"/>
              <a:t>Thioacetyl</a:t>
            </a:r>
            <a:r>
              <a:rPr lang="en-US" sz="1100" dirty="0"/>
              <a:t>-Lysine </a:t>
            </a:r>
            <a:r>
              <a:rPr lang="en-US" sz="1100" dirty="0" smtClean="0"/>
              <a:t>Peptide, Biochemistry 46(2007) 14478-14486.</a:t>
            </a:r>
          </a:p>
          <a:p>
            <a:r>
              <a:rPr lang="en-US" sz="1100" dirty="0" smtClean="0"/>
              <a:t>BC Smith, JM </a:t>
            </a:r>
            <a:r>
              <a:rPr lang="en-US" sz="1100" dirty="0" err="1" smtClean="0"/>
              <a:t>Denu</a:t>
            </a:r>
            <a:r>
              <a:rPr lang="en-US" sz="1100" dirty="0" smtClean="0"/>
              <a:t>. Acetyl-lysine analog peptides as mechanistic probes of protein </a:t>
            </a:r>
            <a:r>
              <a:rPr lang="en-US" sz="1100" dirty="0" err="1" smtClean="0"/>
              <a:t>deacetylases</a:t>
            </a:r>
            <a:r>
              <a:rPr lang="en-US" sz="1100" dirty="0" smtClean="0"/>
              <a:t>. J Biol. Chem. 282(2007)37256-37265.</a:t>
            </a:r>
          </a:p>
          <a:p>
            <a:r>
              <a:rPr lang="en-US" sz="1100" dirty="0" smtClean="0"/>
              <a:t>BC Smith, JM </a:t>
            </a:r>
            <a:r>
              <a:rPr lang="en-US" sz="1100" dirty="0" err="1" smtClean="0"/>
              <a:t>Denu</a:t>
            </a:r>
            <a:r>
              <a:rPr lang="en-US" sz="1100" dirty="0" smtClean="0"/>
              <a:t>. Sir2 </a:t>
            </a:r>
            <a:r>
              <a:rPr lang="en-US" sz="1100" dirty="0" err="1" smtClean="0"/>
              <a:t>Deacetylases</a:t>
            </a:r>
            <a:r>
              <a:rPr lang="en-US" sz="1100" dirty="0" smtClean="0"/>
              <a:t> exhibit </a:t>
            </a:r>
            <a:r>
              <a:rPr lang="en-US" sz="1100" dirty="0" err="1" smtClean="0"/>
              <a:t>nucleophilic</a:t>
            </a:r>
            <a:r>
              <a:rPr lang="en-US" sz="1100" dirty="0" smtClean="0"/>
              <a:t> participation of acetyl-lysine in NAD+ cleavage. JACS, 129(2007) 5802-5803.</a:t>
            </a:r>
            <a:endParaRPr lang="en-US" sz="1100" dirty="0"/>
          </a:p>
        </p:txBody>
      </p:sp>
    </p:spTree>
    <p:extLst>
      <p:ext uri="{BB962C8B-B14F-4D97-AF65-F5344CB8AC3E}">
        <p14:creationId xmlns:p14="http://schemas.microsoft.com/office/powerpoint/2010/main" val="3272737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8534400" cy="3416320"/>
          </a:xfrm>
          <a:prstGeom prst="rect">
            <a:avLst/>
          </a:prstGeom>
        </p:spPr>
        <p:txBody>
          <a:bodyPr wrap="square">
            <a:spAutoFit/>
          </a:bodyPr>
          <a:lstStyle/>
          <a:p>
            <a:pPr algn="just"/>
            <a:r>
              <a:rPr lang="en-US" dirty="0" smtClean="0"/>
              <a:t>Single-turnover </a:t>
            </a:r>
            <a:r>
              <a:rPr lang="en-US" dirty="0"/>
              <a:t>reactions were conducted </a:t>
            </a:r>
            <a:r>
              <a:rPr lang="en-US" dirty="0" smtClean="0"/>
              <a:t>with 325 </a:t>
            </a:r>
            <a:r>
              <a:rPr lang="en-US" i="1" dirty="0" err="1">
                <a:latin typeface="Symbol" pitchFamily="18" charset="2"/>
              </a:rPr>
              <a:t>m</a:t>
            </a:r>
            <a:r>
              <a:rPr lang="en-US" dirty="0" err="1" smtClean="0"/>
              <a:t>M</a:t>
            </a:r>
            <a:r>
              <a:rPr lang="en-US" dirty="0" smtClean="0"/>
              <a:t> </a:t>
            </a:r>
            <a:r>
              <a:rPr lang="en-US" dirty="0"/>
              <a:t>[</a:t>
            </a:r>
            <a:r>
              <a:rPr lang="en-US" baseline="30000" dirty="0"/>
              <a:t>14</a:t>
            </a:r>
            <a:r>
              <a:rPr lang="en-US" dirty="0"/>
              <a:t>C]NAD</a:t>
            </a:r>
            <a:r>
              <a:rPr lang="en-US" baseline="30000" dirty="0"/>
              <a:t>+</a:t>
            </a:r>
            <a:r>
              <a:rPr lang="en-US" dirty="0"/>
              <a:t>, 15-20 </a:t>
            </a:r>
            <a:r>
              <a:rPr lang="en-US" i="1" dirty="0" err="1">
                <a:latin typeface="Symbol" pitchFamily="18" charset="2"/>
              </a:rPr>
              <a:t>m</a:t>
            </a:r>
            <a:r>
              <a:rPr lang="en-US" dirty="0" err="1" smtClean="0"/>
              <a:t>M</a:t>
            </a:r>
            <a:r>
              <a:rPr lang="en-US" dirty="0" smtClean="0"/>
              <a:t> </a:t>
            </a:r>
            <a:r>
              <a:rPr lang="en-US" dirty="0" err="1"/>
              <a:t>thioacetyl</a:t>
            </a:r>
            <a:r>
              <a:rPr lang="en-US" dirty="0"/>
              <a:t>-lysine peptide</a:t>
            </a:r>
            <a:r>
              <a:rPr lang="en-US" dirty="0" smtClean="0"/>
              <a:t>, 40 </a:t>
            </a:r>
            <a:r>
              <a:rPr lang="en-US" i="1" dirty="0" err="1" smtClean="0">
                <a:latin typeface="Symbol" pitchFamily="18" charset="2"/>
              </a:rPr>
              <a:t>m</a:t>
            </a:r>
            <a:r>
              <a:rPr lang="en-US" dirty="0" err="1" smtClean="0"/>
              <a:t>M</a:t>
            </a:r>
            <a:r>
              <a:rPr lang="en-US" dirty="0" smtClean="0"/>
              <a:t> </a:t>
            </a:r>
            <a:r>
              <a:rPr lang="en-US" dirty="0"/>
              <a:t>Hst2, and 1 </a:t>
            </a:r>
            <a:r>
              <a:rPr lang="en-US" dirty="0" err="1"/>
              <a:t>mM</a:t>
            </a:r>
            <a:r>
              <a:rPr lang="en-US" dirty="0"/>
              <a:t> DTT in 50 </a:t>
            </a:r>
            <a:r>
              <a:rPr lang="en-US" dirty="0" err="1"/>
              <a:t>mM</a:t>
            </a:r>
            <a:r>
              <a:rPr lang="en-US" dirty="0"/>
              <a:t> </a:t>
            </a:r>
            <a:r>
              <a:rPr lang="en-US" dirty="0" err="1"/>
              <a:t>Tris-HCl</a:t>
            </a:r>
            <a:r>
              <a:rPr lang="en-US" dirty="0"/>
              <a:t> (pH 7.5</a:t>
            </a:r>
            <a:r>
              <a:rPr lang="en-US" dirty="0" smtClean="0"/>
              <a:t>) at </a:t>
            </a:r>
            <a:r>
              <a:rPr lang="en-US" dirty="0"/>
              <a:t>25 °C. Time points from 28.5 to 4000 </a:t>
            </a:r>
            <a:r>
              <a:rPr lang="en-US" dirty="0" err="1"/>
              <a:t>ms</a:t>
            </a:r>
            <a:r>
              <a:rPr lang="en-US" dirty="0"/>
              <a:t> were </a:t>
            </a:r>
            <a:r>
              <a:rPr lang="en-US" dirty="0" smtClean="0"/>
              <a:t>assessed using </a:t>
            </a:r>
            <a:r>
              <a:rPr lang="en-US" dirty="0"/>
              <a:t>a Hi-Tech RQF-63 rapid-quench flow system (</a:t>
            </a:r>
            <a:r>
              <a:rPr lang="en-US" dirty="0" err="1" smtClean="0"/>
              <a:t>TgK</a:t>
            </a:r>
            <a:r>
              <a:rPr lang="en-US" dirty="0" smtClean="0"/>
              <a:t> Scientific </a:t>
            </a:r>
            <a:r>
              <a:rPr lang="en-US" dirty="0"/>
              <a:t>Ltd., Bradford on Avon, United Kingdom</a:t>
            </a:r>
            <a:r>
              <a:rPr lang="en-US" dirty="0" smtClean="0"/>
              <a:t>). </a:t>
            </a:r>
            <a:r>
              <a:rPr lang="en-US" dirty="0"/>
              <a:t>In the </a:t>
            </a:r>
            <a:r>
              <a:rPr lang="en-US" dirty="0" smtClean="0"/>
              <a:t>rapid-quench flow</a:t>
            </a:r>
            <a:r>
              <a:rPr lang="en-US" dirty="0"/>
              <a:t>, the contents of one syringe containing Hst2 and [</a:t>
            </a:r>
            <a:r>
              <a:rPr lang="en-US" baseline="30000" dirty="0"/>
              <a:t>14</a:t>
            </a:r>
            <a:r>
              <a:rPr lang="en-US" dirty="0"/>
              <a:t>C</a:t>
            </a:r>
            <a:r>
              <a:rPr lang="en-US" dirty="0" smtClean="0"/>
              <a:t>]- NAD</a:t>
            </a:r>
            <a:r>
              <a:rPr lang="en-US" baseline="30000" dirty="0"/>
              <a:t>+</a:t>
            </a:r>
            <a:r>
              <a:rPr lang="en-US" dirty="0"/>
              <a:t> were rapidly mixed in a 1:1 ratio with the </a:t>
            </a:r>
            <a:r>
              <a:rPr lang="en-US" dirty="0" smtClean="0"/>
              <a:t>contents of </a:t>
            </a:r>
            <a:r>
              <a:rPr lang="en-US" dirty="0"/>
              <a:t>another syringe containing </a:t>
            </a:r>
            <a:r>
              <a:rPr lang="en-US" dirty="0" err="1"/>
              <a:t>thioacetyl</a:t>
            </a:r>
            <a:r>
              <a:rPr lang="en-US" dirty="0"/>
              <a:t>-lysine peptide </a:t>
            </a:r>
            <a:r>
              <a:rPr lang="en-US" dirty="0" smtClean="0"/>
              <a:t>to obtain </a:t>
            </a:r>
            <a:r>
              <a:rPr lang="en-US" dirty="0"/>
              <a:t>the final concentrations listed above. The </a:t>
            </a:r>
            <a:r>
              <a:rPr lang="en-US" dirty="0" smtClean="0"/>
              <a:t>concentration of </a:t>
            </a:r>
            <a:r>
              <a:rPr lang="en-US" dirty="0" err="1"/>
              <a:t>nicotinamide</a:t>
            </a:r>
            <a:r>
              <a:rPr lang="en-US" dirty="0"/>
              <a:t> formation was determined by </a:t>
            </a:r>
            <a:r>
              <a:rPr lang="en-US" dirty="0" smtClean="0"/>
              <a:t>scintillation counting </a:t>
            </a:r>
            <a:r>
              <a:rPr lang="en-US" dirty="0"/>
              <a:t>of the HPLC fractions containing [</a:t>
            </a:r>
            <a:r>
              <a:rPr lang="en-US" baseline="30000" dirty="0"/>
              <a:t>14</a:t>
            </a:r>
            <a:r>
              <a:rPr lang="en-US" dirty="0"/>
              <a:t>C</a:t>
            </a:r>
            <a:r>
              <a:rPr lang="en-US" dirty="0" smtClean="0"/>
              <a:t>]- </a:t>
            </a:r>
            <a:r>
              <a:rPr lang="en-US" dirty="0" err="1" smtClean="0"/>
              <a:t>nicotinamide</a:t>
            </a:r>
            <a:r>
              <a:rPr lang="en-US" dirty="0" smtClean="0"/>
              <a:t> </a:t>
            </a:r>
            <a:r>
              <a:rPr lang="en-US" dirty="0"/>
              <a:t>liberated from [</a:t>
            </a:r>
            <a:r>
              <a:rPr lang="en-US" baseline="30000" dirty="0"/>
              <a:t>14</a:t>
            </a:r>
            <a:r>
              <a:rPr lang="en-US" dirty="0"/>
              <a:t>C]NAD</a:t>
            </a:r>
            <a:r>
              <a:rPr lang="en-US" baseline="30000" dirty="0"/>
              <a:t>+</a:t>
            </a:r>
            <a:r>
              <a:rPr lang="en-US" dirty="0"/>
              <a:t>. To obtain the </a:t>
            </a:r>
            <a:r>
              <a:rPr lang="en-US" dirty="0" smtClean="0"/>
              <a:t>rate (</a:t>
            </a:r>
            <a:r>
              <a:rPr lang="en-US" i="1" dirty="0"/>
              <a:t>k</a:t>
            </a:r>
            <a:r>
              <a:rPr lang="en-US" dirty="0"/>
              <a:t>), the plot of product concentration formed over time </a:t>
            </a:r>
            <a:r>
              <a:rPr lang="en-US" dirty="0" smtClean="0"/>
              <a:t>was fitted </a:t>
            </a:r>
            <a:r>
              <a:rPr lang="en-US" dirty="0"/>
              <a:t>to a single-exponential equation (</a:t>
            </a:r>
            <a:r>
              <a:rPr lang="en-US" dirty="0" err="1"/>
              <a:t>eq</a:t>
            </a:r>
            <a:r>
              <a:rPr lang="en-US" dirty="0"/>
              <a:t> 3</a:t>
            </a:r>
            <a:r>
              <a:rPr lang="en-US" dirty="0" smtClean="0"/>
              <a:t>) where </a:t>
            </a:r>
            <a:r>
              <a:rPr lang="en-US" i="1" dirty="0"/>
              <a:t>P </a:t>
            </a:r>
            <a:r>
              <a:rPr lang="en-US" dirty="0"/>
              <a:t>is the concentration of product formed, [S]</a:t>
            </a:r>
            <a:r>
              <a:rPr lang="en-US" baseline="-25000" dirty="0"/>
              <a:t>0</a:t>
            </a:r>
            <a:r>
              <a:rPr lang="en-US" dirty="0"/>
              <a:t> is </a:t>
            </a:r>
            <a:r>
              <a:rPr lang="en-US" dirty="0" smtClean="0"/>
              <a:t>the initial </a:t>
            </a:r>
            <a:r>
              <a:rPr lang="en-US" dirty="0"/>
              <a:t>concentration of the limiting substrate, and </a:t>
            </a:r>
            <a:r>
              <a:rPr lang="en-US" i="1" dirty="0"/>
              <a:t>t </a:t>
            </a:r>
            <a:r>
              <a:rPr lang="en-US" dirty="0"/>
              <a:t>is </a:t>
            </a:r>
            <a:r>
              <a:rPr lang="en-US" dirty="0" smtClean="0"/>
              <a:t>the reaction </a:t>
            </a:r>
            <a:r>
              <a:rPr lang="en-US" dirty="0"/>
              <a:t>time.</a:t>
            </a:r>
          </a:p>
        </p:txBody>
      </p:sp>
      <p:sp>
        <p:nvSpPr>
          <p:cNvPr id="3" name="Rectangle 2"/>
          <p:cNvSpPr/>
          <p:nvPr/>
        </p:nvSpPr>
        <p:spPr>
          <a:xfrm>
            <a:off x="120555" y="304799"/>
            <a:ext cx="7162800" cy="400110"/>
          </a:xfrm>
          <a:prstGeom prst="rect">
            <a:avLst/>
          </a:prstGeom>
        </p:spPr>
        <p:txBody>
          <a:bodyPr wrap="square">
            <a:spAutoFit/>
          </a:bodyPr>
          <a:lstStyle/>
          <a:p>
            <a:r>
              <a:rPr lang="en-US" sz="2000" i="1" dirty="0">
                <a:solidFill>
                  <a:srgbClr val="0000FF"/>
                </a:solidFill>
                <a:effectLst>
                  <a:outerShdw blurRad="38100" dist="38100" dir="2700000" algn="tl">
                    <a:srgbClr val="000000">
                      <a:alpha val="43137"/>
                    </a:srgbClr>
                  </a:outerShdw>
                </a:effectLst>
              </a:rPr>
              <a:t>Rapid-Quench Analysis of the Rate of </a:t>
            </a:r>
            <a:r>
              <a:rPr lang="en-US" sz="2000" i="1" dirty="0" err="1" smtClean="0">
                <a:solidFill>
                  <a:srgbClr val="0000FF"/>
                </a:solidFill>
                <a:effectLst>
                  <a:outerShdw blurRad="38100" dist="38100" dir="2700000" algn="tl">
                    <a:srgbClr val="000000">
                      <a:alpha val="43137"/>
                    </a:srgbClr>
                  </a:outerShdw>
                </a:effectLst>
              </a:rPr>
              <a:t>Nicotinamide</a:t>
            </a:r>
            <a:r>
              <a:rPr lang="en-US" sz="2000" i="1" dirty="0" smtClean="0">
                <a:solidFill>
                  <a:srgbClr val="0000FF"/>
                </a:solidFill>
                <a:effectLst>
                  <a:outerShdw blurRad="38100" dist="38100" dir="2700000" algn="tl">
                    <a:srgbClr val="000000">
                      <a:alpha val="43137"/>
                    </a:srgbClr>
                  </a:outerShdw>
                </a:effectLst>
              </a:rPr>
              <a:t> Formation</a:t>
            </a:r>
            <a:endParaRPr lang="en-US" sz="2000" i="1"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6000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4290" y="1143000"/>
            <a:ext cx="8686800" cy="2585323"/>
          </a:xfrm>
          <a:prstGeom prst="rect">
            <a:avLst/>
          </a:prstGeom>
        </p:spPr>
        <p:txBody>
          <a:bodyPr wrap="square">
            <a:spAutoFit/>
          </a:bodyPr>
          <a:lstStyle/>
          <a:p>
            <a:pPr marL="285750" indent="-285750">
              <a:buFont typeface="Wingdings" pitchFamily="2" charset="2"/>
              <a:buChar char="ü"/>
            </a:pPr>
            <a:r>
              <a:rPr lang="en-US" dirty="0" smtClean="0">
                <a:solidFill>
                  <a:schemeClr val="bg1">
                    <a:lumMod val="75000"/>
                  </a:schemeClr>
                </a:solidFill>
              </a:rPr>
              <a:t>Provide </a:t>
            </a:r>
            <a:r>
              <a:rPr lang="en-US" dirty="0">
                <a:solidFill>
                  <a:schemeClr val="bg1">
                    <a:lumMod val="75000"/>
                  </a:schemeClr>
                </a:solidFill>
              </a:rPr>
              <a:t>a list of all </a:t>
            </a:r>
            <a:r>
              <a:rPr lang="en-US" dirty="0" err="1">
                <a:solidFill>
                  <a:schemeClr val="bg1">
                    <a:lumMod val="75000"/>
                  </a:schemeClr>
                </a:solidFill>
              </a:rPr>
              <a:t>sirtuins</a:t>
            </a:r>
            <a:r>
              <a:rPr lang="en-US" dirty="0">
                <a:solidFill>
                  <a:schemeClr val="bg1">
                    <a:lumMod val="75000"/>
                  </a:schemeClr>
                </a:solidFill>
              </a:rPr>
              <a:t> with their IC50s for </a:t>
            </a:r>
            <a:r>
              <a:rPr lang="en-US" dirty="0" smtClean="0">
                <a:solidFill>
                  <a:schemeClr val="bg1">
                    <a:lumMod val="75000"/>
                  </a:schemeClr>
                </a:solidFill>
              </a:rPr>
              <a:t>NAM</a:t>
            </a:r>
          </a:p>
          <a:p>
            <a:pPr marL="285750" indent="-285750">
              <a:buFont typeface="Wingdings" pitchFamily="2" charset="2"/>
              <a:buChar char="ü"/>
            </a:pPr>
            <a:r>
              <a:rPr lang="en-US" dirty="0" smtClean="0"/>
              <a:t>Also </a:t>
            </a:r>
            <a:r>
              <a:rPr lang="en-US" dirty="0"/>
              <a:t>maximum inhibition by NAM for all these </a:t>
            </a:r>
            <a:r>
              <a:rPr lang="en-US" dirty="0" err="1" smtClean="0"/>
              <a:t>sirtuins</a:t>
            </a:r>
            <a:endParaRPr lang="en-US" dirty="0"/>
          </a:p>
          <a:p>
            <a:pPr marL="285750" indent="-285750">
              <a:buFont typeface="Wingdings" pitchFamily="2" charset="2"/>
              <a:buChar char="ü"/>
            </a:pPr>
            <a:r>
              <a:rPr lang="en-US" dirty="0" smtClean="0"/>
              <a:t>All </a:t>
            </a:r>
            <a:r>
              <a:rPr lang="en-US" dirty="0"/>
              <a:t>known info on rate constants of all these </a:t>
            </a:r>
            <a:r>
              <a:rPr lang="en-US" dirty="0" err="1"/>
              <a:t>sirtuins</a:t>
            </a:r>
            <a:r>
              <a:rPr lang="en-US" dirty="0"/>
              <a:t> in the same table including which step is rate limiting if </a:t>
            </a:r>
            <a:r>
              <a:rPr lang="en-US" dirty="0" smtClean="0"/>
              <a:t>known</a:t>
            </a:r>
          </a:p>
          <a:p>
            <a:pPr marL="285750" indent="-285750">
              <a:buFont typeface="Wingdings" pitchFamily="2" charset="2"/>
              <a:buChar char="ü"/>
            </a:pPr>
            <a:r>
              <a:rPr lang="en-US" dirty="0" smtClean="0"/>
              <a:t>Also </a:t>
            </a:r>
            <a:r>
              <a:rPr lang="en-US" dirty="0"/>
              <a:t>make a table with all known mutants and activity effects, including which mutants were studied </a:t>
            </a:r>
            <a:r>
              <a:rPr lang="en-US" dirty="0" smtClean="0"/>
              <a:t>computationally</a:t>
            </a:r>
          </a:p>
          <a:p>
            <a:pPr marL="285750" indent="-285750">
              <a:buFont typeface="Wingdings" pitchFamily="2" charset="2"/>
              <a:buChar char="ü"/>
            </a:pPr>
            <a:r>
              <a:rPr lang="en-US" dirty="0" smtClean="0">
                <a:solidFill>
                  <a:schemeClr val="bg1">
                    <a:lumMod val="75000"/>
                  </a:schemeClr>
                </a:solidFill>
              </a:rPr>
              <a:t>A </a:t>
            </a:r>
            <a:r>
              <a:rPr lang="en-US" dirty="0">
                <a:solidFill>
                  <a:schemeClr val="bg1">
                    <a:lumMod val="75000"/>
                  </a:schemeClr>
                </a:solidFill>
              </a:rPr>
              <a:t>2007 paper by </a:t>
            </a:r>
            <a:r>
              <a:rPr lang="en-US" dirty="0" err="1">
                <a:solidFill>
                  <a:schemeClr val="bg1">
                    <a:lumMod val="75000"/>
                  </a:schemeClr>
                </a:solidFill>
              </a:rPr>
              <a:t>Denu</a:t>
            </a:r>
            <a:r>
              <a:rPr lang="en-US" dirty="0">
                <a:solidFill>
                  <a:schemeClr val="bg1">
                    <a:lumMod val="75000"/>
                  </a:schemeClr>
                </a:solidFill>
              </a:rPr>
              <a:t> measuring the NAM cleavage rate constant by rapid quench methods and radioactivity may have been missed. Please check. Will need to later update the </a:t>
            </a:r>
            <a:r>
              <a:rPr lang="en-US" dirty="0" err="1">
                <a:solidFill>
                  <a:schemeClr val="bg1">
                    <a:lumMod val="75000"/>
                  </a:schemeClr>
                </a:solidFill>
              </a:rPr>
              <a:t>ppt</a:t>
            </a:r>
            <a:r>
              <a:rPr lang="en-US" dirty="0">
                <a:solidFill>
                  <a:schemeClr val="bg1">
                    <a:lumMod val="75000"/>
                  </a:schemeClr>
                </a:solidFill>
              </a:rPr>
              <a:t> on experimental kinetic characterization accordingly.</a:t>
            </a:r>
          </a:p>
        </p:txBody>
      </p:sp>
      <p:sp>
        <p:nvSpPr>
          <p:cNvPr id="3" name="Rectangle 2"/>
          <p:cNvSpPr/>
          <p:nvPr/>
        </p:nvSpPr>
        <p:spPr>
          <a:xfrm>
            <a:off x="152400" y="304800"/>
            <a:ext cx="2313197" cy="461665"/>
          </a:xfrm>
          <a:prstGeom prst="rect">
            <a:avLst/>
          </a:prstGeom>
        </p:spPr>
        <p:txBody>
          <a:bodyPr wrap="none">
            <a:spAutoFit/>
          </a:bodyPr>
          <a:lstStyle/>
          <a:p>
            <a:r>
              <a:rPr lang="en-US" sz="2400" b="1" dirty="0" smtClean="0">
                <a:solidFill>
                  <a:srgbClr val="0000FF"/>
                </a:solidFill>
                <a:effectLst>
                  <a:outerShdw blurRad="38100" dist="38100" dir="2700000" algn="tl">
                    <a:srgbClr val="000000">
                      <a:alpha val="43137"/>
                    </a:srgbClr>
                  </a:outerShdw>
                </a:effectLst>
              </a:rPr>
              <a:t>Unfinished Tasks</a:t>
            </a:r>
            <a:endParaRPr lang="en-US" sz="2400"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88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066800" y="4572000"/>
          <a:ext cx="6908799" cy="1773555"/>
        </p:xfrm>
        <a:graphic>
          <a:graphicData uri="http://schemas.openxmlformats.org/drawingml/2006/table">
            <a:tbl>
              <a:tblPr/>
              <a:tblGrid>
                <a:gridCol w="2204936"/>
                <a:gridCol w="1427263"/>
                <a:gridCol w="1483252"/>
                <a:gridCol w="1793348"/>
              </a:tblGrid>
              <a:tr h="212558">
                <a:tc gridSpan="4">
                  <a:txBody>
                    <a:bodyPr/>
                    <a:lstStyle/>
                    <a:p>
                      <a:pPr algn="ctr" fontAlgn="b"/>
                      <a:r>
                        <a:rPr lang="en-US" sz="1400" b="0" i="0" u="none" strike="noStrike" dirty="0" err="1" smtClean="0">
                          <a:latin typeface="+mn-lt"/>
                        </a:rPr>
                        <a:t>Michaelis-Menten</a:t>
                      </a:r>
                      <a:endParaRPr lang="en-US" sz="1400" b="0" i="0" u="none" strike="noStrike" dirty="0" smtClean="0">
                        <a:latin typeface="+mn-lt"/>
                      </a:endParaRPr>
                    </a:p>
                    <a:p>
                      <a:pPr algn="ctr" fontAlgn="b"/>
                      <a:endParaRPr lang="en-US" sz="1400" b="0" i="0" u="none" strike="noStrike" dirty="0">
                        <a:latin typeface="+mn-lt"/>
                      </a:endParaRP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r>
              <a:tr h="212558">
                <a:tc>
                  <a:txBody>
                    <a:bodyPr/>
                    <a:lstStyle/>
                    <a:p>
                      <a:pPr algn="ctr" fontAlgn="b"/>
                      <a:r>
                        <a:rPr lang="en-US" sz="1400" b="0" i="0" u="none" strike="noStrike">
                          <a:latin typeface="+mn-lt"/>
                        </a:rPr>
                        <a:t>Best-fit values</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smtClean="0">
                          <a:latin typeface="+mn-lt"/>
                        </a:rPr>
                        <a:t>Control</a:t>
                      </a:r>
                      <a:r>
                        <a:rPr lang="en-US" sz="1400" b="0" i="0" u="none" strike="noStrike" dirty="0">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smtClean="0">
                          <a:latin typeface="+mn-lt"/>
                        </a:rPr>
                        <a:t>[NAM]=50 </a:t>
                      </a:r>
                      <a:r>
                        <a:rPr lang="en-US" sz="1400" b="0" i="0" u="none" strike="noStrike" dirty="0" err="1" smtClean="0">
                          <a:latin typeface="+mn-lt"/>
                        </a:rPr>
                        <a:t>uM</a:t>
                      </a:r>
                      <a:r>
                        <a:rPr lang="en-US" sz="1400" b="0" i="0" u="none" strike="noStrike" dirty="0">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 </a:t>
                      </a:r>
                      <a:r>
                        <a:rPr lang="en-US" sz="1400" b="0" i="0" u="none" strike="noStrike" dirty="0" smtClean="0">
                          <a:latin typeface="+mn-lt"/>
                        </a:rPr>
                        <a:t>[NAM]=100</a:t>
                      </a:r>
                      <a:r>
                        <a:rPr lang="en-US" sz="1400" b="0" i="0" u="none" strike="noStrike" baseline="0" dirty="0" smtClean="0">
                          <a:latin typeface="+mn-lt"/>
                        </a:rPr>
                        <a:t> </a:t>
                      </a:r>
                      <a:r>
                        <a:rPr lang="en-US" sz="1400" b="0" i="0" u="none" strike="noStrike" baseline="0" dirty="0" err="1" smtClean="0">
                          <a:latin typeface="+mn-lt"/>
                        </a:rPr>
                        <a:t>uM</a:t>
                      </a:r>
                      <a:endParaRPr lang="en-US" sz="1400" b="0" i="0" u="none" strike="noStrike" dirty="0">
                        <a:latin typeface="+mn-lt"/>
                      </a:endParaRP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dirty="0" err="1">
                          <a:latin typeface="+mn-lt"/>
                        </a:rPr>
                        <a:t>Vmax</a:t>
                      </a:r>
                      <a:endParaRPr lang="en-US" sz="1400" b="0" i="0" u="none" strike="noStrike" dirty="0">
                        <a:latin typeface="+mn-lt"/>
                      </a:endParaRP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0.2082</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0.1320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0.08331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2558">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669.5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996.1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938.0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2558">
                <a:tc>
                  <a:txBody>
                    <a:bodyPr/>
                    <a:lstStyle/>
                    <a:p>
                      <a:pPr algn="ctr" fontAlgn="b"/>
                      <a:r>
                        <a:rPr lang="en-US" sz="1400" b="0" i="0" u="none" strike="noStrike">
                          <a:latin typeface="+mn-lt"/>
                        </a:rPr>
                        <a:t>Std. Error</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a:latin typeface="+mn-lt"/>
                        </a:rPr>
                        <a:t>Vmax</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0.01391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0.009832</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0.003600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126.8</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181.7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101.5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pic>
        <p:nvPicPr>
          <p:cNvPr id="4097" name="Picture 1"/>
          <p:cNvPicPr>
            <a:picLocks noChangeAspect="1" noChangeArrowheads="1"/>
          </p:cNvPicPr>
          <p:nvPr/>
        </p:nvPicPr>
        <p:blipFill>
          <a:blip r:embed="rId2"/>
          <a:srcRect/>
          <a:stretch>
            <a:fillRect/>
          </a:stretch>
        </p:blipFill>
        <p:spPr bwMode="auto">
          <a:xfrm>
            <a:off x="1600200" y="914400"/>
            <a:ext cx="6119004" cy="3657600"/>
          </a:xfrm>
          <a:prstGeom prst="rect">
            <a:avLst/>
          </a:prstGeom>
          <a:noFill/>
          <a:ln w="9525">
            <a:noFill/>
            <a:miter lim="800000"/>
            <a:headEnd/>
            <a:tailEnd/>
          </a:ln>
          <a:effectLst/>
        </p:spPr>
      </p:pic>
      <p:sp>
        <p:nvSpPr>
          <p:cNvPr id="6" name="Title 1"/>
          <p:cNvSpPr>
            <a:spLocks noGrp="1"/>
          </p:cNvSpPr>
          <p:nvPr>
            <p:ph type="ctrTitle"/>
          </p:nvPr>
        </p:nvSpPr>
        <p:spPr>
          <a:xfrm>
            <a:off x="55179" y="225425"/>
            <a:ext cx="3810000" cy="612775"/>
          </a:xfrm>
        </p:spPr>
        <p:txBody>
          <a:bodyPr>
            <a:normAutofit/>
          </a:bodyPr>
          <a:lstStyle/>
          <a:p>
            <a:pPr algn="l"/>
            <a:r>
              <a:rPr lang="en-US" sz="2700" dirty="0" smtClean="0"/>
              <a:t>50uM DHP 1c-MM Fit</a:t>
            </a:r>
            <a:endParaRPr lang="en-US" sz="2700" dirty="0"/>
          </a:p>
        </p:txBody>
      </p:sp>
    </p:spTree>
    <p:extLst>
      <p:ext uri="{BB962C8B-B14F-4D97-AF65-F5344CB8AC3E}">
        <p14:creationId xmlns:p14="http://schemas.microsoft.com/office/powerpoint/2010/main" val="1092412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130" y="413772"/>
            <a:ext cx="8907470" cy="1338828"/>
          </a:xfrm>
          <a:prstGeom prst="rect">
            <a:avLst/>
          </a:prstGeom>
          <a:noFill/>
        </p:spPr>
        <p:txBody>
          <a:bodyPr wrap="square" rtlCol="0">
            <a:spAutoFit/>
          </a:bodyPr>
          <a:lstStyle/>
          <a:p>
            <a:r>
              <a:rPr lang="en-US" sz="2700" b="1" dirty="0" smtClean="0">
                <a:solidFill>
                  <a:srgbClr val="0000FF"/>
                </a:solidFill>
                <a:effectLst>
                  <a:outerShdw blurRad="38100" dist="38100" dir="2700000" algn="tl">
                    <a:srgbClr val="000000">
                      <a:alpha val="43137"/>
                    </a:srgbClr>
                  </a:outerShdw>
                </a:effectLst>
              </a:rPr>
              <a:t>50uM DHP 1c-MM Fit: Double reciprocal</a:t>
            </a:r>
          </a:p>
          <a:p>
            <a:r>
              <a:rPr lang="en-US" sz="2700" b="1" dirty="0" smtClean="0">
                <a:solidFill>
                  <a:srgbClr val="0000FF"/>
                </a:solidFill>
                <a:effectLst>
                  <a:outerShdw blurRad="38100" dist="38100" dir="2700000" algn="tl">
                    <a:srgbClr val="000000">
                      <a:alpha val="43137"/>
                    </a:srgbClr>
                  </a:outerShdw>
                </a:effectLst>
              </a:rPr>
              <a:t>                                                                 1/v</a:t>
            </a:r>
            <a:r>
              <a:rPr lang="en-US" sz="2700" b="1" dirty="0">
                <a:solidFill>
                  <a:srgbClr val="0000FF"/>
                </a:solidFill>
                <a:effectLst>
                  <a:outerShdw blurRad="38100" dist="38100" dir="2700000" algn="tl">
                    <a:srgbClr val="000000">
                      <a:alpha val="43137"/>
                    </a:srgbClr>
                  </a:outerShdw>
                </a:effectLst>
              </a:rPr>
              <a:t> = 1/</a:t>
            </a:r>
            <a:r>
              <a:rPr lang="en-US" sz="2700" b="1" dirty="0" err="1">
                <a:solidFill>
                  <a:srgbClr val="0000FF"/>
                </a:solidFill>
                <a:effectLst>
                  <a:outerShdw blurRad="38100" dist="38100" dir="2700000" algn="tl">
                    <a:srgbClr val="000000">
                      <a:alpha val="43137"/>
                    </a:srgbClr>
                  </a:outerShdw>
                </a:effectLst>
              </a:rPr>
              <a:t>Vmax</a:t>
            </a:r>
            <a:r>
              <a:rPr lang="en-US" sz="2700" b="1" dirty="0">
                <a:solidFill>
                  <a:srgbClr val="0000FF"/>
                </a:solidFill>
                <a:effectLst>
                  <a:outerShdw blurRad="38100" dist="38100" dir="2700000" algn="tl">
                    <a:srgbClr val="000000">
                      <a:alpha val="43137"/>
                    </a:srgbClr>
                  </a:outerShdw>
                </a:effectLst>
              </a:rPr>
              <a:t>*(1+Km/[S])</a:t>
            </a:r>
          </a:p>
          <a:p>
            <a:endParaRPr lang="en-US" sz="2700" b="1" dirty="0">
              <a:solidFill>
                <a:srgbClr val="0000FF"/>
              </a:solidFill>
              <a:effectLst>
                <a:outerShdw blurRad="38100" dist="38100" dir="2700000" algn="tl">
                  <a:srgbClr val="000000">
                    <a:alpha val="43137"/>
                  </a:srgbClr>
                </a:outerShdw>
              </a:effectLst>
            </a:endParaRPr>
          </a:p>
        </p:txBody>
      </p:sp>
      <p:graphicFrame>
        <p:nvGraphicFramePr>
          <p:cNvPr id="9" name="Chart 8"/>
          <p:cNvGraphicFramePr/>
          <p:nvPr/>
        </p:nvGraphicFramePr>
        <p:xfrm>
          <a:off x="533400" y="990600"/>
          <a:ext cx="7772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Down Arrow 9"/>
          <p:cNvSpPr/>
          <p:nvPr/>
        </p:nvSpPr>
        <p:spPr>
          <a:xfrm rot="19307637">
            <a:off x="1391546" y="4763195"/>
            <a:ext cx="264908" cy="402653"/>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9307637" flipV="1">
            <a:off x="1907421" y="5285905"/>
            <a:ext cx="203321" cy="324652"/>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7"/>
          <p:cNvSpPr txBox="1"/>
          <p:nvPr/>
        </p:nvSpPr>
        <p:spPr>
          <a:xfrm>
            <a:off x="0" y="4343400"/>
            <a:ext cx="2746265"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(-1.192E-03 uM</a:t>
            </a:r>
            <a:r>
              <a:rPr lang="en-US" sz="1400" b="1" baseline="30000" dirty="0" smtClean="0">
                <a:solidFill>
                  <a:srgbClr val="C00000"/>
                </a:solidFill>
              </a:rPr>
              <a:t>-1</a:t>
            </a:r>
            <a:r>
              <a:rPr lang="en-US" sz="1400" b="1" dirty="0" smtClean="0">
                <a:solidFill>
                  <a:srgbClr val="C00000"/>
                </a:solidFill>
              </a:rPr>
              <a:t>, -1.418 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sp>
        <p:nvSpPr>
          <p:cNvPr id="16" name="TextBox 7"/>
          <p:cNvSpPr txBox="1"/>
          <p:nvPr/>
        </p:nvSpPr>
        <p:spPr>
          <a:xfrm>
            <a:off x="304800" y="5791200"/>
            <a:ext cx="2691763"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(-6.400E-04 uM</a:t>
            </a:r>
            <a:r>
              <a:rPr lang="en-US" sz="1400" b="1" baseline="30000" dirty="0" smtClean="0">
                <a:solidFill>
                  <a:srgbClr val="C00000"/>
                </a:solidFill>
              </a:rPr>
              <a:t>-1</a:t>
            </a:r>
            <a:r>
              <a:rPr lang="en-US" sz="1400" b="1" dirty="0" smtClean="0">
                <a:solidFill>
                  <a:srgbClr val="C00000"/>
                </a:solidFill>
              </a:rPr>
              <a:t>, 2.745 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spTree>
    <p:extLst>
      <p:ext uri="{BB962C8B-B14F-4D97-AF65-F5344CB8AC3E}">
        <p14:creationId xmlns:p14="http://schemas.microsoft.com/office/powerpoint/2010/main" val="2097655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a:srcRect/>
          <a:stretch>
            <a:fillRect/>
          </a:stretch>
        </p:blipFill>
        <p:spPr bwMode="auto">
          <a:xfrm>
            <a:off x="1981200" y="933450"/>
            <a:ext cx="5322258" cy="3181350"/>
          </a:xfrm>
          <a:prstGeom prst="rect">
            <a:avLst/>
          </a:prstGeom>
          <a:noFill/>
          <a:ln w="9525">
            <a:noFill/>
            <a:miter lim="800000"/>
            <a:headEnd/>
            <a:tailEnd/>
          </a:ln>
          <a:effectLst/>
        </p:spPr>
      </p:pic>
      <p:sp>
        <p:nvSpPr>
          <p:cNvPr id="8" name="TextBox 7"/>
          <p:cNvSpPr txBox="1"/>
          <p:nvPr/>
        </p:nvSpPr>
        <p:spPr>
          <a:xfrm>
            <a:off x="76200" y="304800"/>
            <a:ext cx="5043112" cy="507831"/>
          </a:xfrm>
          <a:prstGeom prst="rect">
            <a:avLst/>
          </a:prstGeom>
          <a:noFill/>
        </p:spPr>
        <p:txBody>
          <a:bodyPr wrap="none" rtlCol="0">
            <a:spAutoFit/>
          </a:bodyPr>
          <a:lstStyle/>
          <a:p>
            <a:r>
              <a:rPr lang="en-US" sz="2700" b="1" dirty="0" smtClean="0">
                <a:solidFill>
                  <a:srgbClr val="0000FF"/>
                </a:solidFill>
                <a:effectLst>
                  <a:outerShdw blurRad="38100" dist="38100" dir="2700000" algn="tl">
                    <a:srgbClr val="000000">
                      <a:alpha val="43137"/>
                    </a:srgbClr>
                  </a:outerShdw>
                </a:effectLst>
              </a:rPr>
              <a:t>50uM DHP 1c-Mixed Inhibition Fit</a:t>
            </a:r>
            <a:endParaRPr lang="en-US" sz="2700" b="1" dirty="0">
              <a:solidFill>
                <a:srgbClr val="0000FF"/>
              </a:solidFill>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2948192260"/>
              </p:ext>
            </p:extLst>
          </p:nvPr>
        </p:nvGraphicFramePr>
        <p:xfrm>
          <a:off x="1295400" y="4089030"/>
          <a:ext cx="6629401" cy="2692770"/>
        </p:xfrm>
        <a:graphic>
          <a:graphicData uri="http://schemas.openxmlformats.org/drawingml/2006/table">
            <a:tbl>
              <a:tblPr/>
              <a:tblGrid>
                <a:gridCol w="1573433"/>
                <a:gridCol w="1195810"/>
                <a:gridCol w="1243013"/>
                <a:gridCol w="1279727"/>
                <a:gridCol w="1337418"/>
              </a:tblGrid>
              <a:tr h="258800">
                <a:tc gridSpan="5">
                  <a:txBody>
                    <a:bodyPr/>
                    <a:lstStyle/>
                    <a:p>
                      <a:pPr algn="ctr" fontAlgn="b"/>
                      <a:r>
                        <a:rPr lang="en-US" sz="1400" b="0" i="0" u="none" strike="noStrike" dirty="0">
                          <a:latin typeface="+mn-lt"/>
                        </a:rPr>
                        <a:t>Mixed model </a:t>
                      </a:r>
                      <a:r>
                        <a:rPr lang="en-US" sz="1400" b="0" i="0" u="none" strike="noStrike" dirty="0" smtClean="0">
                          <a:latin typeface="+mn-lt"/>
                        </a:rPr>
                        <a:t>inhibition</a:t>
                      </a:r>
                      <a:r>
                        <a:rPr lang="en-US" sz="1400" b="0" i="0" u="none" strike="noStrike" dirty="0">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r>
              <a:tr h="211597">
                <a:tc>
                  <a:txBody>
                    <a:bodyPr/>
                    <a:lstStyle/>
                    <a:p>
                      <a:pPr algn="ctr" fontAlgn="b"/>
                      <a:r>
                        <a:rPr lang="en-US" sz="1400" b="0" i="0" u="none" strike="noStrike">
                          <a:latin typeface="+mn-lt"/>
                        </a:rPr>
                        <a:t>Best-fit values</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 </a:t>
                      </a:r>
                      <a:r>
                        <a:rPr lang="en-US" sz="1400" b="0" i="0" u="none" strike="noStrike" dirty="0" smtClean="0">
                          <a:latin typeface="+mn-lt"/>
                        </a:rPr>
                        <a:t>Control</a:t>
                      </a:r>
                      <a:endParaRPr lang="en-US" sz="1400" b="0" i="0" u="none" strike="noStrike" dirty="0">
                        <a:latin typeface="+mn-lt"/>
                      </a:endParaRP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smtClean="0">
                          <a:latin typeface="+mn-lt"/>
                        </a:rPr>
                        <a:t>[NAM]=50 </a:t>
                      </a:r>
                      <a:r>
                        <a:rPr lang="en-US" sz="1400" b="0" i="0" u="none" strike="noStrike" dirty="0" err="1" smtClean="0">
                          <a:latin typeface="+mn-lt"/>
                        </a:rPr>
                        <a:t>uM</a:t>
                      </a:r>
                      <a:endParaRPr lang="en-US" sz="1400" b="0" i="0" u="none" strike="noStrike" dirty="0">
                        <a:latin typeface="+mn-lt"/>
                      </a:endParaRP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smtClean="0">
                          <a:latin typeface="+mn-lt"/>
                        </a:rPr>
                        <a:t>[NAM]=100 </a:t>
                      </a:r>
                      <a:r>
                        <a:rPr lang="en-US" sz="1400" b="0" i="0" u="none" strike="noStrike" dirty="0" err="1" smtClean="0">
                          <a:latin typeface="+mn-lt"/>
                        </a:rPr>
                        <a:t>uM</a:t>
                      </a:r>
                      <a:r>
                        <a:rPr lang="en-US" sz="1400" b="0" i="0" u="none" strike="noStrike" dirty="0">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smtClean="0">
                          <a:latin typeface="+mn-lt"/>
                        </a:rPr>
                        <a:t>Global (shared)</a:t>
                      </a:r>
                      <a:r>
                        <a:rPr lang="en-US" sz="1400" b="0" i="0" u="none" strike="noStrike" dirty="0">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1597">
                <a:tc>
                  <a:txBody>
                    <a:bodyPr/>
                    <a:lstStyle/>
                    <a:p>
                      <a:pPr algn="ctr" fontAlgn="b"/>
                      <a:r>
                        <a:rPr lang="en-US" sz="1400" b="0" i="0" u="none" strike="noStrike" dirty="0" err="1">
                          <a:latin typeface="+mn-lt"/>
                        </a:rPr>
                        <a:t>Vmax</a:t>
                      </a:r>
                      <a:endParaRPr lang="en-US" sz="1400" b="0" i="0" u="none" strike="noStrike" dirty="0">
                        <a:latin typeface="+mn-lt"/>
                      </a:endParaRP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0.2118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0.2118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0.2118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0.2118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1597">
                <a:tc>
                  <a:txBody>
                    <a:bodyPr/>
                    <a:lstStyle/>
                    <a:p>
                      <a:pPr algn="ctr" fontAlgn="b"/>
                      <a:r>
                        <a:rPr lang="en-US" sz="1400" b="0" i="0" u="none" strike="noStrike">
                          <a:latin typeface="+mn-lt"/>
                        </a:rPr>
                        <a:t>I</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1.000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50.00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 100.0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1597">
                <a:tc>
                  <a:txBody>
                    <a:bodyPr/>
                    <a:lstStyle/>
                    <a:p>
                      <a:pPr algn="ctr" fontAlgn="b"/>
                      <a:r>
                        <a:rPr lang="en-US" sz="1400" b="0" i="0" u="none" strike="noStrike">
                          <a:latin typeface="+mn-lt"/>
                        </a:rPr>
                        <a:t>Alpha</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1.988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1.988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1.988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1.988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1597">
                <a:tc>
                  <a:txBody>
                    <a:bodyPr/>
                    <a:lstStyle/>
                    <a:p>
                      <a:pPr algn="ctr" fontAlgn="b"/>
                      <a:r>
                        <a:rPr lang="en-US" sz="1400" b="0" i="0" u="none" strike="noStrike">
                          <a:latin typeface="+mn-lt"/>
                        </a:rPr>
                        <a:t>Ki</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36.93</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36.93</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36.93</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36.93</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1597">
                <a:tc>
                  <a:txBody>
                    <a:bodyPr/>
                    <a:lstStyle/>
                    <a:p>
                      <a:pPr algn="ctr" fontAlgn="b"/>
                      <a:r>
                        <a:rPr lang="en-US" sz="1400" b="0" i="0" u="none" strike="noStrike">
                          <a:latin typeface="+mn-lt"/>
                        </a:rPr>
                        <a:t>Km</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664.8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664.8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664.8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latin typeface="+mn-lt"/>
                        </a:rPr>
                        <a:t>664.8</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1597">
                <a:tc>
                  <a:txBody>
                    <a:bodyPr/>
                    <a:lstStyle/>
                    <a:p>
                      <a:pPr algn="ctr" fontAlgn="b"/>
                      <a:r>
                        <a:rPr lang="en-US" sz="1400" b="0" i="0" u="none" strike="noStrike">
                          <a:latin typeface="+mn-lt"/>
                        </a:rPr>
                        <a:t>Std. Error</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1597">
                <a:tc>
                  <a:txBody>
                    <a:bodyPr/>
                    <a:lstStyle/>
                    <a:p>
                      <a:pPr algn="ctr" fontAlgn="b"/>
                      <a:r>
                        <a:rPr lang="en-US" sz="1400" b="0" i="0" u="none" strike="noStrike">
                          <a:latin typeface="+mn-lt"/>
                        </a:rPr>
                        <a:t>Vmax</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0.009142</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0.009142</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0.009142</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0.009142</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1597">
                <a:tc>
                  <a:txBody>
                    <a:bodyPr/>
                    <a:lstStyle/>
                    <a:p>
                      <a:pPr algn="ctr" fontAlgn="b"/>
                      <a:r>
                        <a:rPr lang="en-US" sz="1400" b="0" i="0" u="none" strike="noStrike">
                          <a:latin typeface="+mn-lt"/>
                        </a:rPr>
                        <a:t>Alpha</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0.8075</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0.8075</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0.8075</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0.8075</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1597">
                <a:tc>
                  <a:txBody>
                    <a:bodyPr/>
                    <a:lstStyle/>
                    <a:p>
                      <a:pPr algn="ctr" fontAlgn="b"/>
                      <a:r>
                        <a:rPr lang="en-US" sz="1400" b="0" i="0" u="none" strike="noStrike">
                          <a:latin typeface="+mn-lt"/>
                        </a:rPr>
                        <a:t>Ki</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8.830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8.830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8.830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8.830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1597">
                <a:tc>
                  <a:txBody>
                    <a:bodyPr/>
                    <a:lstStyle/>
                    <a:p>
                      <a:pPr algn="ctr" fontAlgn="b"/>
                      <a:r>
                        <a:rPr lang="en-US" sz="1400" b="0" i="0" u="none" strike="noStrike">
                          <a:latin typeface="+mn-lt"/>
                        </a:rPr>
                        <a:t>Km</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82.00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82.00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82.00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82.00</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847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68344" cy="1015663"/>
          </a:xfrm>
          <a:prstGeom prst="rect">
            <a:avLst/>
          </a:prstGeom>
          <a:noFill/>
        </p:spPr>
        <p:txBody>
          <a:bodyPr wrap="none" rtlCol="0">
            <a:spAutoFit/>
          </a:bodyPr>
          <a:lstStyle/>
          <a:p>
            <a:r>
              <a:rPr lang="en-US" sz="2000" b="1" dirty="0" smtClean="0">
                <a:solidFill>
                  <a:srgbClr val="0000FF"/>
                </a:solidFill>
                <a:effectLst>
                  <a:outerShdw blurRad="38100" dist="38100" dir="2700000" algn="tl">
                    <a:srgbClr val="000000">
                      <a:alpha val="43137"/>
                    </a:srgbClr>
                  </a:outerShdw>
                </a:effectLst>
              </a:rPr>
              <a:t>50 </a:t>
            </a:r>
            <a:r>
              <a:rPr lang="en-US" sz="2000" b="1" dirty="0" err="1" smtClean="0">
                <a:solidFill>
                  <a:srgbClr val="0000FF"/>
                </a:solidFill>
                <a:effectLst>
                  <a:outerShdw blurRad="38100" dist="38100" dir="2700000" algn="tl">
                    <a:srgbClr val="000000">
                      <a:alpha val="43137"/>
                    </a:srgbClr>
                  </a:outerShdw>
                </a:effectLst>
              </a:rPr>
              <a:t>uM</a:t>
            </a:r>
            <a:r>
              <a:rPr lang="en-US" sz="2000" b="1" dirty="0" smtClean="0">
                <a:solidFill>
                  <a:srgbClr val="0000FF"/>
                </a:solidFill>
                <a:effectLst>
                  <a:outerShdw blurRad="38100" dist="38100" dir="2700000" algn="tl">
                    <a:srgbClr val="000000">
                      <a:alpha val="43137"/>
                    </a:srgbClr>
                  </a:outerShdw>
                </a:effectLst>
              </a:rPr>
              <a:t> DHP 1c-Mixed Inhibition Fit: </a:t>
            </a:r>
          </a:p>
          <a:p>
            <a:r>
              <a:rPr lang="en-US" sz="2000" b="1" dirty="0" smtClean="0">
                <a:solidFill>
                  <a:srgbClr val="0000FF"/>
                </a:solidFill>
                <a:effectLst>
                  <a:outerShdw blurRad="38100" dist="38100" dir="2700000" algn="tl">
                    <a:srgbClr val="000000">
                      <a:alpha val="43137"/>
                    </a:srgbClr>
                  </a:outerShdw>
                </a:effectLst>
              </a:rPr>
              <a:t>Double reciprocal</a:t>
            </a:r>
          </a:p>
          <a:p>
            <a:r>
              <a:rPr lang="en-US" sz="2000" b="1" dirty="0" smtClean="0">
                <a:solidFill>
                  <a:srgbClr val="0000FF"/>
                </a:solidFill>
                <a:effectLst>
                  <a:outerShdw blurRad="38100" dist="38100" dir="2700000" algn="tl">
                    <a:srgbClr val="000000">
                      <a:alpha val="43137"/>
                    </a:srgbClr>
                  </a:outerShdw>
                </a:effectLst>
              </a:rPr>
              <a:t>                                                           </a:t>
            </a:r>
            <a:r>
              <a:rPr lang="pl-PL" sz="2000" b="1" dirty="0" smtClean="0">
                <a:solidFill>
                  <a:srgbClr val="0000FF"/>
                </a:solidFill>
                <a:effectLst>
                  <a:outerShdw blurRad="38100" dist="38100" dir="2700000" algn="tl">
                    <a:srgbClr val="000000">
                      <a:alpha val="43137"/>
                    </a:srgbClr>
                  </a:outerShdw>
                </a:effectLst>
              </a:rPr>
              <a:t>1/v</a:t>
            </a:r>
            <a:r>
              <a:rPr lang="pl-PL" sz="2000" b="1" dirty="0">
                <a:solidFill>
                  <a:srgbClr val="0000FF"/>
                </a:solidFill>
                <a:effectLst>
                  <a:outerShdw blurRad="38100" dist="38100" dir="2700000" algn="tl">
                    <a:srgbClr val="000000">
                      <a:alpha val="43137"/>
                    </a:srgbClr>
                  </a:outerShdw>
                </a:effectLst>
              </a:rPr>
              <a:t> = Km/Vmax*(1+[I]/Ki)*1/[S]+1/Vmax*(1+[I]/</a:t>
            </a:r>
            <a:r>
              <a:rPr lang="pl-PL" sz="2000" b="1" dirty="0">
                <a:solidFill>
                  <a:srgbClr val="0000FF"/>
                </a:solidFill>
                <a:effectLst>
                  <a:outerShdw blurRad="38100" dist="38100" dir="2700000" algn="tl">
                    <a:srgbClr val="000000">
                      <a:alpha val="43137"/>
                    </a:srgbClr>
                  </a:outerShdw>
                </a:effectLst>
                <a:latin typeface="Symbol" pitchFamily="18" charset="2"/>
              </a:rPr>
              <a:t>a</a:t>
            </a:r>
            <a:r>
              <a:rPr lang="pl-PL" sz="2000" b="1" dirty="0">
                <a:solidFill>
                  <a:srgbClr val="0000FF"/>
                </a:solidFill>
                <a:effectLst>
                  <a:outerShdw blurRad="38100" dist="38100" dir="2700000" algn="tl">
                    <a:srgbClr val="000000">
                      <a:alpha val="43137"/>
                    </a:srgbClr>
                  </a:outerShdw>
                </a:effectLst>
              </a:rPr>
              <a:t>Ki</a:t>
            </a:r>
            <a:r>
              <a:rPr lang="pl-PL" sz="2000" b="1" dirty="0" smtClean="0">
                <a:solidFill>
                  <a:srgbClr val="0000FF"/>
                </a:solidFill>
                <a:effectLst>
                  <a:outerShdw blurRad="38100" dist="38100" dir="2700000" algn="tl">
                    <a:srgbClr val="000000">
                      <a:alpha val="43137"/>
                    </a:srgbClr>
                  </a:outerShdw>
                </a:effectLst>
              </a:rPr>
              <a:t>)</a:t>
            </a:r>
            <a:endParaRPr lang="en-US" sz="2000" b="1" dirty="0">
              <a:solidFill>
                <a:srgbClr val="0000FF"/>
              </a:solidFill>
              <a:effectLst>
                <a:outerShdw blurRad="38100" dist="38100" dir="2700000" algn="tl">
                  <a:srgbClr val="000000">
                    <a:alpha val="43137"/>
                  </a:srgbClr>
                </a:outerShdw>
              </a:effectLst>
            </a:endParaRPr>
          </a:p>
        </p:txBody>
      </p:sp>
      <p:sp>
        <p:nvSpPr>
          <p:cNvPr id="9" name="TextBox 7"/>
          <p:cNvSpPr txBox="1"/>
          <p:nvPr/>
        </p:nvSpPr>
        <p:spPr>
          <a:xfrm>
            <a:off x="0" y="4572000"/>
            <a:ext cx="2783134"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(-7.562E-04 uM</a:t>
            </a:r>
            <a:r>
              <a:rPr lang="en-US" sz="1400" b="1" baseline="30000" dirty="0" smtClean="0">
                <a:solidFill>
                  <a:srgbClr val="C00000"/>
                </a:solidFill>
              </a:rPr>
              <a:t>-1</a:t>
            </a:r>
            <a:r>
              <a:rPr lang="en-US" sz="1400" b="1" dirty="0" smtClean="0">
                <a:solidFill>
                  <a:srgbClr val="C00000"/>
                </a:solidFill>
              </a:rPr>
              <a:t>, 2.3489 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graphicFrame>
        <p:nvGraphicFramePr>
          <p:cNvPr id="13" name="Chart 12"/>
          <p:cNvGraphicFramePr/>
          <p:nvPr/>
        </p:nvGraphicFramePr>
        <p:xfrm>
          <a:off x="609601" y="838200"/>
          <a:ext cx="76962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15" name="Down Arrow 14"/>
          <p:cNvSpPr/>
          <p:nvPr/>
        </p:nvSpPr>
        <p:spPr>
          <a:xfrm rot="19307637">
            <a:off x="1543946" y="4980194"/>
            <a:ext cx="264908" cy="402653"/>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073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08340009"/>
              </p:ext>
            </p:extLst>
          </p:nvPr>
        </p:nvGraphicFramePr>
        <p:xfrm>
          <a:off x="1168401" y="4627245"/>
          <a:ext cx="6908799" cy="1773555"/>
        </p:xfrm>
        <a:graphic>
          <a:graphicData uri="http://schemas.openxmlformats.org/drawingml/2006/table">
            <a:tbl>
              <a:tblPr/>
              <a:tblGrid>
                <a:gridCol w="2204936"/>
                <a:gridCol w="1427263"/>
                <a:gridCol w="1483252"/>
                <a:gridCol w="1793348"/>
              </a:tblGrid>
              <a:tr h="212558">
                <a:tc gridSpan="4">
                  <a:txBody>
                    <a:bodyPr/>
                    <a:lstStyle/>
                    <a:p>
                      <a:pPr algn="ctr" fontAlgn="b"/>
                      <a:r>
                        <a:rPr lang="en-US" sz="1400" b="0" i="0" u="none" strike="noStrike" dirty="0" err="1" smtClean="0">
                          <a:latin typeface="+mn-lt"/>
                        </a:rPr>
                        <a:t>Michaelis-Menten</a:t>
                      </a:r>
                      <a:endParaRPr lang="en-US" sz="1400" b="0" i="0" u="none" strike="noStrike" dirty="0" smtClean="0">
                        <a:latin typeface="+mn-lt"/>
                      </a:endParaRPr>
                    </a:p>
                    <a:p>
                      <a:pPr algn="ctr" fontAlgn="b"/>
                      <a:endParaRPr lang="en-US" sz="1400" b="0" i="0" u="none" strike="noStrike" dirty="0">
                        <a:latin typeface="+mn-lt"/>
                      </a:endParaRP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c hMerge="1">
                  <a:txBody>
                    <a:bodyPr/>
                    <a:lstStyle/>
                    <a:p>
                      <a:pPr algn="ctr" fontAlgn="b"/>
                      <a:endParaRPr lang="en-US" sz="1400" b="0" i="0" u="none" strike="noStrike" dirty="0">
                        <a:latin typeface="+mn-lt"/>
                      </a:endParaRPr>
                    </a:p>
                  </a:txBody>
                  <a:tcPr marL="9525" marR="9525" marT="9525" marB="0" anchor="b">
                    <a:lnL>
                      <a:noFill/>
                    </a:lnL>
                    <a:lnR>
                      <a:noFill/>
                    </a:lnR>
                    <a:lnT>
                      <a:noFill/>
                    </a:lnT>
                    <a:lnB>
                      <a:noFill/>
                    </a:lnB>
                  </a:tcPr>
                </a:tc>
              </a:tr>
              <a:tr h="212558">
                <a:tc>
                  <a:txBody>
                    <a:bodyPr/>
                    <a:lstStyle/>
                    <a:p>
                      <a:pPr algn="ctr" fontAlgn="b"/>
                      <a:r>
                        <a:rPr lang="en-US" sz="1400" b="0" i="0" u="none" strike="noStrike" dirty="0">
                          <a:latin typeface="+mn-lt"/>
                        </a:rPr>
                        <a:t>Best-fit values</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a:latin typeface="+mn-lt"/>
                        </a:rPr>
                        <a:t>Vmax</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0.1853</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0.08091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0.04420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2558">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974.2</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1137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920.1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2558">
                <a:tc>
                  <a:txBody>
                    <a:bodyPr/>
                    <a:lstStyle/>
                    <a:p>
                      <a:pPr algn="ctr" fontAlgn="b"/>
                      <a:r>
                        <a:rPr lang="en-US" sz="1400" b="0" i="0" u="none" strike="noStrike">
                          <a:latin typeface="+mn-lt"/>
                        </a:rPr>
                        <a:t>Std. Error</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a:latin typeface="+mn-lt"/>
                        </a:rPr>
                        <a:t>Vmax</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0.009647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0.004507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0.004313</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2558">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125.2</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147.8</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226.3</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pic>
        <p:nvPicPr>
          <p:cNvPr id="2049" name="Picture 1"/>
          <p:cNvPicPr>
            <a:picLocks noChangeAspect="1" noChangeArrowheads="1"/>
          </p:cNvPicPr>
          <p:nvPr/>
        </p:nvPicPr>
        <p:blipFill>
          <a:blip r:embed="rId2"/>
          <a:srcRect/>
          <a:stretch>
            <a:fillRect/>
          </a:stretch>
        </p:blipFill>
        <p:spPr bwMode="auto">
          <a:xfrm>
            <a:off x="1676400" y="914400"/>
            <a:ext cx="6119003" cy="3657600"/>
          </a:xfrm>
          <a:prstGeom prst="rect">
            <a:avLst/>
          </a:prstGeom>
          <a:noFill/>
          <a:ln w="9525">
            <a:noFill/>
            <a:miter lim="800000"/>
            <a:headEnd/>
            <a:tailEnd/>
          </a:ln>
          <a:effectLst/>
        </p:spPr>
      </p:pic>
      <p:sp>
        <p:nvSpPr>
          <p:cNvPr id="7" name="Title 1"/>
          <p:cNvSpPr>
            <a:spLocks noGrp="1"/>
          </p:cNvSpPr>
          <p:nvPr>
            <p:ph type="ctrTitle"/>
          </p:nvPr>
        </p:nvSpPr>
        <p:spPr>
          <a:xfrm>
            <a:off x="55179" y="225425"/>
            <a:ext cx="3810000" cy="612775"/>
          </a:xfrm>
        </p:spPr>
        <p:txBody>
          <a:bodyPr>
            <a:normAutofit/>
          </a:bodyPr>
          <a:lstStyle/>
          <a:p>
            <a:pPr algn="l"/>
            <a:r>
              <a:rPr lang="en-US" sz="2700" dirty="0" smtClean="0"/>
              <a:t>0uM DHP 1c-MM Fit</a:t>
            </a:r>
            <a:endParaRPr lang="en-US" sz="2700" dirty="0"/>
          </a:p>
        </p:txBody>
      </p:sp>
    </p:spTree>
    <p:extLst>
      <p:ext uri="{BB962C8B-B14F-4D97-AF65-F5344CB8AC3E}">
        <p14:creationId xmlns:p14="http://schemas.microsoft.com/office/powerpoint/2010/main" val="524187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7"/>
          <p:cNvSpPr txBox="1"/>
          <p:nvPr/>
        </p:nvSpPr>
        <p:spPr>
          <a:xfrm>
            <a:off x="0" y="4343400"/>
            <a:ext cx="2746265"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(-1.518E-03 uM</a:t>
            </a:r>
            <a:r>
              <a:rPr lang="en-US" sz="1400" b="1" baseline="30000" dirty="0" smtClean="0">
                <a:solidFill>
                  <a:srgbClr val="C00000"/>
                </a:solidFill>
              </a:rPr>
              <a:t>-1</a:t>
            </a:r>
            <a:r>
              <a:rPr lang="en-US" sz="1400" b="1" dirty="0" smtClean="0">
                <a:solidFill>
                  <a:srgbClr val="C00000"/>
                </a:solidFill>
              </a:rPr>
              <a:t>, -8.987 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sp>
        <p:nvSpPr>
          <p:cNvPr id="15" name="Down Arrow 14"/>
          <p:cNvSpPr/>
          <p:nvPr/>
        </p:nvSpPr>
        <p:spPr>
          <a:xfrm rot="19307637">
            <a:off x="1315346" y="4610796"/>
            <a:ext cx="264908" cy="402653"/>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Chart 16"/>
          <p:cNvGraphicFramePr/>
          <p:nvPr/>
        </p:nvGraphicFramePr>
        <p:xfrm>
          <a:off x="609600" y="838200"/>
          <a:ext cx="7696199"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18" name="Down Arrow 17"/>
          <p:cNvSpPr/>
          <p:nvPr/>
        </p:nvSpPr>
        <p:spPr>
          <a:xfrm rot="19307637" flipV="1">
            <a:off x="1839382" y="5070774"/>
            <a:ext cx="263199" cy="371780"/>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7"/>
          <p:cNvSpPr txBox="1"/>
          <p:nvPr/>
        </p:nvSpPr>
        <p:spPr>
          <a:xfrm>
            <a:off x="1216135" y="5562600"/>
            <a:ext cx="2563522"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(-7.906-03 uM</a:t>
            </a:r>
            <a:r>
              <a:rPr lang="en-US" sz="1400" b="1" baseline="30000" dirty="0" smtClean="0">
                <a:solidFill>
                  <a:srgbClr val="C00000"/>
                </a:solidFill>
              </a:rPr>
              <a:t>-1</a:t>
            </a:r>
            <a:r>
              <a:rPr lang="en-US" sz="1400" b="1" dirty="0" smtClean="0">
                <a:solidFill>
                  <a:srgbClr val="C00000"/>
                </a:solidFill>
              </a:rPr>
              <a:t>, 1.240min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sp>
        <p:nvSpPr>
          <p:cNvPr id="10" name="TextBox 9"/>
          <p:cNvSpPr txBox="1"/>
          <p:nvPr/>
        </p:nvSpPr>
        <p:spPr>
          <a:xfrm>
            <a:off x="84130" y="413772"/>
            <a:ext cx="8907470" cy="1338828"/>
          </a:xfrm>
          <a:prstGeom prst="rect">
            <a:avLst/>
          </a:prstGeom>
          <a:noFill/>
        </p:spPr>
        <p:txBody>
          <a:bodyPr wrap="square" rtlCol="0">
            <a:spAutoFit/>
          </a:bodyPr>
          <a:lstStyle/>
          <a:p>
            <a:r>
              <a:rPr lang="en-US" sz="2700" b="1" dirty="0" smtClean="0">
                <a:solidFill>
                  <a:srgbClr val="0000FF"/>
                </a:solidFill>
                <a:effectLst>
                  <a:outerShdw blurRad="38100" dist="38100" dir="2700000" algn="tl">
                    <a:srgbClr val="000000">
                      <a:alpha val="43137"/>
                    </a:srgbClr>
                  </a:outerShdw>
                </a:effectLst>
              </a:rPr>
              <a:t>0uM DHP 1c-MM Fit: Double reciprocal</a:t>
            </a:r>
          </a:p>
          <a:p>
            <a:r>
              <a:rPr lang="en-US" sz="2700" b="1" dirty="0" smtClean="0">
                <a:solidFill>
                  <a:srgbClr val="0000FF"/>
                </a:solidFill>
                <a:effectLst>
                  <a:outerShdw blurRad="38100" dist="38100" dir="2700000" algn="tl">
                    <a:srgbClr val="000000">
                      <a:alpha val="43137"/>
                    </a:srgbClr>
                  </a:outerShdw>
                </a:effectLst>
              </a:rPr>
              <a:t>                                                                 1/v</a:t>
            </a:r>
            <a:r>
              <a:rPr lang="en-US" sz="2700" b="1" dirty="0">
                <a:solidFill>
                  <a:srgbClr val="0000FF"/>
                </a:solidFill>
                <a:effectLst>
                  <a:outerShdw blurRad="38100" dist="38100" dir="2700000" algn="tl">
                    <a:srgbClr val="000000">
                      <a:alpha val="43137"/>
                    </a:srgbClr>
                  </a:outerShdw>
                </a:effectLst>
              </a:rPr>
              <a:t> = 1/</a:t>
            </a:r>
            <a:r>
              <a:rPr lang="en-US" sz="2700" b="1" dirty="0" err="1">
                <a:solidFill>
                  <a:srgbClr val="0000FF"/>
                </a:solidFill>
                <a:effectLst>
                  <a:outerShdw blurRad="38100" dist="38100" dir="2700000" algn="tl">
                    <a:srgbClr val="000000">
                      <a:alpha val="43137"/>
                    </a:srgbClr>
                  </a:outerShdw>
                </a:effectLst>
              </a:rPr>
              <a:t>Vmax</a:t>
            </a:r>
            <a:r>
              <a:rPr lang="en-US" sz="2700" b="1" dirty="0">
                <a:solidFill>
                  <a:srgbClr val="0000FF"/>
                </a:solidFill>
                <a:effectLst>
                  <a:outerShdw blurRad="38100" dist="38100" dir="2700000" algn="tl">
                    <a:srgbClr val="000000">
                      <a:alpha val="43137"/>
                    </a:srgbClr>
                  </a:outerShdw>
                </a:effectLst>
              </a:rPr>
              <a:t>*(1+Km/[S])</a:t>
            </a:r>
          </a:p>
          <a:p>
            <a:endParaRPr lang="en-US" sz="2700" b="1"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689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srcRect/>
          <a:stretch>
            <a:fillRect/>
          </a:stretch>
        </p:blipFill>
        <p:spPr bwMode="auto">
          <a:xfrm>
            <a:off x="1905000" y="914400"/>
            <a:ext cx="5354129" cy="3200400"/>
          </a:xfrm>
          <a:prstGeom prst="rect">
            <a:avLst/>
          </a:prstGeom>
          <a:noFill/>
          <a:ln w="9525">
            <a:noFill/>
            <a:miter lim="800000"/>
            <a:headEnd/>
            <a:tailEnd/>
          </a:ln>
          <a:effectLst/>
        </p:spPr>
      </p:pic>
      <p:graphicFrame>
        <p:nvGraphicFramePr>
          <p:cNvPr id="10" name="Table 9"/>
          <p:cNvGraphicFramePr>
            <a:graphicFrameLocks noGrp="1"/>
          </p:cNvGraphicFramePr>
          <p:nvPr>
            <p:extLst>
              <p:ext uri="{D42A27DB-BD31-4B8C-83A1-F6EECF244321}">
                <p14:modId xmlns:p14="http://schemas.microsoft.com/office/powerpoint/2010/main" val="3175666643"/>
              </p:ext>
            </p:extLst>
          </p:nvPr>
        </p:nvGraphicFramePr>
        <p:xfrm>
          <a:off x="1306182" y="4051945"/>
          <a:ext cx="6629401" cy="2731134"/>
        </p:xfrm>
        <a:graphic>
          <a:graphicData uri="http://schemas.openxmlformats.org/drawingml/2006/table">
            <a:tbl>
              <a:tblPr/>
              <a:tblGrid>
                <a:gridCol w="1573433"/>
                <a:gridCol w="1195810"/>
                <a:gridCol w="1243013"/>
                <a:gridCol w="1279727"/>
                <a:gridCol w="1337418"/>
              </a:tblGrid>
              <a:tr h="279399">
                <a:tc gridSpan="5">
                  <a:txBody>
                    <a:bodyPr/>
                    <a:lstStyle/>
                    <a:p>
                      <a:pPr algn="ctr" fontAlgn="b"/>
                      <a:r>
                        <a:rPr lang="en-US" sz="1400" b="0" i="0" u="none" strike="noStrike" dirty="0">
                          <a:latin typeface="+mn-lt"/>
                        </a:rPr>
                        <a:t>Mixed model </a:t>
                      </a:r>
                      <a:r>
                        <a:rPr lang="en-US" sz="1400" b="0" i="0" u="none" strike="noStrike" dirty="0" smtClean="0">
                          <a:latin typeface="+mn-lt"/>
                        </a:rPr>
                        <a:t>inhibition</a:t>
                      </a:r>
                      <a:r>
                        <a:rPr lang="en-US" sz="1400" b="0" i="0" u="none" strike="noStrike" dirty="0">
                          <a:latin typeface="+mn-lt"/>
                        </a:rPr>
                        <a:t> </a:t>
                      </a:r>
                    </a:p>
                  </a:txBody>
                  <a:tcPr marL="7910" marR="7910" marT="791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c hMerge="1">
                  <a:txBody>
                    <a:bodyPr/>
                    <a:lstStyle/>
                    <a:p>
                      <a:pPr algn="ctr" fontAlgn="b"/>
                      <a:endParaRPr lang="en-US" sz="1400" b="0" i="0" u="none" strike="noStrike" dirty="0">
                        <a:latin typeface="+mn-lt"/>
                      </a:endParaRPr>
                    </a:p>
                  </a:txBody>
                  <a:tcPr marL="7910" marR="7910" marT="7910" marB="0" anchor="b">
                    <a:lnL>
                      <a:noFill/>
                    </a:lnL>
                    <a:lnR>
                      <a:noFill/>
                    </a:lnR>
                    <a:lnT>
                      <a:noFill/>
                    </a:lnT>
                    <a:lnB>
                      <a:noFill/>
                    </a:lnB>
                  </a:tcPr>
                </a:tc>
              </a:tr>
              <a:tr h="215842">
                <a:tc>
                  <a:txBody>
                    <a:bodyPr/>
                    <a:lstStyle/>
                    <a:p>
                      <a:pPr algn="ctr" fontAlgn="b"/>
                      <a:r>
                        <a:rPr lang="en-US" sz="1400" b="0" i="0" u="none" strike="noStrike" dirty="0">
                          <a:latin typeface="+mn-lt"/>
                        </a:rPr>
                        <a:t>Best-fit values</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5842">
                <a:tc>
                  <a:txBody>
                    <a:bodyPr/>
                    <a:lstStyle/>
                    <a:p>
                      <a:pPr algn="ctr" fontAlgn="b"/>
                      <a:r>
                        <a:rPr lang="en-US" sz="1400" b="0" i="0" u="none" strike="noStrike">
                          <a:latin typeface="+mn-lt"/>
                        </a:rPr>
                        <a:t>Vmax</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0.1911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0.1911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0.1911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0.1911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5842">
                <a:tc>
                  <a:txBody>
                    <a:bodyPr/>
                    <a:lstStyle/>
                    <a:p>
                      <a:pPr algn="ctr" fontAlgn="b"/>
                      <a:r>
                        <a:rPr lang="en-US" sz="1400" b="0" i="0" u="none" strike="noStrike">
                          <a:latin typeface="+mn-lt"/>
                        </a:rPr>
                        <a:t>I</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1.000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50.00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100.0</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5842">
                <a:tc>
                  <a:txBody>
                    <a:bodyPr/>
                    <a:lstStyle/>
                    <a:p>
                      <a:pPr algn="ctr" fontAlgn="b"/>
                      <a:r>
                        <a:rPr lang="en-US" sz="1400" b="0" i="0" u="none" strike="noStrike">
                          <a:latin typeface="+mn-lt"/>
                        </a:rPr>
                        <a:t>Alpha</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1.139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1.139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1.139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1.139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5842">
                <a:tc>
                  <a:txBody>
                    <a:bodyPr/>
                    <a:lstStyle/>
                    <a:p>
                      <a:pPr algn="ctr" fontAlgn="b"/>
                      <a:r>
                        <a:rPr lang="en-US" sz="1400" b="0" i="0" u="none" strike="noStrike">
                          <a:latin typeface="+mn-lt"/>
                        </a:rPr>
                        <a:t>Ki</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29.81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29.81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29.81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29.81</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5842">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972.9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972.9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972.9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a:latin typeface="+mn-lt"/>
                        </a:rPr>
                        <a:t>972.9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r>
              <a:tr h="215842">
                <a:tc>
                  <a:txBody>
                    <a:bodyPr/>
                    <a:lstStyle/>
                    <a:p>
                      <a:pPr algn="ctr" fontAlgn="b"/>
                      <a:r>
                        <a:rPr lang="en-US" sz="1400" b="0" i="0" u="none" strike="noStrike">
                          <a:latin typeface="+mn-lt"/>
                        </a:rPr>
                        <a:t>Std. Error</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 </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5842">
                <a:tc>
                  <a:txBody>
                    <a:bodyPr/>
                    <a:lstStyle/>
                    <a:p>
                      <a:pPr algn="ctr" fontAlgn="b"/>
                      <a:r>
                        <a:rPr lang="en-US" sz="1400" b="0" i="0" u="none" strike="noStrike">
                          <a:latin typeface="+mn-lt"/>
                        </a:rPr>
                        <a:t>Vmax</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0.006755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0.006755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0.006755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0.006755</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5842">
                <a:tc>
                  <a:txBody>
                    <a:bodyPr/>
                    <a:lstStyle/>
                    <a:p>
                      <a:pPr algn="ctr" fontAlgn="b"/>
                      <a:r>
                        <a:rPr lang="en-US" sz="1400" b="0" i="0" u="none" strike="noStrike">
                          <a:latin typeface="+mn-lt"/>
                        </a:rPr>
                        <a:t>Alpha</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0.3519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0.3519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0.3519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0.3519</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5842">
                <a:tc>
                  <a:txBody>
                    <a:bodyPr/>
                    <a:lstStyle/>
                    <a:p>
                      <a:pPr algn="ctr" fontAlgn="b"/>
                      <a:r>
                        <a:rPr lang="en-US" sz="1400" b="0" i="0" u="none" strike="noStrike">
                          <a:latin typeface="+mn-lt"/>
                        </a:rPr>
                        <a:t>Ki</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5.727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5.727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5.727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5.727</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5842">
                <a:tc>
                  <a:txBody>
                    <a:bodyPr/>
                    <a:lstStyle/>
                    <a:p>
                      <a:pPr algn="ctr" fontAlgn="b"/>
                      <a:r>
                        <a:rPr lang="en-US" sz="1400" b="0" i="0" u="none" strike="noStrike">
                          <a:latin typeface="+mn-lt"/>
                        </a:rPr>
                        <a:t>Km</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85.04</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a:latin typeface="+mn-lt"/>
                        </a:rPr>
                        <a:t>85.04</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85.04</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en-US" sz="1400" b="0" i="0" u="none" strike="noStrike" dirty="0">
                          <a:latin typeface="+mn-lt"/>
                        </a:rPr>
                        <a:t>85.04</a:t>
                      </a:r>
                    </a:p>
                  </a:txBody>
                  <a:tcPr marL="9525" marR="9525" marT="9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sp>
        <p:nvSpPr>
          <p:cNvPr id="5" name="TextBox 4"/>
          <p:cNvSpPr txBox="1"/>
          <p:nvPr/>
        </p:nvSpPr>
        <p:spPr>
          <a:xfrm>
            <a:off x="76200" y="304800"/>
            <a:ext cx="5043112" cy="507831"/>
          </a:xfrm>
          <a:prstGeom prst="rect">
            <a:avLst/>
          </a:prstGeom>
          <a:noFill/>
        </p:spPr>
        <p:txBody>
          <a:bodyPr wrap="none" rtlCol="0">
            <a:spAutoFit/>
          </a:bodyPr>
          <a:lstStyle/>
          <a:p>
            <a:r>
              <a:rPr lang="en-US" sz="2700" b="1" dirty="0" smtClean="0">
                <a:solidFill>
                  <a:srgbClr val="0000FF"/>
                </a:solidFill>
                <a:effectLst>
                  <a:outerShdw blurRad="38100" dist="38100" dir="2700000" algn="tl">
                    <a:srgbClr val="000000">
                      <a:alpha val="43137"/>
                    </a:srgbClr>
                  </a:outerShdw>
                </a:effectLst>
              </a:rPr>
              <a:t>0uM DHP 1c-Mixed Inhibition Fit</a:t>
            </a:r>
            <a:endParaRPr lang="en-US" sz="2700" b="1"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138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7"/>
          <p:cNvSpPr txBox="1"/>
          <p:nvPr/>
        </p:nvSpPr>
        <p:spPr>
          <a:xfrm>
            <a:off x="0" y="4648200"/>
            <a:ext cx="2783134" cy="30777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rgbClr val="C00000"/>
                </a:solidFill>
              </a:rPr>
              <a:t>(-9.029E-04 uM</a:t>
            </a:r>
            <a:r>
              <a:rPr lang="en-US" sz="1400" b="1" baseline="30000" dirty="0" smtClean="0">
                <a:solidFill>
                  <a:srgbClr val="C00000"/>
                </a:solidFill>
              </a:rPr>
              <a:t>-1</a:t>
            </a:r>
            <a:r>
              <a:rPr lang="en-US" sz="1400" b="1" dirty="0" smtClean="0">
                <a:solidFill>
                  <a:srgbClr val="C00000"/>
                </a:solidFill>
              </a:rPr>
              <a:t>, 0.6232 min</a:t>
            </a:r>
            <a:r>
              <a:rPr lang="en-US" sz="1400" b="1" baseline="30000" dirty="0" smtClean="0">
                <a:solidFill>
                  <a:srgbClr val="C00000"/>
                </a:solidFill>
              </a:rPr>
              <a:t>.</a:t>
            </a:r>
            <a:r>
              <a:rPr lang="en-US" sz="1400" b="1" dirty="0" smtClean="0">
                <a:solidFill>
                  <a:srgbClr val="C00000"/>
                </a:solidFill>
              </a:rPr>
              <a:t>uM</a:t>
            </a:r>
            <a:r>
              <a:rPr lang="en-US" sz="1400" b="1" baseline="30000" dirty="0" smtClean="0">
                <a:solidFill>
                  <a:srgbClr val="C00000"/>
                </a:solidFill>
              </a:rPr>
              <a:t>-1</a:t>
            </a:r>
            <a:r>
              <a:rPr lang="en-US" sz="1400" b="1" dirty="0" smtClean="0">
                <a:solidFill>
                  <a:srgbClr val="C00000"/>
                </a:solidFill>
              </a:rPr>
              <a:t>)</a:t>
            </a:r>
            <a:endParaRPr lang="en-US" sz="1400" b="1" dirty="0">
              <a:solidFill>
                <a:srgbClr val="C00000"/>
              </a:solidFill>
            </a:endParaRPr>
          </a:p>
        </p:txBody>
      </p:sp>
      <p:sp>
        <p:nvSpPr>
          <p:cNvPr id="14" name="Down Arrow 13"/>
          <p:cNvSpPr/>
          <p:nvPr/>
        </p:nvSpPr>
        <p:spPr>
          <a:xfrm rot="19307637">
            <a:off x="1162946" y="4915596"/>
            <a:ext cx="264908" cy="402653"/>
          </a:xfrm>
          <a:prstGeom prst="downArrow">
            <a:avLst>
              <a:gd name="adj1" fmla="val 32971"/>
              <a:gd name="adj2" fmla="val 101361"/>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hart 14"/>
          <p:cNvGraphicFramePr/>
          <p:nvPr/>
        </p:nvGraphicFramePr>
        <p:xfrm>
          <a:off x="609600" y="914400"/>
          <a:ext cx="7772400" cy="5638799"/>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0" y="152400"/>
            <a:ext cx="9168344" cy="1015663"/>
          </a:xfrm>
          <a:prstGeom prst="rect">
            <a:avLst/>
          </a:prstGeom>
          <a:noFill/>
        </p:spPr>
        <p:txBody>
          <a:bodyPr wrap="none" rtlCol="0">
            <a:spAutoFit/>
          </a:bodyPr>
          <a:lstStyle/>
          <a:p>
            <a:r>
              <a:rPr lang="en-US" sz="2000" b="1" dirty="0" smtClean="0">
                <a:solidFill>
                  <a:srgbClr val="0000FF"/>
                </a:solidFill>
                <a:effectLst>
                  <a:outerShdw blurRad="38100" dist="38100" dir="2700000" algn="tl">
                    <a:srgbClr val="000000">
                      <a:alpha val="43137"/>
                    </a:srgbClr>
                  </a:outerShdw>
                </a:effectLst>
              </a:rPr>
              <a:t>0 </a:t>
            </a:r>
            <a:r>
              <a:rPr lang="en-US" sz="2000" b="1" dirty="0" err="1" smtClean="0">
                <a:solidFill>
                  <a:srgbClr val="0000FF"/>
                </a:solidFill>
                <a:effectLst>
                  <a:outerShdw blurRad="38100" dist="38100" dir="2700000" algn="tl">
                    <a:srgbClr val="000000">
                      <a:alpha val="43137"/>
                    </a:srgbClr>
                  </a:outerShdw>
                </a:effectLst>
              </a:rPr>
              <a:t>uM</a:t>
            </a:r>
            <a:r>
              <a:rPr lang="en-US" sz="2000" b="1" dirty="0" smtClean="0">
                <a:solidFill>
                  <a:srgbClr val="0000FF"/>
                </a:solidFill>
                <a:effectLst>
                  <a:outerShdw blurRad="38100" dist="38100" dir="2700000" algn="tl">
                    <a:srgbClr val="000000">
                      <a:alpha val="43137"/>
                    </a:srgbClr>
                  </a:outerShdw>
                </a:effectLst>
              </a:rPr>
              <a:t> DHP 1c-Mixed Inhibition Fit: </a:t>
            </a:r>
          </a:p>
          <a:p>
            <a:r>
              <a:rPr lang="en-US" sz="2000" b="1" dirty="0" smtClean="0">
                <a:solidFill>
                  <a:srgbClr val="0000FF"/>
                </a:solidFill>
                <a:effectLst>
                  <a:outerShdw blurRad="38100" dist="38100" dir="2700000" algn="tl">
                    <a:srgbClr val="000000">
                      <a:alpha val="43137"/>
                    </a:srgbClr>
                  </a:outerShdw>
                </a:effectLst>
              </a:rPr>
              <a:t>Double reciprocal</a:t>
            </a:r>
          </a:p>
          <a:p>
            <a:r>
              <a:rPr lang="en-US" sz="2000" b="1" dirty="0" smtClean="0">
                <a:solidFill>
                  <a:srgbClr val="0000FF"/>
                </a:solidFill>
                <a:effectLst>
                  <a:outerShdw blurRad="38100" dist="38100" dir="2700000" algn="tl">
                    <a:srgbClr val="000000">
                      <a:alpha val="43137"/>
                    </a:srgbClr>
                  </a:outerShdw>
                </a:effectLst>
              </a:rPr>
              <a:t>                                                           </a:t>
            </a:r>
            <a:r>
              <a:rPr lang="pl-PL" sz="2000" b="1" dirty="0" smtClean="0">
                <a:solidFill>
                  <a:srgbClr val="0000FF"/>
                </a:solidFill>
                <a:effectLst>
                  <a:outerShdw blurRad="38100" dist="38100" dir="2700000" algn="tl">
                    <a:srgbClr val="000000">
                      <a:alpha val="43137"/>
                    </a:srgbClr>
                  </a:outerShdw>
                </a:effectLst>
              </a:rPr>
              <a:t>1/v</a:t>
            </a:r>
            <a:r>
              <a:rPr lang="pl-PL" sz="2000" b="1" dirty="0">
                <a:solidFill>
                  <a:srgbClr val="0000FF"/>
                </a:solidFill>
                <a:effectLst>
                  <a:outerShdw blurRad="38100" dist="38100" dir="2700000" algn="tl">
                    <a:srgbClr val="000000">
                      <a:alpha val="43137"/>
                    </a:srgbClr>
                  </a:outerShdw>
                </a:effectLst>
              </a:rPr>
              <a:t> = Km/Vmax*(1+[I]/Ki)*1/[S]+1/Vmax*(1+[I]/</a:t>
            </a:r>
            <a:r>
              <a:rPr lang="pl-PL" sz="2000" b="1" dirty="0">
                <a:solidFill>
                  <a:srgbClr val="0000FF"/>
                </a:solidFill>
                <a:effectLst>
                  <a:outerShdw blurRad="38100" dist="38100" dir="2700000" algn="tl">
                    <a:srgbClr val="000000">
                      <a:alpha val="43137"/>
                    </a:srgbClr>
                  </a:outerShdw>
                </a:effectLst>
                <a:latin typeface="Symbol" pitchFamily="18" charset="2"/>
              </a:rPr>
              <a:t>a</a:t>
            </a:r>
            <a:r>
              <a:rPr lang="pl-PL" sz="2000" b="1" dirty="0">
                <a:solidFill>
                  <a:srgbClr val="0000FF"/>
                </a:solidFill>
                <a:effectLst>
                  <a:outerShdw blurRad="38100" dist="38100" dir="2700000" algn="tl">
                    <a:srgbClr val="000000">
                      <a:alpha val="43137"/>
                    </a:srgbClr>
                  </a:outerShdw>
                </a:effectLst>
              </a:rPr>
              <a:t>Ki</a:t>
            </a:r>
            <a:r>
              <a:rPr lang="pl-PL" sz="2000" b="1" dirty="0" smtClean="0">
                <a:solidFill>
                  <a:srgbClr val="0000FF"/>
                </a:solidFill>
                <a:effectLst>
                  <a:outerShdw blurRad="38100" dist="38100" dir="2700000" algn="tl">
                    <a:srgbClr val="000000">
                      <a:alpha val="43137"/>
                    </a:srgbClr>
                  </a:outerShdw>
                </a:effectLst>
              </a:rPr>
              <a:t>)</a:t>
            </a:r>
            <a:endParaRPr lang="en-US" sz="2000" b="1" dirty="0">
              <a:solidFill>
                <a:srgbClr val="0000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6890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MC-A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PMC-AT_template</Template>
  <TotalTime>10271</TotalTime>
  <Words>836</Words>
  <Application>Microsoft Office PowerPoint</Application>
  <PresentationFormat>On-screen Show (4:3)</PresentationFormat>
  <Paragraphs>253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PMC-AT_template</vt:lpstr>
      <vt:lpstr>PMC-AT Group Meeting</vt:lpstr>
      <vt:lpstr>50uM DHP 1c-MM Fit</vt:lpstr>
      <vt:lpstr>PowerPoint Presentation</vt:lpstr>
      <vt:lpstr>PowerPoint Presentation</vt:lpstr>
      <vt:lpstr>PowerPoint Presentation</vt:lpstr>
      <vt:lpstr>0uM DHP 1c-MM Fit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72</cp:revision>
  <dcterms:created xsi:type="dcterms:W3CDTF">2014-09-05T13:48:54Z</dcterms:created>
  <dcterms:modified xsi:type="dcterms:W3CDTF">2014-11-11T21:10:36Z</dcterms:modified>
</cp:coreProperties>
</file>