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6.xml" ContentType="application/vnd.openxmlformats-officedocument.presentationml.notesSlide+xml"/>
  <Override PartName="/ppt/charts/chart2.xml" ContentType="application/vnd.openxmlformats-officedocument.drawingml.chart+xml"/>
  <Override PartName="/ppt/notesSlides/notesSlide17.xml" ContentType="application/vnd.openxmlformats-officedocument.presentationml.notesSlide+xml"/>
  <Override PartName="/ppt/charts/chart3.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58" r:id="rId3"/>
    <p:sldId id="259" r:id="rId4"/>
    <p:sldId id="260" r:id="rId5"/>
    <p:sldId id="261" r:id="rId6"/>
    <p:sldId id="262" r:id="rId7"/>
    <p:sldId id="263" r:id="rId8"/>
    <p:sldId id="265" r:id="rId9"/>
    <p:sldId id="266" r:id="rId10"/>
    <p:sldId id="267" r:id="rId11"/>
    <p:sldId id="269" r:id="rId12"/>
    <p:sldId id="270" r:id="rId13"/>
    <p:sldId id="271" r:id="rId14"/>
    <p:sldId id="272" r:id="rId15"/>
    <p:sldId id="283" r:id="rId16"/>
    <p:sldId id="284" r:id="rId17"/>
    <p:sldId id="286" r:id="rId18"/>
    <p:sldId id="274" r:id="rId19"/>
    <p:sldId id="275" r:id="rId20"/>
    <p:sldId id="276" r:id="rId21"/>
    <p:sldId id="277" r:id="rId22"/>
    <p:sldId id="278" r:id="rId23"/>
    <p:sldId id="280" r:id="rId24"/>
    <p:sldId id="289" r:id="rId25"/>
    <p:sldId id="290" r:id="rId26"/>
    <p:sldId id="293" r:id="rId27"/>
    <p:sldId id="294" r:id="rId28"/>
    <p:sldId id="295" r:id="rId29"/>
    <p:sldId id="291" r:id="rId30"/>
    <p:sldId id="296" r:id="rId31"/>
    <p:sldId id="279" r:id="rId32"/>
    <p:sldId id="28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2446" autoAdjust="0"/>
  </p:normalViewPr>
  <p:slideViewPr>
    <p:cSldViewPr>
      <p:cViewPr varScale="1">
        <p:scale>
          <a:sx n="88" d="100"/>
          <a:sy n="88" d="100"/>
        </p:scale>
        <p:origin x="-97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pmclab\My%20Documents\Group%20members\XG\PLoS\Ex-527data-SIRT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pmclab\My%20Documents\Group%20members\XG\PLoS\Ex-527data-SIRT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pmclab\My%20Documents\Group%20members\XG\PLoS\Ex-527data-SIRT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19685039370097"/>
          <c:y val="5.1400554097404488E-2"/>
          <c:w val="0.83744203849519006"/>
          <c:h val="0.79822506561679785"/>
        </c:manualLayout>
      </c:layout>
      <c:scatterChart>
        <c:scatterStyle val="lineMarker"/>
        <c:varyColors val="0"/>
        <c:ser>
          <c:idx val="0"/>
          <c:order val="0"/>
          <c:tx>
            <c:v>[Ex-527M]=0 uM</c:v>
          </c:tx>
          <c:spPr>
            <a:ln w="28575">
              <a:noFill/>
            </a:ln>
          </c:spPr>
          <c:marker>
            <c:symbol val="diamond"/>
            <c:size val="5"/>
            <c:spPr>
              <a:solidFill>
                <a:sysClr val="windowText" lastClr="000000"/>
              </a:solidFill>
              <a:ln>
                <a:solidFill>
                  <a:sysClr val="windowText" lastClr="000000"/>
                </a:solidFill>
              </a:ln>
            </c:spPr>
          </c:marker>
          <c:xVal>
            <c:numRef>
              <c:f>'Michaelis-Menten Fit'!$G$4:$G$8</c:f>
              <c:numCache>
                <c:formatCode>0.000000</c:formatCode>
                <c:ptCount val="5"/>
                <c:pt idx="0">
                  <c:v>0.01</c:v>
                </c:pt>
                <c:pt idx="1">
                  <c:v>2.6666666666666666E-3</c:v>
                </c:pt>
                <c:pt idx="2">
                  <c:v>1.3333333333333333E-3</c:v>
                </c:pt>
                <c:pt idx="3">
                  <c:v>6.6666666666666664E-4</c:v>
                </c:pt>
                <c:pt idx="4">
                  <c:v>3.3333333333333332E-4</c:v>
                </c:pt>
              </c:numCache>
            </c:numRef>
          </c:xVal>
          <c:yVal>
            <c:numRef>
              <c:f>'Michaelis-Menten Fit'!$H$4:$H$8</c:f>
              <c:numCache>
                <c:formatCode>0.0000</c:formatCode>
                <c:ptCount val="5"/>
                <c:pt idx="0">
                  <c:v>0.24218939210462584</c:v>
                </c:pt>
                <c:pt idx="1">
                  <c:v>8.9445438282647588E-2</c:v>
                </c:pt>
                <c:pt idx="2">
                  <c:v>5.6022408963585429E-2</c:v>
                </c:pt>
                <c:pt idx="3">
                  <c:v>4.4169611307420496E-2</c:v>
                </c:pt>
                <c:pt idx="4">
                  <c:v>3.8491147036181679E-2</c:v>
                </c:pt>
              </c:numCache>
            </c:numRef>
          </c:yVal>
          <c:smooth val="0"/>
        </c:ser>
        <c:ser>
          <c:idx val="1"/>
          <c:order val="1"/>
          <c:tx>
            <c:v>[Ex-527]=25 uM</c:v>
          </c:tx>
          <c:spPr>
            <a:ln w="28575">
              <a:noFill/>
            </a:ln>
          </c:spPr>
          <c:marker>
            <c:symbol val="square"/>
            <c:size val="5"/>
            <c:spPr>
              <a:solidFill>
                <a:sysClr val="windowText" lastClr="000000"/>
              </a:solidFill>
              <a:ln>
                <a:solidFill>
                  <a:sysClr val="windowText" lastClr="000000"/>
                </a:solidFill>
              </a:ln>
            </c:spPr>
          </c:marker>
          <c:xVal>
            <c:numRef>
              <c:f>'Michaelis-Menten Fit'!$G$4:$G$8</c:f>
              <c:numCache>
                <c:formatCode>0.000000</c:formatCode>
                <c:ptCount val="5"/>
                <c:pt idx="0">
                  <c:v>0.01</c:v>
                </c:pt>
                <c:pt idx="1">
                  <c:v>2.6666666666666666E-3</c:v>
                </c:pt>
                <c:pt idx="2">
                  <c:v>1.3333333333333333E-3</c:v>
                </c:pt>
                <c:pt idx="3">
                  <c:v>6.6666666666666664E-4</c:v>
                </c:pt>
                <c:pt idx="4">
                  <c:v>3.3333333333333332E-4</c:v>
                </c:pt>
              </c:numCache>
            </c:numRef>
          </c:xVal>
          <c:yVal>
            <c:numRef>
              <c:f>'Michaelis-Menten Fit'!$I$4:$I$8</c:f>
              <c:numCache>
                <c:formatCode>0.0000</c:formatCode>
                <c:ptCount val="5"/>
                <c:pt idx="0">
                  <c:v>0.38865137971239799</c:v>
                </c:pt>
                <c:pt idx="1">
                  <c:v>0.14658457930225741</c:v>
                </c:pt>
                <c:pt idx="2">
                  <c:v>0.11641443538998836</c:v>
                </c:pt>
                <c:pt idx="3">
                  <c:v>9.6525096525096526E-2</c:v>
                </c:pt>
                <c:pt idx="4">
                  <c:v>7.8431372549019607E-2</c:v>
                </c:pt>
              </c:numCache>
            </c:numRef>
          </c:yVal>
          <c:smooth val="0"/>
        </c:ser>
        <c:ser>
          <c:idx val="2"/>
          <c:order val="2"/>
          <c:tx>
            <c:v>[Ex-527]=50 uM</c:v>
          </c:tx>
          <c:spPr>
            <a:ln w="28575">
              <a:noFill/>
            </a:ln>
          </c:spPr>
          <c:marker>
            <c:symbol val="triangle"/>
            <c:size val="5"/>
            <c:spPr>
              <a:solidFill>
                <a:schemeClr val="tx1"/>
              </a:solidFill>
              <a:ln>
                <a:solidFill>
                  <a:sysClr val="windowText" lastClr="000000"/>
                </a:solidFill>
              </a:ln>
            </c:spPr>
          </c:marker>
          <c:xVal>
            <c:numRef>
              <c:f>'Michaelis-Menten Fit'!$G$4:$G$8</c:f>
              <c:numCache>
                <c:formatCode>0.000000</c:formatCode>
                <c:ptCount val="5"/>
                <c:pt idx="0">
                  <c:v>0.01</c:v>
                </c:pt>
                <c:pt idx="1">
                  <c:v>2.6666666666666666E-3</c:v>
                </c:pt>
                <c:pt idx="2">
                  <c:v>1.3333333333333333E-3</c:v>
                </c:pt>
                <c:pt idx="3">
                  <c:v>6.6666666666666664E-4</c:v>
                </c:pt>
                <c:pt idx="4">
                  <c:v>3.3333333333333332E-4</c:v>
                </c:pt>
              </c:numCache>
            </c:numRef>
          </c:xVal>
          <c:yVal>
            <c:numRef>
              <c:f>'Michaelis-Menten Fit'!$J$4:$J$8</c:f>
              <c:numCache>
                <c:formatCode>0.0000</c:formatCode>
                <c:ptCount val="5"/>
                <c:pt idx="0">
                  <c:v>0.4826254826254826</c:v>
                </c:pt>
                <c:pt idx="1">
                  <c:v>0.19924287706714486</c:v>
                </c:pt>
                <c:pt idx="2">
                  <c:v>0.1550147263990079</c:v>
                </c:pt>
                <c:pt idx="3">
                  <c:v>0.13741926618111858</c:v>
                </c:pt>
                <c:pt idx="4">
                  <c:v>0.12698412698412698</c:v>
                </c:pt>
              </c:numCache>
            </c:numRef>
          </c:yVal>
          <c:smooth val="0"/>
        </c:ser>
        <c:ser>
          <c:idx val="3"/>
          <c:order val="3"/>
          <c:tx>
            <c:v>[Ex-527]=75 uM</c:v>
          </c:tx>
          <c:spPr>
            <a:ln w="28575">
              <a:noFill/>
            </a:ln>
          </c:spPr>
          <c:marker>
            <c:symbol val="x"/>
            <c:size val="5"/>
            <c:spPr>
              <a:ln w="19050">
                <a:solidFill>
                  <a:schemeClr val="tx1"/>
                </a:solidFill>
              </a:ln>
            </c:spPr>
          </c:marker>
          <c:xVal>
            <c:numRef>
              <c:f>'Michaelis-Menten Fit'!$G$4:$G$8</c:f>
              <c:numCache>
                <c:formatCode>0.000000</c:formatCode>
                <c:ptCount val="5"/>
                <c:pt idx="0">
                  <c:v>0.01</c:v>
                </c:pt>
                <c:pt idx="1">
                  <c:v>2.6666666666666666E-3</c:v>
                </c:pt>
                <c:pt idx="2">
                  <c:v>1.3333333333333333E-3</c:v>
                </c:pt>
                <c:pt idx="3">
                  <c:v>6.6666666666666664E-4</c:v>
                </c:pt>
                <c:pt idx="4">
                  <c:v>3.3333333333333332E-4</c:v>
                </c:pt>
              </c:numCache>
            </c:numRef>
          </c:xVal>
          <c:yVal>
            <c:numRef>
              <c:f>'Michaelis-Menten Fit'!$K$4:$K$8</c:f>
              <c:numCache>
                <c:formatCode>0.0000</c:formatCode>
                <c:ptCount val="5"/>
                <c:pt idx="0">
                  <c:v>0.5089058524173028</c:v>
                </c:pt>
                <c:pt idx="1">
                  <c:v>0.25144581342720645</c:v>
                </c:pt>
                <c:pt idx="2">
                  <c:v>0.20542317173377156</c:v>
                </c:pt>
                <c:pt idx="3">
                  <c:v>0.18348623853211007</c:v>
                </c:pt>
                <c:pt idx="4">
                  <c:v>0.17114495978093444</c:v>
                </c:pt>
              </c:numCache>
            </c:numRef>
          </c:yVal>
          <c:smooth val="0"/>
        </c:ser>
        <c:ser>
          <c:idx val="4"/>
          <c:order val="4"/>
          <c:tx>
            <c:v>[Ex-527]Uncompetitive-inhibition=0 uM</c:v>
          </c:tx>
          <c:spPr>
            <a:ln w="28575">
              <a:noFill/>
            </a:ln>
          </c:spPr>
          <c:marker>
            <c:symbol val="star"/>
            <c:size val="2"/>
            <c:spPr>
              <a:noFill/>
              <a:ln>
                <a:noFill/>
              </a:ln>
            </c:spPr>
          </c:marker>
          <c:trendline>
            <c:spPr>
              <a:ln w="6350">
                <a:solidFill>
                  <a:schemeClr val="tx2"/>
                </a:solidFill>
              </a:ln>
            </c:spPr>
            <c:trendlineType val="linear"/>
            <c:backward val="2.5000000000000061E-3"/>
            <c:dispRSqr val="0"/>
            <c:dispEq val="0"/>
          </c:trendline>
          <c:xVal>
            <c:numRef>
              <c:f>'mix inhibition'!$H$13:$H$17</c:f>
              <c:numCache>
                <c:formatCode>0.000000</c:formatCode>
                <c:ptCount val="5"/>
                <c:pt idx="0">
                  <c:v>0.01</c:v>
                </c:pt>
                <c:pt idx="1">
                  <c:v>2.6666666666666666E-3</c:v>
                </c:pt>
                <c:pt idx="2">
                  <c:v>1.3333333333333333E-3</c:v>
                </c:pt>
                <c:pt idx="3">
                  <c:v>6.6666666666666664E-4</c:v>
                </c:pt>
                <c:pt idx="4">
                  <c:v>3.3333333333333332E-4</c:v>
                </c:pt>
              </c:numCache>
            </c:numRef>
          </c:xVal>
          <c:yVal>
            <c:numRef>
              <c:f>'mix inhibition'!$I$13:$I$17</c:f>
              <c:numCache>
                <c:formatCode>0.0000</c:formatCode>
                <c:ptCount val="5"/>
                <c:pt idx="0">
                  <c:v>0.2342901716068643</c:v>
                </c:pt>
                <c:pt idx="1">
                  <c:v>8.5358294331773277E-2</c:v>
                </c:pt>
                <c:pt idx="2">
                  <c:v>5.8279771190847637E-2</c:v>
                </c:pt>
                <c:pt idx="3">
                  <c:v>4.4740509620384818E-2</c:v>
                </c:pt>
                <c:pt idx="4">
                  <c:v>3.7970878835153404E-2</c:v>
                </c:pt>
              </c:numCache>
            </c:numRef>
          </c:yVal>
          <c:smooth val="0"/>
        </c:ser>
        <c:ser>
          <c:idx val="5"/>
          <c:order val="5"/>
          <c:tx>
            <c:v>[Ex-527]Uncompetitive-inhibition=25 uM</c:v>
          </c:tx>
          <c:spPr>
            <a:ln w="28575">
              <a:noFill/>
            </a:ln>
          </c:spPr>
          <c:marker>
            <c:symbol val="none"/>
          </c:marker>
          <c:trendline>
            <c:spPr>
              <a:ln>
                <a:solidFill>
                  <a:srgbClr val="FF0000"/>
                </a:solidFill>
              </a:ln>
            </c:spPr>
            <c:trendlineType val="linear"/>
            <c:backward val="2.5000000000000061E-3"/>
            <c:dispRSqr val="0"/>
            <c:dispEq val="0"/>
          </c:trendline>
          <c:xVal>
            <c:numRef>
              <c:f>'uncompetitive inhibition'!$H$13:$H$17</c:f>
              <c:numCache>
                <c:formatCode>0.000000</c:formatCode>
                <c:ptCount val="5"/>
                <c:pt idx="0">
                  <c:v>0.01</c:v>
                </c:pt>
                <c:pt idx="1">
                  <c:v>2.6666666666666666E-3</c:v>
                </c:pt>
                <c:pt idx="2">
                  <c:v>1.3333333333333333E-3</c:v>
                </c:pt>
                <c:pt idx="3">
                  <c:v>6.6666666666666664E-4</c:v>
                </c:pt>
                <c:pt idx="4">
                  <c:v>3.3333333333333332E-4</c:v>
                </c:pt>
              </c:numCache>
            </c:numRef>
          </c:xVal>
          <c:yVal>
            <c:numRef>
              <c:f>'uncompetitive inhibition'!$J$13:$J$17</c:f>
              <c:numCache>
                <c:formatCode>0.0000</c:formatCode>
                <c:ptCount val="5"/>
                <c:pt idx="0">
                  <c:v>0.2985910274479372</c:v>
                </c:pt>
                <c:pt idx="1">
                  <c:v>0.13661616570836957</c:v>
                </c:pt>
                <c:pt idx="2">
                  <c:v>0.10716619084663</c:v>
                </c:pt>
                <c:pt idx="3">
                  <c:v>9.2441203415760204E-2</c:v>
                </c:pt>
                <c:pt idx="4">
                  <c:v>8.5078709700325314E-2</c:v>
                </c:pt>
              </c:numCache>
            </c:numRef>
          </c:yVal>
          <c:smooth val="0"/>
        </c:ser>
        <c:ser>
          <c:idx val="6"/>
          <c:order val="6"/>
          <c:tx>
            <c:v>[Ex-527]Uncompetitive-inhibition=50 uM</c:v>
          </c:tx>
          <c:spPr>
            <a:ln w="28575">
              <a:noFill/>
            </a:ln>
          </c:spPr>
          <c:marker>
            <c:symbol val="none"/>
          </c:marker>
          <c:trendline>
            <c:spPr>
              <a:ln>
                <a:solidFill>
                  <a:srgbClr val="00B050"/>
                </a:solidFill>
              </a:ln>
            </c:spPr>
            <c:trendlineType val="linear"/>
            <c:backward val="2.5000000000000061E-3"/>
            <c:dispRSqr val="0"/>
            <c:dispEq val="0"/>
          </c:trendline>
          <c:xVal>
            <c:numRef>
              <c:f>'uncompetitive inhibition'!$H$13:$H$17</c:f>
              <c:numCache>
                <c:formatCode>0.000000</c:formatCode>
                <c:ptCount val="5"/>
                <c:pt idx="0">
                  <c:v>0.01</c:v>
                </c:pt>
                <c:pt idx="1">
                  <c:v>2.6666666666666666E-3</c:v>
                </c:pt>
                <c:pt idx="2">
                  <c:v>1.3333333333333333E-3</c:v>
                </c:pt>
                <c:pt idx="3">
                  <c:v>6.6666666666666664E-4</c:v>
                </c:pt>
                <c:pt idx="4">
                  <c:v>3.3333333333333332E-4</c:v>
                </c:pt>
              </c:numCache>
            </c:numRef>
          </c:xVal>
          <c:yVal>
            <c:numRef>
              <c:f>'uncompetitive inhibition'!$K$13:$K$17</c:f>
              <c:numCache>
                <c:formatCode>0.0000</c:formatCode>
                <c:ptCount val="5"/>
                <c:pt idx="0">
                  <c:v>0.34614133091397392</c:v>
                </c:pt>
                <c:pt idx="1">
                  <c:v>0.18416646917440629</c:v>
                </c:pt>
                <c:pt idx="2">
                  <c:v>0.15471649431266671</c:v>
                </c:pt>
                <c:pt idx="3">
                  <c:v>0.13999150688179693</c:v>
                </c:pt>
                <c:pt idx="4">
                  <c:v>0.13262901316636205</c:v>
                </c:pt>
              </c:numCache>
            </c:numRef>
          </c:yVal>
          <c:smooth val="0"/>
        </c:ser>
        <c:ser>
          <c:idx val="7"/>
          <c:order val="7"/>
          <c:tx>
            <c:v>[Ex-527]Uncompetitive-inhibition=75 uM</c:v>
          </c:tx>
          <c:spPr>
            <a:ln w="28575">
              <a:noFill/>
            </a:ln>
          </c:spPr>
          <c:marker>
            <c:symbol val="none"/>
          </c:marker>
          <c:trendline>
            <c:spPr>
              <a:ln>
                <a:solidFill>
                  <a:schemeClr val="accent4"/>
                </a:solidFill>
              </a:ln>
            </c:spPr>
            <c:trendlineType val="linear"/>
            <c:backward val="2.5000000000000035E-3"/>
            <c:dispRSqr val="0"/>
            <c:dispEq val="0"/>
          </c:trendline>
          <c:xVal>
            <c:numRef>
              <c:f>'uncompetitive inhibition'!$H$13:$H$17</c:f>
              <c:numCache>
                <c:formatCode>0.000000</c:formatCode>
                <c:ptCount val="5"/>
                <c:pt idx="0">
                  <c:v>0.01</c:v>
                </c:pt>
                <c:pt idx="1">
                  <c:v>2.6666666666666666E-3</c:v>
                </c:pt>
                <c:pt idx="2">
                  <c:v>1.3333333333333333E-3</c:v>
                </c:pt>
                <c:pt idx="3">
                  <c:v>6.6666666666666664E-4</c:v>
                </c:pt>
                <c:pt idx="4">
                  <c:v>3.3333333333333332E-4</c:v>
                </c:pt>
              </c:numCache>
            </c:numRef>
          </c:xVal>
          <c:yVal>
            <c:numRef>
              <c:f>'uncompetitive inhibition'!$L$13:$L$17</c:f>
              <c:numCache>
                <c:formatCode>0.0000</c:formatCode>
                <c:ptCount val="5"/>
                <c:pt idx="0">
                  <c:v>0.39369163438001065</c:v>
                </c:pt>
                <c:pt idx="1">
                  <c:v>0.23171677264044302</c:v>
                </c:pt>
                <c:pt idx="2">
                  <c:v>0.20226679777870343</c:v>
                </c:pt>
                <c:pt idx="3">
                  <c:v>0.18754181034783365</c:v>
                </c:pt>
                <c:pt idx="4">
                  <c:v>0.18017931663239878</c:v>
                </c:pt>
              </c:numCache>
            </c:numRef>
          </c:yVal>
          <c:smooth val="0"/>
        </c:ser>
        <c:dLbls>
          <c:showLegendKey val="0"/>
          <c:showVal val="0"/>
          <c:showCatName val="0"/>
          <c:showSerName val="0"/>
          <c:showPercent val="0"/>
          <c:showBubbleSize val="0"/>
        </c:dLbls>
        <c:axId val="308711808"/>
        <c:axId val="308713728"/>
      </c:scatterChart>
      <c:valAx>
        <c:axId val="308711808"/>
        <c:scaling>
          <c:orientation val="minMax"/>
          <c:max val="1.0000000000000005E-2"/>
          <c:min val="-2.5000000000000061E-3"/>
        </c:scaling>
        <c:delete val="0"/>
        <c:axPos val="b"/>
        <c:title>
          <c:tx>
            <c:rich>
              <a:bodyPr/>
              <a:lstStyle/>
              <a:p>
                <a:pPr>
                  <a:defRPr sz="1400"/>
                </a:pPr>
                <a:r>
                  <a:rPr lang="en-US" sz="1400"/>
                  <a:t>1/[NAD</a:t>
                </a:r>
                <a:r>
                  <a:rPr lang="en-US" sz="1400" baseline="30000"/>
                  <a:t>+</a:t>
                </a:r>
                <a:r>
                  <a:rPr lang="en-US" sz="1400"/>
                  <a:t>], uM</a:t>
                </a:r>
                <a:r>
                  <a:rPr lang="en-US" sz="1400" baseline="30000"/>
                  <a:t>-1</a:t>
                </a:r>
              </a:p>
            </c:rich>
          </c:tx>
          <c:layout>
            <c:manualLayout>
              <c:xMode val="edge"/>
              <c:yMode val="edge"/>
              <c:x val="0.43651509186351772"/>
              <c:y val="0.92388717233130668"/>
            </c:manualLayout>
          </c:layout>
          <c:overlay val="0"/>
        </c:title>
        <c:numFmt formatCode="0.0E+00" sourceLinked="0"/>
        <c:majorTickMark val="out"/>
        <c:minorTickMark val="none"/>
        <c:tickLblPos val="nextTo"/>
        <c:crossAx val="308713728"/>
        <c:crosses val="autoZero"/>
        <c:crossBetween val="midCat"/>
        <c:majorUnit val="2.5000000000000061E-3"/>
      </c:valAx>
      <c:valAx>
        <c:axId val="308713728"/>
        <c:scaling>
          <c:orientation val="minMax"/>
          <c:max val="0.9"/>
        </c:scaling>
        <c:delete val="0"/>
        <c:axPos val="l"/>
        <c:title>
          <c:tx>
            <c:rich>
              <a:bodyPr rot="-5400000" vert="horz"/>
              <a:lstStyle/>
              <a:p>
                <a:pPr>
                  <a:defRPr sz="1400"/>
                </a:pPr>
                <a:r>
                  <a:rPr lang="en-US" sz="1400"/>
                  <a:t>1/v</a:t>
                </a:r>
              </a:p>
            </c:rich>
          </c:tx>
          <c:layout>
            <c:manualLayout>
              <c:xMode val="edge"/>
              <c:yMode val="edge"/>
              <c:x val="0.10540507436570429"/>
              <c:y val="0.31770087851001899"/>
            </c:manualLayout>
          </c:layout>
          <c:overlay val="0"/>
        </c:title>
        <c:numFmt formatCode="0.0" sourceLinked="0"/>
        <c:majorTickMark val="out"/>
        <c:minorTickMark val="none"/>
        <c:tickLblPos val="nextTo"/>
        <c:crossAx val="308711808"/>
        <c:crosses val="autoZero"/>
        <c:crossBetween val="midCat"/>
      </c:valAx>
    </c:plotArea>
    <c:legend>
      <c:legendPos val="r"/>
      <c:legendEntry>
        <c:idx val="4"/>
        <c:delete val="1"/>
      </c:legendEntry>
      <c:legendEntry>
        <c:idx val="5"/>
        <c:delete val="1"/>
      </c:legendEntry>
      <c:legendEntry>
        <c:idx val="6"/>
        <c:delete val="1"/>
      </c:legendEntry>
      <c:legendEntry>
        <c:idx val="7"/>
        <c:delete val="1"/>
      </c:legendEntry>
      <c:layout>
        <c:manualLayout>
          <c:xMode val="edge"/>
          <c:yMode val="edge"/>
          <c:x val="0.23566797900262471"/>
          <c:y val="4.7902484574285337E-2"/>
          <c:w val="0.71855555555555561"/>
          <c:h val="0.22916362867133258"/>
        </c:manualLayout>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19685039370091"/>
          <c:y val="5.1400554097404488E-2"/>
          <c:w val="0.8374420384951895"/>
          <c:h val="0.79822506561679785"/>
        </c:manualLayout>
      </c:layout>
      <c:scatterChart>
        <c:scatterStyle val="lineMarker"/>
        <c:varyColors val="0"/>
        <c:ser>
          <c:idx val="0"/>
          <c:order val="0"/>
          <c:tx>
            <c:v>[Ex-527]=0 uM</c:v>
          </c:tx>
          <c:spPr>
            <a:ln w="28575">
              <a:noFill/>
            </a:ln>
          </c:spPr>
          <c:marker>
            <c:symbol val="diamond"/>
            <c:size val="5"/>
            <c:spPr>
              <a:solidFill>
                <a:sysClr val="windowText" lastClr="000000"/>
              </a:solidFill>
              <a:ln>
                <a:solidFill>
                  <a:sysClr val="windowText" lastClr="000000"/>
                </a:solidFill>
              </a:ln>
            </c:spPr>
          </c:marker>
          <c:xVal>
            <c:numRef>
              <c:f>'Michaelis-Menten Fit'!$G$4:$G$8</c:f>
              <c:numCache>
                <c:formatCode>0.000000</c:formatCode>
                <c:ptCount val="5"/>
                <c:pt idx="0">
                  <c:v>0.01</c:v>
                </c:pt>
                <c:pt idx="1">
                  <c:v>2.6666666666666666E-3</c:v>
                </c:pt>
                <c:pt idx="2">
                  <c:v>1.3333333333333333E-3</c:v>
                </c:pt>
                <c:pt idx="3">
                  <c:v>6.6666666666666664E-4</c:v>
                </c:pt>
                <c:pt idx="4">
                  <c:v>3.3333333333333332E-4</c:v>
                </c:pt>
              </c:numCache>
            </c:numRef>
          </c:xVal>
          <c:yVal>
            <c:numRef>
              <c:f>'Michaelis-Menten Fit'!$H$4:$H$8</c:f>
              <c:numCache>
                <c:formatCode>0.0000</c:formatCode>
                <c:ptCount val="5"/>
                <c:pt idx="0">
                  <c:v>0.24218939210462584</c:v>
                </c:pt>
                <c:pt idx="1">
                  <c:v>8.9445438282647588E-2</c:v>
                </c:pt>
                <c:pt idx="2">
                  <c:v>5.6022408963585429E-2</c:v>
                </c:pt>
                <c:pt idx="3">
                  <c:v>4.4169611307420496E-2</c:v>
                </c:pt>
                <c:pt idx="4">
                  <c:v>3.8491147036181679E-2</c:v>
                </c:pt>
              </c:numCache>
            </c:numRef>
          </c:yVal>
          <c:smooth val="0"/>
        </c:ser>
        <c:ser>
          <c:idx val="1"/>
          <c:order val="1"/>
          <c:tx>
            <c:v>[Ex-527]=25 uM</c:v>
          </c:tx>
          <c:spPr>
            <a:ln w="28575">
              <a:noFill/>
            </a:ln>
          </c:spPr>
          <c:marker>
            <c:symbol val="square"/>
            <c:size val="5"/>
            <c:spPr>
              <a:solidFill>
                <a:sysClr val="windowText" lastClr="000000"/>
              </a:solidFill>
              <a:ln>
                <a:solidFill>
                  <a:sysClr val="windowText" lastClr="000000"/>
                </a:solidFill>
              </a:ln>
            </c:spPr>
          </c:marker>
          <c:xVal>
            <c:numRef>
              <c:f>'Michaelis-Menten Fit'!$G$4:$G$8</c:f>
              <c:numCache>
                <c:formatCode>0.000000</c:formatCode>
                <c:ptCount val="5"/>
                <c:pt idx="0">
                  <c:v>0.01</c:v>
                </c:pt>
                <c:pt idx="1">
                  <c:v>2.6666666666666666E-3</c:v>
                </c:pt>
                <c:pt idx="2">
                  <c:v>1.3333333333333333E-3</c:v>
                </c:pt>
                <c:pt idx="3">
                  <c:v>6.6666666666666664E-4</c:v>
                </c:pt>
                <c:pt idx="4">
                  <c:v>3.3333333333333332E-4</c:v>
                </c:pt>
              </c:numCache>
            </c:numRef>
          </c:xVal>
          <c:yVal>
            <c:numRef>
              <c:f>'Michaelis-Menten Fit'!$I$4:$I$8</c:f>
              <c:numCache>
                <c:formatCode>0.0000</c:formatCode>
                <c:ptCount val="5"/>
                <c:pt idx="0">
                  <c:v>0.38865137971239799</c:v>
                </c:pt>
                <c:pt idx="1">
                  <c:v>0.14658457930225741</c:v>
                </c:pt>
                <c:pt idx="2">
                  <c:v>0.11641443538998836</c:v>
                </c:pt>
                <c:pt idx="3">
                  <c:v>9.6525096525096526E-2</c:v>
                </c:pt>
                <c:pt idx="4">
                  <c:v>7.8431372549019607E-2</c:v>
                </c:pt>
              </c:numCache>
            </c:numRef>
          </c:yVal>
          <c:smooth val="0"/>
        </c:ser>
        <c:ser>
          <c:idx val="2"/>
          <c:order val="2"/>
          <c:tx>
            <c:v>[Ex-527]=50 uM</c:v>
          </c:tx>
          <c:spPr>
            <a:ln w="28575">
              <a:noFill/>
            </a:ln>
          </c:spPr>
          <c:marker>
            <c:symbol val="triangle"/>
            <c:size val="5"/>
            <c:spPr>
              <a:solidFill>
                <a:schemeClr val="tx1"/>
              </a:solidFill>
              <a:ln>
                <a:solidFill>
                  <a:sysClr val="windowText" lastClr="000000"/>
                </a:solidFill>
              </a:ln>
            </c:spPr>
          </c:marker>
          <c:xVal>
            <c:numRef>
              <c:f>'Michaelis-Menten Fit'!$G$4:$G$8</c:f>
              <c:numCache>
                <c:formatCode>0.000000</c:formatCode>
                <c:ptCount val="5"/>
                <c:pt idx="0">
                  <c:v>0.01</c:v>
                </c:pt>
                <c:pt idx="1">
                  <c:v>2.6666666666666666E-3</c:v>
                </c:pt>
                <c:pt idx="2">
                  <c:v>1.3333333333333333E-3</c:v>
                </c:pt>
                <c:pt idx="3">
                  <c:v>6.6666666666666664E-4</c:v>
                </c:pt>
                <c:pt idx="4">
                  <c:v>3.3333333333333332E-4</c:v>
                </c:pt>
              </c:numCache>
            </c:numRef>
          </c:xVal>
          <c:yVal>
            <c:numRef>
              <c:f>'Michaelis-Menten Fit'!$J$4:$J$8</c:f>
              <c:numCache>
                <c:formatCode>0.0000</c:formatCode>
                <c:ptCount val="5"/>
                <c:pt idx="0">
                  <c:v>0.4826254826254826</c:v>
                </c:pt>
                <c:pt idx="1">
                  <c:v>0.19924287706714486</c:v>
                </c:pt>
                <c:pt idx="2">
                  <c:v>0.1550147263990079</c:v>
                </c:pt>
                <c:pt idx="3">
                  <c:v>0.13741926618111858</c:v>
                </c:pt>
                <c:pt idx="4">
                  <c:v>0.12698412698412698</c:v>
                </c:pt>
              </c:numCache>
            </c:numRef>
          </c:yVal>
          <c:smooth val="0"/>
        </c:ser>
        <c:ser>
          <c:idx val="3"/>
          <c:order val="3"/>
          <c:tx>
            <c:v>[Ex-527]=75 uM</c:v>
          </c:tx>
          <c:spPr>
            <a:ln w="28575">
              <a:noFill/>
            </a:ln>
          </c:spPr>
          <c:marker>
            <c:symbol val="x"/>
            <c:size val="5"/>
            <c:spPr>
              <a:ln w="19050">
                <a:solidFill>
                  <a:schemeClr val="tx1"/>
                </a:solidFill>
              </a:ln>
            </c:spPr>
          </c:marker>
          <c:xVal>
            <c:numRef>
              <c:f>'Michaelis-Menten Fit'!$G$4:$G$8</c:f>
              <c:numCache>
                <c:formatCode>0.000000</c:formatCode>
                <c:ptCount val="5"/>
                <c:pt idx="0">
                  <c:v>0.01</c:v>
                </c:pt>
                <c:pt idx="1">
                  <c:v>2.6666666666666666E-3</c:v>
                </c:pt>
                <c:pt idx="2">
                  <c:v>1.3333333333333333E-3</c:v>
                </c:pt>
                <c:pt idx="3">
                  <c:v>6.6666666666666664E-4</c:v>
                </c:pt>
                <c:pt idx="4">
                  <c:v>3.3333333333333332E-4</c:v>
                </c:pt>
              </c:numCache>
            </c:numRef>
          </c:xVal>
          <c:yVal>
            <c:numRef>
              <c:f>'Michaelis-Menten Fit'!$K$4:$K$8</c:f>
              <c:numCache>
                <c:formatCode>0.0000</c:formatCode>
                <c:ptCount val="5"/>
                <c:pt idx="0">
                  <c:v>0.5089058524173028</c:v>
                </c:pt>
                <c:pt idx="1">
                  <c:v>0.25144581342720645</c:v>
                </c:pt>
                <c:pt idx="2">
                  <c:v>0.20542317173377156</c:v>
                </c:pt>
                <c:pt idx="3">
                  <c:v>0.18348623853211007</c:v>
                </c:pt>
                <c:pt idx="4">
                  <c:v>0.17114495978093444</c:v>
                </c:pt>
              </c:numCache>
            </c:numRef>
          </c:yVal>
          <c:smooth val="0"/>
        </c:ser>
        <c:ser>
          <c:idx val="4"/>
          <c:order val="4"/>
          <c:tx>
            <c:v>[Ex-527]noncompetitive=0 uM</c:v>
          </c:tx>
          <c:spPr>
            <a:ln w="28575">
              <a:noFill/>
            </a:ln>
          </c:spPr>
          <c:marker>
            <c:symbol val="star"/>
            <c:size val="2"/>
            <c:spPr>
              <a:noFill/>
              <a:ln>
                <a:noFill/>
              </a:ln>
            </c:spPr>
          </c:marker>
          <c:trendline>
            <c:spPr>
              <a:ln w="6350">
                <a:solidFill>
                  <a:schemeClr val="tx2"/>
                </a:solidFill>
              </a:ln>
            </c:spPr>
            <c:trendlineType val="linear"/>
            <c:backward val="2.5000000000000044E-3"/>
            <c:dispRSqr val="0"/>
            <c:dispEq val="0"/>
          </c:trendline>
          <c:xVal>
            <c:numRef>
              <c:f>'noncompetitive inhibition'!$H$13:$H$17</c:f>
              <c:numCache>
                <c:formatCode>0.000000</c:formatCode>
                <c:ptCount val="5"/>
                <c:pt idx="0">
                  <c:v>0.01</c:v>
                </c:pt>
                <c:pt idx="1">
                  <c:v>2.6666666666666666E-3</c:v>
                </c:pt>
                <c:pt idx="2">
                  <c:v>1.3333333333333333E-3</c:v>
                </c:pt>
                <c:pt idx="3">
                  <c:v>6.6666666666666664E-4</c:v>
                </c:pt>
                <c:pt idx="4">
                  <c:v>3.3333333333333332E-4</c:v>
                </c:pt>
              </c:numCache>
            </c:numRef>
          </c:xVal>
          <c:yVal>
            <c:numRef>
              <c:f>'noncompetitive inhibition'!$I$13:$I$17</c:f>
              <c:numCache>
                <c:formatCode>0.0000</c:formatCode>
                <c:ptCount val="5"/>
                <c:pt idx="0">
                  <c:v>0.21233958538993086</c:v>
                </c:pt>
                <c:pt idx="1">
                  <c:v>8.0754634199846437E-2</c:v>
                </c:pt>
                <c:pt idx="2">
                  <c:v>5.6830097619831078E-2</c:v>
                </c:pt>
                <c:pt idx="3">
                  <c:v>4.4867829329823403E-2</c:v>
                </c:pt>
                <c:pt idx="4">
                  <c:v>3.8886695184819561E-2</c:v>
                </c:pt>
              </c:numCache>
            </c:numRef>
          </c:yVal>
          <c:smooth val="0"/>
        </c:ser>
        <c:ser>
          <c:idx val="5"/>
          <c:order val="5"/>
          <c:tx>
            <c:v>[Ex-527]noncompetitive=25 uM</c:v>
          </c:tx>
          <c:spPr>
            <a:ln w="28575">
              <a:noFill/>
            </a:ln>
          </c:spPr>
          <c:marker>
            <c:symbol val="none"/>
          </c:marker>
          <c:trendline>
            <c:spPr>
              <a:ln>
                <a:solidFill>
                  <a:srgbClr val="FF0000"/>
                </a:solidFill>
              </a:ln>
            </c:spPr>
            <c:trendlineType val="linear"/>
            <c:backward val="2.5000000000000044E-3"/>
            <c:dispRSqr val="0"/>
            <c:dispEq val="0"/>
          </c:trendline>
          <c:xVal>
            <c:numRef>
              <c:f>'noncompetitive inhibition'!$H$13:$H$17</c:f>
              <c:numCache>
                <c:formatCode>0.000000</c:formatCode>
                <c:ptCount val="5"/>
                <c:pt idx="0">
                  <c:v>0.01</c:v>
                </c:pt>
                <c:pt idx="1">
                  <c:v>2.6666666666666666E-3</c:v>
                </c:pt>
                <c:pt idx="2">
                  <c:v>1.3333333333333333E-3</c:v>
                </c:pt>
                <c:pt idx="3">
                  <c:v>6.6666666666666664E-4</c:v>
                </c:pt>
                <c:pt idx="4">
                  <c:v>3.3333333333333332E-4</c:v>
                </c:pt>
              </c:numCache>
            </c:numRef>
          </c:xVal>
          <c:yVal>
            <c:numRef>
              <c:f>'noncompetitive inhibition'!$J$13:$J$17</c:f>
              <c:numCache>
                <c:formatCode>0.0000</c:formatCode>
                <c:ptCount val="5"/>
                <c:pt idx="0">
                  <c:v>0.4266508342695543</c:v>
                </c:pt>
                <c:pt idx="1">
                  <c:v>0.16225910957312706</c:v>
                </c:pt>
                <c:pt idx="2">
                  <c:v>0.11418788690104938</c:v>
                </c:pt>
                <c:pt idx="3">
                  <c:v>9.0152275565010542E-2</c:v>
                </c:pt>
                <c:pt idx="4">
                  <c:v>7.8134469896991118E-2</c:v>
                </c:pt>
              </c:numCache>
            </c:numRef>
          </c:yVal>
          <c:smooth val="0"/>
        </c:ser>
        <c:ser>
          <c:idx val="6"/>
          <c:order val="6"/>
          <c:tx>
            <c:v>[Ex-527]noncompetitive=50 uM</c:v>
          </c:tx>
          <c:spPr>
            <a:ln w="28575">
              <a:noFill/>
            </a:ln>
          </c:spPr>
          <c:marker>
            <c:symbol val="none"/>
          </c:marker>
          <c:trendline>
            <c:spPr>
              <a:ln>
                <a:solidFill>
                  <a:srgbClr val="00B050"/>
                </a:solidFill>
              </a:ln>
            </c:spPr>
            <c:trendlineType val="linear"/>
            <c:backward val="2.5000000000000044E-3"/>
            <c:dispRSqr val="0"/>
            <c:dispEq val="0"/>
          </c:trendline>
          <c:xVal>
            <c:numRef>
              <c:f>'noncompetitive inhibition'!$H$13:$H$17</c:f>
              <c:numCache>
                <c:formatCode>0.000000</c:formatCode>
                <c:ptCount val="5"/>
                <c:pt idx="0">
                  <c:v>0.01</c:v>
                </c:pt>
                <c:pt idx="1">
                  <c:v>2.6666666666666666E-3</c:v>
                </c:pt>
                <c:pt idx="2">
                  <c:v>1.3333333333333333E-3</c:v>
                </c:pt>
                <c:pt idx="3">
                  <c:v>6.6666666666666664E-4</c:v>
                </c:pt>
                <c:pt idx="4">
                  <c:v>3.3333333333333332E-4</c:v>
                </c:pt>
              </c:numCache>
            </c:numRef>
          </c:xVal>
          <c:yVal>
            <c:numRef>
              <c:f>'noncompetitive inhibition'!$K$13:$K$17</c:f>
              <c:numCache>
                <c:formatCode>0.0000</c:formatCode>
                <c:ptCount val="5"/>
                <c:pt idx="0">
                  <c:v>0.6409620831491778</c:v>
                </c:pt>
                <c:pt idx="1">
                  <c:v>0.24376358494640768</c:v>
                </c:pt>
                <c:pt idx="2">
                  <c:v>0.17154567618226768</c:v>
                </c:pt>
                <c:pt idx="3">
                  <c:v>0.13543672180019767</c:v>
                </c:pt>
                <c:pt idx="4">
                  <c:v>0.11738224460916266</c:v>
                </c:pt>
              </c:numCache>
            </c:numRef>
          </c:yVal>
          <c:smooth val="0"/>
        </c:ser>
        <c:ser>
          <c:idx val="7"/>
          <c:order val="7"/>
          <c:tx>
            <c:v>[Ex-527]noncompetitive=75 uM</c:v>
          </c:tx>
          <c:spPr>
            <a:ln w="28575">
              <a:noFill/>
            </a:ln>
          </c:spPr>
          <c:marker>
            <c:symbol val="none"/>
          </c:marker>
          <c:trendline>
            <c:spPr>
              <a:ln>
                <a:solidFill>
                  <a:schemeClr val="accent4">
                    <a:lumMod val="75000"/>
                  </a:schemeClr>
                </a:solidFill>
              </a:ln>
            </c:spPr>
            <c:trendlineType val="linear"/>
            <c:backward val="2.5000000000000044E-3"/>
            <c:dispRSqr val="0"/>
            <c:dispEq val="0"/>
          </c:trendline>
          <c:xVal>
            <c:numRef>
              <c:f>'noncompetitive inhibition'!$H$13:$H$17</c:f>
              <c:numCache>
                <c:formatCode>0.000000</c:formatCode>
                <c:ptCount val="5"/>
                <c:pt idx="0">
                  <c:v>0.01</c:v>
                </c:pt>
                <c:pt idx="1">
                  <c:v>2.6666666666666666E-3</c:v>
                </c:pt>
                <c:pt idx="2">
                  <c:v>1.3333333333333333E-3</c:v>
                </c:pt>
                <c:pt idx="3">
                  <c:v>6.6666666666666664E-4</c:v>
                </c:pt>
                <c:pt idx="4">
                  <c:v>3.3333333333333332E-4</c:v>
                </c:pt>
              </c:numCache>
            </c:numRef>
          </c:xVal>
          <c:yVal>
            <c:numRef>
              <c:f>'noncompetitive inhibition'!$L$13:$L$17</c:f>
              <c:numCache>
                <c:formatCode>0.0000</c:formatCode>
                <c:ptCount val="5"/>
                <c:pt idx="0">
                  <c:v>0.85527333202880107</c:v>
                </c:pt>
                <c:pt idx="1">
                  <c:v>0.32526806031968825</c:v>
                </c:pt>
                <c:pt idx="2">
                  <c:v>0.22890346546348594</c:v>
                </c:pt>
                <c:pt idx="3">
                  <c:v>0.18072116803538477</c:v>
                </c:pt>
                <c:pt idx="4">
                  <c:v>0.15663001932133419</c:v>
                </c:pt>
              </c:numCache>
            </c:numRef>
          </c:yVal>
          <c:smooth val="0"/>
        </c:ser>
        <c:dLbls>
          <c:showLegendKey val="0"/>
          <c:showVal val="0"/>
          <c:showCatName val="0"/>
          <c:showSerName val="0"/>
          <c:showPercent val="0"/>
          <c:showBubbleSize val="0"/>
        </c:dLbls>
        <c:axId val="311779712"/>
        <c:axId val="311781632"/>
      </c:scatterChart>
      <c:valAx>
        <c:axId val="311779712"/>
        <c:scaling>
          <c:orientation val="minMax"/>
          <c:max val="1.0000000000000007E-2"/>
          <c:min val="-2.5000000000000044E-3"/>
        </c:scaling>
        <c:delete val="0"/>
        <c:axPos val="b"/>
        <c:title>
          <c:tx>
            <c:rich>
              <a:bodyPr/>
              <a:lstStyle/>
              <a:p>
                <a:pPr>
                  <a:defRPr sz="1400"/>
                </a:pPr>
                <a:r>
                  <a:rPr lang="en-US" sz="1400"/>
                  <a:t>1/[NAD</a:t>
                </a:r>
                <a:r>
                  <a:rPr lang="en-US" sz="1400" baseline="30000"/>
                  <a:t>+</a:t>
                </a:r>
                <a:r>
                  <a:rPr lang="en-US" sz="1400"/>
                  <a:t>], uM</a:t>
                </a:r>
                <a:r>
                  <a:rPr lang="en-US" sz="1400" baseline="30000"/>
                  <a:t>-1</a:t>
                </a:r>
              </a:p>
            </c:rich>
          </c:tx>
          <c:layout>
            <c:manualLayout>
              <c:xMode val="edge"/>
              <c:yMode val="edge"/>
              <c:x val="0.4365150918635175"/>
              <c:y val="0.92388717233130668"/>
            </c:manualLayout>
          </c:layout>
          <c:overlay val="0"/>
        </c:title>
        <c:numFmt formatCode="0.0E+00" sourceLinked="0"/>
        <c:majorTickMark val="out"/>
        <c:minorTickMark val="none"/>
        <c:tickLblPos val="nextTo"/>
        <c:crossAx val="311781632"/>
        <c:crosses val="autoZero"/>
        <c:crossBetween val="midCat"/>
        <c:majorUnit val="2.5000000000000044E-3"/>
      </c:valAx>
      <c:valAx>
        <c:axId val="311781632"/>
        <c:scaling>
          <c:orientation val="minMax"/>
          <c:max val="1.2"/>
        </c:scaling>
        <c:delete val="0"/>
        <c:axPos val="l"/>
        <c:title>
          <c:tx>
            <c:rich>
              <a:bodyPr rot="-5400000" vert="horz"/>
              <a:lstStyle/>
              <a:p>
                <a:pPr>
                  <a:defRPr sz="1400"/>
                </a:pPr>
                <a:r>
                  <a:rPr lang="en-US" sz="1400"/>
                  <a:t>1/v</a:t>
                </a:r>
              </a:p>
            </c:rich>
          </c:tx>
          <c:layout>
            <c:manualLayout>
              <c:xMode val="edge"/>
              <c:yMode val="edge"/>
              <c:x val="0.10540507436570429"/>
              <c:y val="0.3355845075286642"/>
            </c:manualLayout>
          </c:layout>
          <c:overlay val="0"/>
        </c:title>
        <c:numFmt formatCode="0.0" sourceLinked="0"/>
        <c:majorTickMark val="out"/>
        <c:minorTickMark val="none"/>
        <c:tickLblPos val="nextTo"/>
        <c:crossAx val="311779712"/>
        <c:crosses val="autoZero"/>
        <c:crossBetween val="midCat"/>
      </c:valAx>
    </c:plotArea>
    <c:legend>
      <c:legendPos val="r"/>
      <c:legendEntry>
        <c:idx val="4"/>
        <c:delete val="1"/>
      </c:legendEntry>
      <c:legendEntry>
        <c:idx val="5"/>
        <c:delete val="1"/>
      </c:legendEntry>
      <c:legendEntry>
        <c:idx val="6"/>
        <c:delete val="1"/>
      </c:legendEntry>
      <c:legendEntry>
        <c:idx val="7"/>
        <c:delete val="1"/>
      </c:legendEntry>
      <c:layout>
        <c:manualLayout>
          <c:xMode val="edge"/>
          <c:yMode val="edge"/>
          <c:x val="0.23566797900262471"/>
          <c:y val="5.1876651861068129E-2"/>
          <c:w val="0.60877646544181974"/>
          <c:h val="0.22382541451816512"/>
        </c:manualLayou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19685039370088"/>
          <c:y val="5.1400554097404488E-2"/>
          <c:w val="0.83744203849518906"/>
          <c:h val="0.86578595573090567"/>
        </c:manualLayout>
      </c:layout>
      <c:scatterChart>
        <c:scatterStyle val="lineMarker"/>
        <c:varyColors val="0"/>
        <c:ser>
          <c:idx val="0"/>
          <c:order val="0"/>
          <c:tx>
            <c:v>[Ex-527]=0 uM</c:v>
          </c:tx>
          <c:spPr>
            <a:ln w="28575">
              <a:noFill/>
            </a:ln>
          </c:spPr>
          <c:marker>
            <c:symbol val="diamond"/>
            <c:size val="5"/>
            <c:spPr>
              <a:solidFill>
                <a:sysClr val="windowText" lastClr="000000"/>
              </a:solidFill>
              <a:ln>
                <a:solidFill>
                  <a:sysClr val="windowText" lastClr="000000"/>
                </a:solidFill>
              </a:ln>
            </c:spPr>
          </c:marker>
          <c:xVal>
            <c:numRef>
              <c:f>'Michaelis-Menten Fit'!$G$4:$G$8</c:f>
              <c:numCache>
                <c:formatCode>0.000000</c:formatCode>
                <c:ptCount val="5"/>
                <c:pt idx="0">
                  <c:v>0.01</c:v>
                </c:pt>
                <c:pt idx="1">
                  <c:v>2.6666666666666666E-3</c:v>
                </c:pt>
                <c:pt idx="2">
                  <c:v>1.3333333333333333E-3</c:v>
                </c:pt>
                <c:pt idx="3">
                  <c:v>6.6666666666666664E-4</c:v>
                </c:pt>
                <c:pt idx="4">
                  <c:v>3.3333333333333332E-4</c:v>
                </c:pt>
              </c:numCache>
            </c:numRef>
          </c:xVal>
          <c:yVal>
            <c:numRef>
              <c:f>'Michaelis-Menten Fit'!$H$4:$H$8</c:f>
              <c:numCache>
                <c:formatCode>0.0000</c:formatCode>
                <c:ptCount val="5"/>
                <c:pt idx="0">
                  <c:v>0.24218939210462584</c:v>
                </c:pt>
                <c:pt idx="1">
                  <c:v>8.9445438282647588E-2</c:v>
                </c:pt>
                <c:pt idx="2">
                  <c:v>5.6022408963585429E-2</c:v>
                </c:pt>
                <c:pt idx="3">
                  <c:v>4.4169611307420496E-2</c:v>
                </c:pt>
                <c:pt idx="4">
                  <c:v>3.8491147036181679E-2</c:v>
                </c:pt>
              </c:numCache>
            </c:numRef>
          </c:yVal>
          <c:smooth val="0"/>
        </c:ser>
        <c:ser>
          <c:idx val="1"/>
          <c:order val="1"/>
          <c:tx>
            <c:v>[Ex-527]=25 uM</c:v>
          </c:tx>
          <c:spPr>
            <a:ln w="28575">
              <a:noFill/>
            </a:ln>
          </c:spPr>
          <c:marker>
            <c:symbol val="square"/>
            <c:size val="5"/>
            <c:spPr>
              <a:solidFill>
                <a:sysClr val="windowText" lastClr="000000"/>
              </a:solidFill>
              <a:ln>
                <a:solidFill>
                  <a:sysClr val="windowText" lastClr="000000"/>
                </a:solidFill>
              </a:ln>
            </c:spPr>
          </c:marker>
          <c:xVal>
            <c:numRef>
              <c:f>'Michaelis-Menten Fit'!$G$4:$G$8</c:f>
              <c:numCache>
                <c:formatCode>0.000000</c:formatCode>
                <c:ptCount val="5"/>
                <c:pt idx="0">
                  <c:v>0.01</c:v>
                </c:pt>
                <c:pt idx="1">
                  <c:v>2.6666666666666666E-3</c:v>
                </c:pt>
                <c:pt idx="2">
                  <c:v>1.3333333333333333E-3</c:v>
                </c:pt>
                <c:pt idx="3">
                  <c:v>6.6666666666666664E-4</c:v>
                </c:pt>
                <c:pt idx="4">
                  <c:v>3.3333333333333332E-4</c:v>
                </c:pt>
              </c:numCache>
            </c:numRef>
          </c:xVal>
          <c:yVal>
            <c:numRef>
              <c:f>'Michaelis-Menten Fit'!$I$4:$I$8</c:f>
              <c:numCache>
                <c:formatCode>0.0000</c:formatCode>
                <c:ptCount val="5"/>
                <c:pt idx="0">
                  <c:v>0.38865137971239799</c:v>
                </c:pt>
                <c:pt idx="1">
                  <c:v>0.14658457930225741</c:v>
                </c:pt>
                <c:pt idx="2">
                  <c:v>0.11641443538998836</c:v>
                </c:pt>
                <c:pt idx="3">
                  <c:v>9.6525096525096526E-2</c:v>
                </c:pt>
                <c:pt idx="4">
                  <c:v>7.8431372549019607E-2</c:v>
                </c:pt>
              </c:numCache>
            </c:numRef>
          </c:yVal>
          <c:smooth val="0"/>
        </c:ser>
        <c:ser>
          <c:idx val="2"/>
          <c:order val="2"/>
          <c:tx>
            <c:v>[Ex-527]=50 uM</c:v>
          </c:tx>
          <c:spPr>
            <a:ln w="28575">
              <a:noFill/>
            </a:ln>
          </c:spPr>
          <c:marker>
            <c:symbol val="triangle"/>
            <c:size val="5"/>
            <c:spPr>
              <a:solidFill>
                <a:schemeClr val="tx1"/>
              </a:solidFill>
              <a:ln>
                <a:solidFill>
                  <a:sysClr val="windowText" lastClr="000000"/>
                </a:solidFill>
              </a:ln>
            </c:spPr>
          </c:marker>
          <c:xVal>
            <c:numRef>
              <c:f>'Michaelis-Menten Fit'!$G$4:$G$8</c:f>
              <c:numCache>
                <c:formatCode>0.000000</c:formatCode>
                <c:ptCount val="5"/>
                <c:pt idx="0">
                  <c:v>0.01</c:v>
                </c:pt>
                <c:pt idx="1">
                  <c:v>2.6666666666666666E-3</c:v>
                </c:pt>
                <c:pt idx="2">
                  <c:v>1.3333333333333333E-3</c:v>
                </c:pt>
                <c:pt idx="3">
                  <c:v>6.6666666666666664E-4</c:v>
                </c:pt>
                <c:pt idx="4">
                  <c:v>3.3333333333333332E-4</c:v>
                </c:pt>
              </c:numCache>
            </c:numRef>
          </c:xVal>
          <c:yVal>
            <c:numRef>
              <c:f>'Michaelis-Menten Fit'!$J$4:$J$8</c:f>
              <c:numCache>
                <c:formatCode>0.0000</c:formatCode>
                <c:ptCount val="5"/>
                <c:pt idx="0">
                  <c:v>0.4826254826254826</c:v>
                </c:pt>
                <c:pt idx="1">
                  <c:v>0.19924287706714486</c:v>
                </c:pt>
                <c:pt idx="2">
                  <c:v>0.1550147263990079</c:v>
                </c:pt>
                <c:pt idx="3">
                  <c:v>0.13741926618111858</c:v>
                </c:pt>
                <c:pt idx="4">
                  <c:v>0.12698412698412698</c:v>
                </c:pt>
              </c:numCache>
            </c:numRef>
          </c:yVal>
          <c:smooth val="0"/>
        </c:ser>
        <c:ser>
          <c:idx val="3"/>
          <c:order val="3"/>
          <c:tx>
            <c:v>[Ex-527]=75 uM</c:v>
          </c:tx>
          <c:spPr>
            <a:ln w="28575">
              <a:noFill/>
            </a:ln>
          </c:spPr>
          <c:marker>
            <c:symbol val="x"/>
            <c:size val="5"/>
            <c:spPr>
              <a:ln w="19050">
                <a:solidFill>
                  <a:schemeClr val="tx1"/>
                </a:solidFill>
              </a:ln>
            </c:spPr>
          </c:marker>
          <c:xVal>
            <c:numRef>
              <c:f>'Michaelis-Menten Fit'!$G$4:$G$8</c:f>
              <c:numCache>
                <c:formatCode>0.000000</c:formatCode>
                <c:ptCount val="5"/>
                <c:pt idx="0">
                  <c:v>0.01</c:v>
                </c:pt>
                <c:pt idx="1">
                  <c:v>2.6666666666666666E-3</c:v>
                </c:pt>
                <c:pt idx="2">
                  <c:v>1.3333333333333333E-3</c:v>
                </c:pt>
                <c:pt idx="3">
                  <c:v>6.6666666666666664E-4</c:v>
                </c:pt>
                <c:pt idx="4">
                  <c:v>3.3333333333333332E-4</c:v>
                </c:pt>
              </c:numCache>
            </c:numRef>
          </c:xVal>
          <c:yVal>
            <c:numRef>
              <c:f>'Michaelis-Menten Fit'!$K$4:$K$8</c:f>
              <c:numCache>
                <c:formatCode>0.0000</c:formatCode>
                <c:ptCount val="5"/>
                <c:pt idx="0">
                  <c:v>0.5089058524173028</c:v>
                </c:pt>
                <c:pt idx="1">
                  <c:v>0.25144581342720645</c:v>
                </c:pt>
                <c:pt idx="2">
                  <c:v>0.20542317173377156</c:v>
                </c:pt>
                <c:pt idx="3">
                  <c:v>0.18348623853211007</c:v>
                </c:pt>
                <c:pt idx="4">
                  <c:v>0.17114495978093444</c:v>
                </c:pt>
              </c:numCache>
            </c:numRef>
          </c:yVal>
          <c:smooth val="0"/>
        </c:ser>
        <c:ser>
          <c:idx val="4"/>
          <c:order val="4"/>
          <c:tx>
            <c:v>[Ex-527]Competitive=0 uM</c:v>
          </c:tx>
          <c:spPr>
            <a:ln w="28575">
              <a:noFill/>
            </a:ln>
          </c:spPr>
          <c:marker>
            <c:symbol val="star"/>
            <c:size val="2"/>
            <c:spPr>
              <a:noFill/>
              <a:ln>
                <a:noFill/>
              </a:ln>
            </c:spPr>
          </c:marker>
          <c:trendline>
            <c:spPr>
              <a:ln w="6350">
                <a:solidFill>
                  <a:schemeClr val="tx2"/>
                </a:solidFill>
              </a:ln>
            </c:spPr>
            <c:trendlineType val="linear"/>
            <c:backward val="2.5000000000000035E-3"/>
            <c:dispRSqr val="0"/>
            <c:dispEq val="0"/>
          </c:trendline>
          <c:xVal>
            <c:numRef>
              <c:f>'Competitive inhibition'!$H$13:$H$17</c:f>
              <c:numCache>
                <c:formatCode>0.000000</c:formatCode>
                <c:ptCount val="5"/>
                <c:pt idx="0">
                  <c:v>0.01</c:v>
                </c:pt>
                <c:pt idx="1">
                  <c:v>2.6666666666666666E-3</c:v>
                </c:pt>
                <c:pt idx="2">
                  <c:v>1.3333333333333333E-3</c:v>
                </c:pt>
                <c:pt idx="3">
                  <c:v>6.6666666666666664E-4</c:v>
                </c:pt>
                <c:pt idx="4">
                  <c:v>3.3333333333333332E-4</c:v>
                </c:pt>
              </c:numCache>
            </c:numRef>
          </c:xVal>
          <c:yVal>
            <c:numRef>
              <c:f>'Competitive inhibition'!$I$13:$I$17</c:f>
              <c:numCache>
                <c:formatCode>0.0000</c:formatCode>
                <c:ptCount val="5"/>
                <c:pt idx="0">
                  <c:v>0.20964019008825524</c:v>
                </c:pt>
                <c:pt idx="1">
                  <c:v>8.0796560307761944E-2</c:v>
                </c:pt>
                <c:pt idx="2">
                  <c:v>5.7370445802217701E-2</c:v>
                </c:pt>
                <c:pt idx="3">
                  <c:v>4.5657388549445579E-2</c:v>
                </c:pt>
                <c:pt idx="4">
                  <c:v>3.9800859923059519E-2</c:v>
                </c:pt>
              </c:numCache>
            </c:numRef>
          </c:yVal>
          <c:smooth val="0"/>
        </c:ser>
        <c:ser>
          <c:idx val="5"/>
          <c:order val="5"/>
          <c:tx>
            <c:v>[Ex-527]Competitive=25 uM</c:v>
          </c:tx>
          <c:spPr>
            <a:ln w="28575">
              <a:noFill/>
            </a:ln>
          </c:spPr>
          <c:marker>
            <c:symbol val="none"/>
          </c:marker>
          <c:trendline>
            <c:spPr>
              <a:ln>
                <a:solidFill>
                  <a:srgbClr val="FF0000"/>
                </a:solidFill>
              </a:ln>
            </c:spPr>
            <c:trendlineType val="linear"/>
            <c:backward val="2.5000000000000035E-3"/>
            <c:dispRSqr val="0"/>
            <c:dispEq val="0"/>
          </c:trendline>
          <c:xVal>
            <c:numRef>
              <c:f>'Competitive inhibition'!$H$13:$H$17</c:f>
              <c:numCache>
                <c:formatCode>0.000000</c:formatCode>
                <c:ptCount val="5"/>
                <c:pt idx="0">
                  <c:v>0.01</c:v>
                </c:pt>
                <c:pt idx="1">
                  <c:v>2.6666666666666666E-3</c:v>
                </c:pt>
                <c:pt idx="2">
                  <c:v>1.3333333333333333E-3</c:v>
                </c:pt>
                <c:pt idx="3">
                  <c:v>6.6666666666666664E-4</c:v>
                </c:pt>
                <c:pt idx="4">
                  <c:v>3.3333333333333332E-4</c:v>
                </c:pt>
              </c:numCache>
            </c:numRef>
          </c:xVal>
          <c:yVal>
            <c:numRef>
              <c:f>'Competitive inhibition'!$J$13:$J$17</c:f>
              <c:numCache>
                <c:formatCode>0.0000</c:formatCode>
                <c:ptCount val="5"/>
                <c:pt idx="0">
                  <c:v>0.99441711876246375</c:v>
                </c:pt>
                <c:pt idx="1">
                  <c:v>0.29007040795421751</c:v>
                </c:pt>
                <c:pt idx="2">
                  <c:v>0.16200736962544549</c:v>
                </c:pt>
                <c:pt idx="3">
                  <c:v>9.7975850461059472E-2</c:v>
                </c:pt>
                <c:pt idx="4">
                  <c:v>6.5960090878866465E-2</c:v>
                </c:pt>
              </c:numCache>
            </c:numRef>
          </c:yVal>
          <c:smooth val="0"/>
        </c:ser>
        <c:ser>
          <c:idx val="6"/>
          <c:order val="6"/>
          <c:tx>
            <c:v>[Ex-527]Competitive=50 uM</c:v>
          </c:tx>
          <c:spPr>
            <a:ln w="28575">
              <a:noFill/>
            </a:ln>
          </c:spPr>
          <c:marker>
            <c:symbol val="none"/>
          </c:marker>
          <c:trendline>
            <c:spPr>
              <a:ln>
                <a:solidFill>
                  <a:srgbClr val="00B050"/>
                </a:solidFill>
              </a:ln>
            </c:spPr>
            <c:trendlineType val="linear"/>
            <c:backward val="2.5000000000000035E-3"/>
            <c:dispRSqr val="0"/>
            <c:dispEq val="0"/>
          </c:trendline>
          <c:xVal>
            <c:numRef>
              <c:f>'Competitive inhibition'!$H$13:$H$17</c:f>
              <c:numCache>
                <c:formatCode>0.000000</c:formatCode>
                <c:ptCount val="5"/>
                <c:pt idx="0">
                  <c:v>0.01</c:v>
                </c:pt>
                <c:pt idx="1">
                  <c:v>2.6666666666666666E-3</c:v>
                </c:pt>
                <c:pt idx="2">
                  <c:v>1.3333333333333333E-3</c:v>
                </c:pt>
                <c:pt idx="3">
                  <c:v>6.6666666666666664E-4</c:v>
                </c:pt>
                <c:pt idx="4">
                  <c:v>3.3333333333333332E-4</c:v>
                </c:pt>
              </c:numCache>
            </c:numRef>
          </c:xVal>
          <c:yVal>
            <c:numRef>
              <c:f>'Competitive inhibition'!$K$13:$K$17</c:f>
              <c:numCache>
                <c:formatCode>0.0000</c:formatCode>
                <c:ptCount val="5"/>
                <c:pt idx="0">
                  <c:v>1.7791940474366721</c:v>
                </c:pt>
                <c:pt idx="1">
                  <c:v>0.49934425560067308</c:v>
                </c:pt>
                <c:pt idx="2">
                  <c:v>0.26664429344867324</c:v>
                </c:pt>
                <c:pt idx="3">
                  <c:v>0.15029431237267338</c:v>
                </c:pt>
                <c:pt idx="4">
                  <c:v>9.2119321834673418E-2</c:v>
                </c:pt>
              </c:numCache>
            </c:numRef>
          </c:yVal>
          <c:smooth val="0"/>
        </c:ser>
        <c:ser>
          <c:idx val="7"/>
          <c:order val="7"/>
          <c:tx>
            <c:v>[Ex-527]Competitive=75uM</c:v>
          </c:tx>
          <c:spPr>
            <a:ln w="28575">
              <a:noFill/>
            </a:ln>
          </c:spPr>
          <c:marker>
            <c:symbol val="none"/>
          </c:marker>
          <c:trendline>
            <c:spPr>
              <a:ln>
                <a:solidFill>
                  <a:schemeClr val="accent4">
                    <a:lumMod val="75000"/>
                  </a:schemeClr>
                </a:solidFill>
              </a:ln>
            </c:spPr>
            <c:trendlineType val="linear"/>
            <c:backward val="2.5000000000000035E-3"/>
            <c:dispRSqr val="0"/>
            <c:dispEq val="0"/>
          </c:trendline>
          <c:xVal>
            <c:numRef>
              <c:f>'Competitive inhibition'!$H$13:$H$17</c:f>
              <c:numCache>
                <c:formatCode>0.000000</c:formatCode>
                <c:ptCount val="5"/>
                <c:pt idx="0">
                  <c:v>0.01</c:v>
                </c:pt>
                <c:pt idx="1">
                  <c:v>2.6666666666666666E-3</c:v>
                </c:pt>
                <c:pt idx="2">
                  <c:v>1.3333333333333333E-3</c:v>
                </c:pt>
                <c:pt idx="3">
                  <c:v>6.6666666666666664E-4</c:v>
                </c:pt>
                <c:pt idx="4">
                  <c:v>3.3333333333333332E-4</c:v>
                </c:pt>
              </c:numCache>
            </c:numRef>
          </c:xVal>
          <c:yVal>
            <c:numRef>
              <c:f>'Competitive inhibition'!$L$13:$L$17</c:f>
              <c:numCache>
                <c:formatCode>0.0000</c:formatCode>
                <c:ptCount val="5"/>
                <c:pt idx="0">
                  <c:v>2.5639709761108809</c:v>
                </c:pt>
                <c:pt idx="1">
                  <c:v>0.70861810324712859</c:v>
                </c:pt>
                <c:pt idx="2">
                  <c:v>0.37128121727190105</c:v>
                </c:pt>
                <c:pt idx="3">
                  <c:v>0.20261277428428726</c:v>
                </c:pt>
                <c:pt idx="4">
                  <c:v>0.11827855279048036</c:v>
                </c:pt>
              </c:numCache>
            </c:numRef>
          </c:yVal>
          <c:smooth val="0"/>
        </c:ser>
        <c:dLbls>
          <c:showLegendKey val="0"/>
          <c:showVal val="0"/>
          <c:showCatName val="0"/>
          <c:showSerName val="0"/>
          <c:showPercent val="0"/>
          <c:showBubbleSize val="0"/>
        </c:dLbls>
        <c:axId val="312700928"/>
        <c:axId val="312702848"/>
      </c:scatterChart>
      <c:valAx>
        <c:axId val="312700928"/>
        <c:scaling>
          <c:orientation val="minMax"/>
          <c:max val="1.0000000000000005E-2"/>
          <c:min val="-2.5000000000000035E-3"/>
        </c:scaling>
        <c:delete val="0"/>
        <c:axPos val="b"/>
        <c:title>
          <c:tx>
            <c:rich>
              <a:bodyPr/>
              <a:lstStyle/>
              <a:p>
                <a:pPr>
                  <a:defRPr sz="1400"/>
                </a:pPr>
                <a:r>
                  <a:rPr lang="en-US" sz="1400"/>
                  <a:t>1/[NAD</a:t>
                </a:r>
                <a:r>
                  <a:rPr lang="en-US" sz="1400" baseline="30000"/>
                  <a:t>+</a:t>
                </a:r>
                <a:r>
                  <a:rPr lang="en-US" sz="1400"/>
                  <a:t>], uM</a:t>
                </a:r>
                <a:r>
                  <a:rPr lang="en-US" sz="1400" baseline="30000"/>
                  <a:t>-1</a:t>
                </a:r>
              </a:p>
            </c:rich>
          </c:tx>
          <c:layout>
            <c:manualLayout>
              <c:xMode val="edge"/>
              <c:yMode val="edge"/>
              <c:x val="0.43651509186351739"/>
              <c:y val="0.92388717233130668"/>
            </c:manualLayout>
          </c:layout>
          <c:overlay val="0"/>
        </c:title>
        <c:numFmt formatCode="0.0E+00" sourceLinked="0"/>
        <c:majorTickMark val="out"/>
        <c:minorTickMark val="none"/>
        <c:tickLblPos val="nextTo"/>
        <c:crossAx val="312702848"/>
        <c:crosses val="autoZero"/>
        <c:crossBetween val="midCat"/>
        <c:majorUnit val="2.5000000000000035E-3"/>
      </c:valAx>
      <c:valAx>
        <c:axId val="312702848"/>
        <c:scaling>
          <c:orientation val="minMax"/>
          <c:max val="4"/>
        </c:scaling>
        <c:delete val="0"/>
        <c:axPos val="l"/>
        <c:title>
          <c:tx>
            <c:rich>
              <a:bodyPr rot="-5400000" vert="horz"/>
              <a:lstStyle/>
              <a:p>
                <a:pPr>
                  <a:defRPr sz="1400"/>
                </a:pPr>
                <a:r>
                  <a:rPr lang="en-US" sz="1400"/>
                  <a:t>1/v</a:t>
                </a:r>
              </a:p>
            </c:rich>
          </c:tx>
          <c:layout>
            <c:manualLayout>
              <c:xMode val="edge"/>
              <c:yMode val="edge"/>
              <c:x val="0.10540507436570429"/>
              <c:y val="0.33955879858732435"/>
            </c:manualLayout>
          </c:layout>
          <c:overlay val="0"/>
        </c:title>
        <c:numFmt formatCode="0.0" sourceLinked="0"/>
        <c:majorTickMark val="out"/>
        <c:minorTickMark val="none"/>
        <c:tickLblPos val="nextTo"/>
        <c:crossAx val="312700928"/>
        <c:crosses val="autoZero"/>
        <c:crossBetween val="midCat"/>
      </c:valAx>
    </c:plotArea>
    <c:legend>
      <c:legendPos val="r"/>
      <c:legendEntry>
        <c:idx val="4"/>
        <c:delete val="1"/>
      </c:legendEntry>
      <c:legendEntry>
        <c:idx val="5"/>
        <c:delete val="1"/>
      </c:legendEntry>
      <c:legendEntry>
        <c:idx val="6"/>
        <c:delete val="1"/>
      </c:legendEntry>
      <c:legendEntry>
        <c:idx val="7"/>
        <c:delete val="1"/>
      </c:legendEntry>
      <c:layout>
        <c:manualLayout>
          <c:xMode val="edge"/>
          <c:yMode val="edge"/>
          <c:x val="0.24955686789151357"/>
          <c:y val="4.7902484574285323E-2"/>
          <c:w val="0.60877646544181974"/>
          <c:h val="0.22382541451816509"/>
        </c:manualLayout>
      </c:layout>
      <c:overlay val="0"/>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0.67128</cdr:x>
      <cdr:y>0.53798</cdr:y>
    </cdr:from>
    <cdr:to>
      <cdr:x>0.85998</cdr:x>
      <cdr:y>0.58132</cdr:y>
    </cdr:to>
    <cdr:sp macro="" textlink="">
      <cdr:nvSpPr>
        <cdr:cNvPr id="2" name="TextBox 1"/>
        <cdr:cNvSpPr txBox="1"/>
      </cdr:nvSpPr>
      <cdr:spPr>
        <a:xfrm xmlns:a="http://schemas.openxmlformats.org/drawingml/2006/main" rot="20352176">
          <a:off x="3069071" y="3438393"/>
          <a:ext cx="862737"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dirty="0" smtClean="0">
              <a:solidFill>
                <a:srgbClr val="00B050"/>
              </a:solidFill>
            </a:rPr>
            <a:t>R</a:t>
          </a:r>
          <a:r>
            <a:rPr lang="en-US" sz="1200" baseline="30000" dirty="0" smtClean="0">
              <a:solidFill>
                <a:srgbClr val="00B050"/>
              </a:solidFill>
            </a:rPr>
            <a:t>2</a:t>
          </a:r>
          <a:r>
            <a:rPr lang="en-US" sz="1200" dirty="0" smtClean="0">
              <a:solidFill>
                <a:srgbClr val="00B050"/>
              </a:solidFill>
            </a:rPr>
            <a:t>= 0.9548</a:t>
          </a:r>
          <a:endParaRPr lang="en-US" sz="1200" dirty="0">
            <a:solidFill>
              <a:srgbClr val="00B05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6CCE5F-13F1-45A4-9C6B-5101049BBFBC}" type="datetimeFigureOut">
              <a:rPr lang="en-US" smtClean="0"/>
              <a:t>6/9/2014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317CDD-DB2F-4F23-AA47-1BF55453978B}" type="slidenum">
              <a:rPr lang="en-US" smtClean="0"/>
              <a:t>‹#›</a:t>
            </a:fld>
            <a:endParaRPr lang="en-US"/>
          </a:p>
        </p:txBody>
      </p:sp>
    </p:spTree>
    <p:extLst>
      <p:ext uri="{BB962C8B-B14F-4D97-AF65-F5344CB8AC3E}">
        <p14:creationId xmlns:p14="http://schemas.microsoft.com/office/powerpoint/2010/main" val="654517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www.xconomy.com/tag/sirtris-pharmaceuticals/http:/www.xconomy.com/tag/sirtris-pharmaceuticals/" TargetMode="External"/><Relationship Id="rId3" Type="http://schemas.openxmlformats.org/officeDocument/2006/relationships/hyperlink" Target="http://en.wikipedia.org/wiki/Cambridge,_MA" TargetMode="External"/><Relationship Id="rId7" Type="http://schemas.openxmlformats.org/officeDocument/2006/relationships/hyperlink" Target="http://en.wikipedia.org/wiki/GlaxoSmithKline"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en.wikipedia.org/wiki/Andrew_Perlman" TargetMode="External"/><Relationship Id="rId5" Type="http://schemas.openxmlformats.org/officeDocument/2006/relationships/hyperlink" Target="http://en.wikipedia.org/wiki/Christoph_Westphal" TargetMode="External"/><Relationship Id="rId4" Type="http://schemas.openxmlformats.org/officeDocument/2006/relationships/hyperlink" Target="http://en.wikipedia.org/wiki/David_Sinclair_(biologist)"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317CDD-DB2F-4F23-AA47-1BF55453978B}" type="slidenum">
              <a:rPr lang="en-US" smtClean="0"/>
              <a:t>1</a:t>
            </a:fld>
            <a:endParaRPr lang="en-US"/>
          </a:p>
        </p:txBody>
      </p:sp>
    </p:spTree>
    <p:extLst>
      <p:ext uri="{BB962C8B-B14F-4D97-AF65-F5344CB8AC3E}">
        <p14:creationId xmlns:p14="http://schemas.microsoft.com/office/powerpoint/2010/main" val="3082570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317CDD-DB2F-4F23-AA47-1BF55453978B}" type="slidenum">
              <a:rPr lang="en-US" smtClean="0"/>
              <a:t>10</a:t>
            </a:fld>
            <a:endParaRPr lang="en-US"/>
          </a:p>
        </p:txBody>
      </p:sp>
    </p:spTree>
    <p:extLst>
      <p:ext uri="{BB962C8B-B14F-4D97-AF65-F5344CB8AC3E}">
        <p14:creationId xmlns:p14="http://schemas.microsoft.com/office/powerpoint/2010/main" val="250577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B14D63-71ED-4F80-8A1A-012B7222CD96}" type="slidenum">
              <a:rPr lang="en-US" smtClean="0"/>
              <a:t>11</a:t>
            </a:fld>
            <a:endParaRPr lang="en-US"/>
          </a:p>
        </p:txBody>
      </p:sp>
    </p:spTree>
    <p:extLst>
      <p:ext uri="{BB962C8B-B14F-4D97-AF65-F5344CB8AC3E}">
        <p14:creationId xmlns:p14="http://schemas.microsoft.com/office/powerpoint/2010/main" val="582761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measures the motion of molecules along microscopic temperature gradients and detects changes in their hydration shell, charge or size. It allows measuring a wide range of </a:t>
            </a:r>
            <a:r>
              <a:rPr lang="en-US" dirty="0" err="1" smtClean="0"/>
              <a:t>biomolecular</a:t>
            </a:r>
            <a:r>
              <a:rPr lang="en-US" dirty="0" smtClean="0"/>
              <a:t> interactions.</a:t>
            </a:r>
            <a:endParaRPr lang="en-US" dirty="0"/>
          </a:p>
        </p:txBody>
      </p:sp>
      <p:sp>
        <p:nvSpPr>
          <p:cNvPr id="4" name="Slide Number Placeholder 3"/>
          <p:cNvSpPr>
            <a:spLocks noGrp="1"/>
          </p:cNvSpPr>
          <p:nvPr>
            <p:ph type="sldNum" sz="quarter" idx="10"/>
          </p:nvPr>
        </p:nvSpPr>
        <p:spPr/>
        <p:txBody>
          <a:bodyPr/>
          <a:lstStyle/>
          <a:p>
            <a:fld id="{4F317CDD-DB2F-4F23-AA47-1BF55453978B}" type="slidenum">
              <a:rPr lang="en-US" smtClean="0"/>
              <a:t>12</a:t>
            </a:fld>
            <a:endParaRPr lang="en-US"/>
          </a:p>
        </p:txBody>
      </p:sp>
    </p:spTree>
    <p:extLst>
      <p:ext uri="{BB962C8B-B14F-4D97-AF65-F5344CB8AC3E}">
        <p14:creationId xmlns:p14="http://schemas.microsoft.com/office/powerpoint/2010/main" val="3755149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317CDD-DB2F-4F23-AA47-1BF55453978B}" type="slidenum">
              <a:rPr lang="en-US" smtClean="0"/>
              <a:t>13</a:t>
            </a:fld>
            <a:endParaRPr lang="en-US"/>
          </a:p>
        </p:txBody>
      </p:sp>
    </p:spTree>
    <p:extLst>
      <p:ext uri="{BB962C8B-B14F-4D97-AF65-F5344CB8AC3E}">
        <p14:creationId xmlns:p14="http://schemas.microsoft.com/office/powerpoint/2010/main" val="1978272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317CDD-DB2F-4F23-AA47-1BF55453978B}" type="slidenum">
              <a:rPr lang="en-US" smtClean="0"/>
              <a:t>14</a:t>
            </a:fld>
            <a:endParaRPr lang="en-US"/>
          </a:p>
        </p:txBody>
      </p:sp>
    </p:spTree>
    <p:extLst>
      <p:ext uri="{BB962C8B-B14F-4D97-AF65-F5344CB8AC3E}">
        <p14:creationId xmlns:p14="http://schemas.microsoft.com/office/powerpoint/2010/main" val="606755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317CDD-DB2F-4F23-AA47-1BF55453978B}" type="slidenum">
              <a:rPr lang="en-US" smtClean="0"/>
              <a:t>15</a:t>
            </a:fld>
            <a:endParaRPr lang="en-US"/>
          </a:p>
        </p:txBody>
      </p:sp>
    </p:spTree>
    <p:extLst>
      <p:ext uri="{BB962C8B-B14F-4D97-AF65-F5344CB8AC3E}">
        <p14:creationId xmlns:p14="http://schemas.microsoft.com/office/powerpoint/2010/main" val="336975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317CDD-DB2F-4F23-AA47-1BF55453978B}" type="slidenum">
              <a:rPr lang="en-US" smtClean="0"/>
              <a:t>16</a:t>
            </a:fld>
            <a:endParaRPr lang="en-US"/>
          </a:p>
        </p:txBody>
      </p:sp>
    </p:spTree>
    <p:extLst>
      <p:ext uri="{BB962C8B-B14F-4D97-AF65-F5344CB8AC3E}">
        <p14:creationId xmlns:p14="http://schemas.microsoft.com/office/powerpoint/2010/main" val="1944281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317CDD-DB2F-4F23-AA47-1BF55453978B}" type="slidenum">
              <a:rPr lang="en-US" smtClean="0"/>
              <a:t>17</a:t>
            </a:fld>
            <a:endParaRPr lang="en-US"/>
          </a:p>
        </p:txBody>
      </p:sp>
    </p:spTree>
    <p:extLst>
      <p:ext uri="{BB962C8B-B14F-4D97-AF65-F5344CB8AC3E}">
        <p14:creationId xmlns:p14="http://schemas.microsoft.com/office/powerpoint/2010/main" val="2008404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317CDD-DB2F-4F23-AA47-1BF55453978B}" type="slidenum">
              <a:rPr lang="en-US" smtClean="0"/>
              <a:t>18</a:t>
            </a:fld>
            <a:endParaRPr lang="en-US"/>
          </a:p>
        </p:txBody>
      </p:sp>
    </p:spTree>
    <p:extLst>
      <p:ext uri="{BB962C8B-B14F-4D97-AF65-F5344CB8AC3E}">
        <p14:creationId xmlns:p14="http://schemas.microsoft.com/office/powerpoint/2010/main" val="1609249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From 2004 to 2013, 77 patents have been published. </a:t>
            </a:r>
            <a:r>
              <a:rPr lang="en-US" baseline="0" dirty="0" err="1" smtClean="0"/>
              <a:t>Sirtris</a:t>
            </a:r>
            <a:r>
              <a:rPr lang="en-US" baseline="0" dirty="0" smtClean="0"/>
              <a:t> </a:t>
            </a:r>
            <a:r>
              <a:rPr lang="en-US" baseline="0" dirty="0" err="1" smtClean="0"/>
              <a:t>Pharaceuticals</a:t>
            </a:r>
            <a:r>
              <a:rPr lang="en-US" baseline="0" dirty="0" smtClean="0"/>
              <a:t>, Inc. (36), Elixir Pharmaceuticals, Inc. (7), The John Hopkins University(4), Mass Institute of Technology(4), Harvard College(3), Princeton University (2), University of </a:t>
            </a:r>
            <a:r>
              <a:rPr lang="en-US" baseline="0" dirty="0" err="1" smtClean="0"/>
              <a:t>Wisconson</a:t>
            </a:r>
            <a:r>
              <a:rPr lang="en-US" baseline="0" dirty="0" smtClean="0"/>
              <a:t>-Madison (2), Cornell University (2), </a:t>
            </a:r>
            <a:r>
              <a:rPr lang="en-US" baseline="0" dirty="0" err="1" smtClean="0"/>
              <a:t>Enzo</a:t>
            </a:r>
            <a:r>
              <a:rPr lang="en-US" baseline="0" dirty="0" smtClean="0"/>
              <a:t> life Science (1), et al.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EB14D63-71ED-4F80-8A1A-012B7222CD96}" type="slidenum">
              <a:rPr lang="en-US" smtClean="0"/>
              <a:t>19</a:t>
            </a:fld>
            <a:endParaRPr lang="en-US"/>
          </a:p>
        </p:txBody>
      </p:sp>
    </p:spTree>
    <p:extLst>
      <p:ext uri="{BB962C8B-B14F-4D97-AF65-F5344CB8AC3E}">
        <p14:creationId xmlns:p14="http://schemas.microsoft.com/office/powerpoint/2010/main" val="1707343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317CDD-DB2F-4F23-AA47-1BF55453978B}" type="slidenum">
              <a:rPr lang="en-US" smtClean="0"/>
              <a:t>2</a:t>
            </a:fld>
            <a:endParaRPr lang="en-US"/>
          </a:p>
        </p:txBody>
      </p:sp>
    </p:spTree>
    <p:extLst>
      <p:ext uri="{BB962C8B-B14F-4D97-AF65-F5344CB8AC3E}">
        <p14:creationId xmlns:p14="http://schemas.microsoft.com/office/powerpoint/2010/main" val="4236543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some embodiments, the compound contains greater than a 60% (e.g., greater than a 65%; 70%, 75%, 80%, or 85%) </a:t>
            </a:r>
            <a:r>
              <a:rPr lang="en-US" sz="1200" b="0" i="0" u="none" strike="noStrike" kern="1200" baseline="0" dirty="0" err="1" smtClean="0">
                <a:solidFill>
                  <a:schemeClr val="tx1"/>
                </a:solidFill>
                <a:latin typeface="+mn-lt"/>
                <a:ea typeface="+mn-ea"/>
                <a:cs typeface="+mn-cs"/>
              </a:rPr>
              <a:t>enantiomeric</a:t>
            </a:r>
            <a:r>
              <a:rPr lang="en-US" sz="1200" b="0" i="0" u="none" strike="noStrike" kern="1200" baseline="0" dirty="0" smtClean="0">
                <a:solidFill>
                  <a:schemeClr val="tx1"/>
                </a:solidFill>
                <a:latin typeface="+mn-lt"/>
                <a:ea typeface="+mn-ea"/>
                <a:cs typeface="+mn-cs"/>
              </a:rPr>
              <a:t> excess of the enantiomer having an optical rotation of -14.1 (c=0.33 DCM).</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Elixir was formed in 1999 based on discoveries from founders Cynthia Kenyon, Ph.D., currently at the University of California San Francisco, and Leonard </a:t>
            </a:r>
            <a:r>
              <a:rPr lang="en-US" sz="1200" b="0" i="0" u="none" strike="noStrike" kern="1200" baseline="0" dirty="0" err="1" smtClean="0">
                <a:solidFill>
                  <a:schemeClr val="tx1"/>
                </a:solidFill>
                <a:latin typeface="+mn-lt"/>
                <a:ea typeface="+mn-ea"/>
                <a:cs typeface="+mn-cs"/>
              </a:rPr>
              <a:t>Guarente</a:t>
            </a:r>
            <a:r>
              <a:rPr lang="en-US" sz="1200" b="0" i="0" u="none" strike="noStrike" kern="1200" baseline="0" dirty="0" smtClean="0">
                <a:solidFill>
                  <a:schemeClr val="tx1"/>
                </a:solidFill>
                <a:latin typeface="+mn-lt"/>
                <a:ea typeface="+mn-ea"/>
                <a:cs typeface="+mn-cs"/>
              </a:rPr>
              <a:t>, Ph.D., Novartis professor of biology at Massachusetts Institute of Technology. Dr. </a:t>
            </a:r>
            <a:r>
              <a:rPr lang="en-US" sz="1200" b="0" i="0" u="none" strike="noStrike" kern="1200" baseline="0" dirty="0" err="1" smtClean="0">
                <a:solidFill>
                  <a:schemeClr val="tx1"/>
                </a:solidFill>
                <a:latin typeface="+mn-lt"/>
                <a:ea typeface="+mn-ea"/>
                <a:cs typeface="+mn-cs"/>
              </a:rPr>
              <a:t>Guarente</a:t>
            </a:r>
            <a:r>
              <a:rPr lang="en-US" sz="1200" b="0" i="0" u="none" strike="noStrike" kern="1200" baseline="0" dirty="0" smtClean="0">
                <a:solidFill>
                  <a:schemeClr val="tx1"/>
                </a:solidFill>
                <a:latin typeface="+mn-lt"/>
                <a:ea typeface="+mn-ea"/>
                <a:cs typeface="+mn-cs"/>
              </a:rPr>
              <a:t> decamped from Elixir in 2007 to become co-chair of </a:t>
            </a:r>
            <a:r>
              <a:rPr lang="en-US" sz="1200" b="0" i="0" u="none" strike="noStrike" kern="1200" baseline="0" dirty="0" err="1" smtClean="0">
                <a:solidFill>
                  <a:schemeClr val="tx1"/>
                </a:solidFill>
                <a:latin typeface="+mn-lt"/>
                <a:ea typeface="+mn-ea"/>
                <a:cs typeface="+mn-cs"/>
              </a:rPr>
              <a:t>Sirtris</a:t>
            </a:r>
            <a:r>
              <a:rPr lang="en-US" sz="1200" b="0" i="0" u="none" strike="noStrike" kern="1200" baseline="0" dirty="0" smtClean="0">
                <a:solidFill>
                  <a:schemeClr val="tx1"/>
                </a:solidFill>
                <a:latin typeface="+mn-lt"/>
                <a:ea typeface="+mn-ea"/>
                <a:cs typeface="+mn-cs"/>
              </a:rPr>
              <a:t>’ scientific advisory board. </a:t>
            </a:r>
            <a:r>
              <a:rPr lang="en-US" sz="1200" b="0" i="0" u="none" strike="noStrike" kern="1200" baseline="0" dirty="0" err="1" smtClean="0">
                <a:solidFill>
                  <a:schemeClr val="tx1"/>
                </a:solidFill>
                <a:latin typeface="+mn-lt"/>
                <a:ea typeface="+mn-ea"/>
                <a:cs typeface="+mn-cs"/>
              </a:rPr>
              <a:t>Sirtris</a:t>
            </a:r>
            <a:r>
              <a:rPr lang="en-US" sz="1200" b="0" i="0" u="none" strike="noStrike" kern="1200" baseline="0" dirty="0" smtClean="0">
                <a:solidFill>
                  <a:schemeClr val="tx1"/>
                </a:solidFill>
                <a:latin typeface="+mn-lt"/>
                <a:ea typeface="+mn-ea"/>
                <a:cs typeface="+mn-cs"/>
              </a:rPr>
              <a:t> was bought in 2008 by GSK for $720 million.</a:t>
            </a:r>
          </a:p>
          <a:p>
            <a:endParaRPr lang="en-US" sz="1200" b="0" i="0" u="none" strike="noStrik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B14D63-71ED-4F80-8A1A-012B7222CD96}" type="slidenum">
              <a:rPr lang="en-US" smtClean="0"/>
              <a:t>20</a:t>
            </a:fld>
            <a:endParaRPr lang="en-US"/>
          </a:p>
        </p:txBody>
      </p:sp>
    </p:spTree>
    <p:extLst>
      <p:ext uri="{BB962C8B-B14F-4D97-AF65-F5344CB8AC3E}">
        <p14:creationId xmlns:p14="http://schemas.microsoft.com/office/powerpoint/2010/main" val="26068131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Sirtris</a:t>
            </a:r>
            <a:r>
              <a:rPr lang="en-US" b="1" dirty="0" smtClean="0"/>
              <a:t> Pharmaceuticals</a:t>
            </a:r>
            <a:r>
              <a:rPr lang="en-US" dirty="0" smtClean="0"/>
              <a:t>, Inc. was a biotechnology company based in </a:t>
            </a:r>
            <a:r>
              <a:rPr lang="en-US" dirty="0" smtClean="0">
                <a:hlinkClick r:id="rId3" action="ppaction://hlinkfile" tooltip="Cambridge, MA"/>
              </a:rPr>
              <a:t>Cambridge, MA</a:t>
            </a:r>
            <a:r>
              <a:rPr lang="en-US" dirty="0" smtClean="0"/>
              <a:t> that developed therapies for type 2 diabetes, cancer, and other diseases. Founded in 2004 by Harvard University biologist </a:t>
            </a:r>
            <a:r>
              <a:rPr lang="en-US" dirty="0" smtClean="0">
                <a:hlinkClick r:id="rId4" action="ppaction://hlinkfile" tooltip="David Sinclair (biologist)"/>
              </a:rPr>
              <a:t>David Sinclair</a:t>
            </a:r>
            <a:r>
              <a:rPr lang="en-US" dirty="0" smtClean="0"/>
              <a:t>, venture capitalist </a:t>
            </a:r>
            <a:r>
              <a:rPr lang="en-US" dirty="0" err="1" smtClean="0">
                <a:hlinkClick r:id="rId5" action="ppaction://hlinkfile" tooltip="Christoph Westphal"/>
              </a:rPr>
              <a:t>Christoph</a:t>
            </a:r>
            <a:r>
              <a:rPr lang="en-US" dirty="0" smtClean="0">
                <a:hlinkClick r:id="rId5" action="ppaction://hlinkfile" tooltip="Christoph Westphal"/>
              </a:rPr>
              <a:t> </a:t>
            </a:r>
            <a:r>
              <a:rPr lang="en-US" dirty="0" err="1" smtClean="0">
                <a:hlinkClick r:id="rId5" action="ppaction://hlinkfile" tooltip="Christoph Westphal"/>
              </a:rPr>
              <a:t>Westphal</a:t>
            </a:r>
            <a:r>
              <a:rPr lang="en-US" dirty="0" smtClean="0"/>
              <a:t>, and serial entrepreneur </a:t>
            </a:r>
            <a:r>
              <a:rPr lang="en-US" dirty="0" smtClean="0">
                <a:hlinkClick r:id="rId6" action="ppaction://hlinkfile" tooltip="Andrew Perlman"/>
              </a:rPr>
              <a:t>Andrew Perlman</a:t>
            </a:r>
            <a:r>
              <a:rPr lang="en-US" dirty="0" smtClean="0"/>
              <a:t>, the company went public in 2007 and was subsequently purchased by </a:t>
            </a:r>
            <a:r>
              <a:rPr lang="en-US" dirty="0" smtClean="0">
                <a:hlinkClick r:id="rId7" action="ppaction://hlinkfile" tooltip="GlaxoSmithKline"/>
              </a:rPr>
              <a:t>GlaxoSmithKline</a:t>
            </a:r>
            <a:r>
              <a:rPr lang="en-US" dirty="0" smtClean="0"/>
              <a:t> in 2008 to </a:t>
            </a:r>
            <a:r>
              <a:rPr lang="en-US" dirty="0" smtClean="0">
                <a:effectLst/>
              </a:rPr>
              <a:t>acquire the hot biotech with a plan to fight diseases of aging </a:t>
            </a:r>
            <a:r>
              <a:rPr lang="en-US" dirty="0" smtClean="0"/>
              <a:t>for $720 million. Almost e years after, </a:t>
            </a:r>
            <a:r>
              <a:rPr lang="en-US" dirty="0" smtClean="0">
                <a:effectLst/>
              </a:rPr>
              <a:t>GlaxoSmithKline shut down Cambridge, MA-based </a:t>
            </a:r>
            <a:r>
              <a:rPr lang="en-US" dirty="0" err="1" smtClean="0">
                <a:effectLst/>
                <a:hlinkClick r:id="rId8"/>
              </a:rPr>
              <a:t>Sirtris</a:t>
            </a:r>
            <a:r>
              <a:rPr lang="en-US" dirty="0" smtClean="0">
                <a:effectLst/>
                <a:hlinkClick r:id="rId8"/>
              </a:rPr>
              <a:t> Pharmaceuticals</a:t>
            </a:r>
            <a:r>
              <a:rPr lang="en-US" dirty="0" smtClean="0">
                <a:effectLst/>
              </a:rPr>
              <a:t>,2013 and transferred some of the 60 remaining </a:t>
            </a:r>
            <a:r>
              <a:rPr lang="en-US" dirty="0" err="1" smtClean="0">
                <a:effectLst/>
              </a:rPr>
              <a:t>Sirtris</a:t>
            </a:r>
            <a:r>
              <a:rPr lang="en-US" dirty="0" smtClean="0">
                <a:effectLst/>
              </a:rPr>
              <a:t> employees to the Philadelphia area.</a:t>
            </a:r>
            <a:r>
              <a:rPr lang="en-US" dirty="0" smtClean="0"/>
              <a:t> The company's current lead candidates are SRT2104 and SRT2379, which are both potent activators of the SIRT1 enzyme. </a:t>
            </a:r>
            <a:endParaRPr lang="en-US" dirty="0" smtClean="0">
              <a:effectLst/>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2EB14D63-71ED-4F80-8A1A-012B7222CD96}" type="slidenum">
              <a:rPr lang="en-US" smtClean="0"/>
              <a:t>21</a:t>
            </a:fld>
            <a:endParaRPr lang="en-US"/>
          </a:p>
        </p:txBody>
      </p:sp>
    </p:spTree>
    <p:extLst>
      <p:ext uri="{BB962C8B-B14F-4D97-AF65-F5344CB8AC3E}">
        <p14:creationId xmlns:p14="http://schemas.microsoft.com/office/powerpoint/2010/main" val="1893376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317CDD-DB2F-4F23-AA47-1BF55453978B}" type="slidenum">
              <a:rPr lang="en-US" smtClean="0"/>
              <a:t>22</a:t>
            </a:fld>
            <a:endParaRPr lang="en-US"/>
          </a:p>
        </p:txBody>
      </p:sp>
    </p:spTree>
    <p:extLst>
      <p:ext uri="{BB962C8B-B14F-4D97-AF65-F5344CB8AC3E}">
        <p14:creationId xmlns:p14="http://schemas.microsoft.com/office/powerpoint/2010/main" val="2752233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following measurement techniques are supported</a:t>
            </a:r>
            <a:r>
              <a:rPr lang="en-US" baseline="0" dirty="0" smtClean="0"/>
              <a:t> by …</a:t>
            </a:r>
          </a:p>
          <a:p>
            <a:r>
              <a:rPr lang="en-US" sz="1200" b="0" i="0" u="none" strike="noStrike" kern="1200" baseline="0" dirty="0" smtClean="0">
                <a:solidFill>
                  <a:schemeClr val="tx1"/>
                </a:solidFill>
                <a:latin typeface="+mn-lt"/>
                <a:ea typeface="+mn-ea"/>
                <a:cs typeface="+mn-cs"/>
              </a:rPr>
              <a:t>The Infinite 200 PRO has been designed to meet the requirements of a general purpose laboratory instrument;</a:t>
            </a:r>
          </a:p>
          <a:p>
            <a:r>
              <a:rPr lang="en-US" sz="1200" b="0" i="0" u="none" strike="noStrike" kern="1200" baseline="0" dirty="0" smtClean="0">
                <a:solidFill>
                  <a:schemeClr val="tx1"/>
                </a:solidFill>
                <a:latin typeface="+mn-lt"/>
                <a:ea typeface="+mn-ea"/>
                <a:cs typeface="+mn-cs"/>
              </a:rPr>
              <a:t>The Infinite 200 PRO has been designed as a general purpose laboratory instrument for professional use, supporting common 6 to 384-well </a:t>
            </a:r>
            <a:r>
              <a:rPr lang="en-US" sz="1200" b="0" i="0" u="none" strike="noStrike" kern="1200" baseline="0" dirty="0" err="1" smtClean="0">
                <a:solidFill>
                  <a:schemeClr val="tx1"/>
                </a:solidFill>
                <a:latin typeface="+mn-lt"/>
                <a:ea typeface="+mn-ea"/>
                <a:cs typeface="+mn-cs"/>
              </a:rPr>
              <a:t>microplates</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The Infinite 200 PRO provides a range of parameters for optimizing the measurement results according to: the assay type (cell-based or homogeneous), the </a:t>
            </a:r>
            <a:r>
              <a:rPr lang="en-US" sz="1200" b="0" i="0" u="none" strike="noStrike" kern="1200" baseline="0" dirty="0" err="1" smtClean="0">
                <a:solidFill>
                  <a:schemeClr val="tx1"/>
                </a:solidFill>
                <a:latin typeface="+mn-lt"/>
                <a:ea typeface="+mn-ea"/>
                <a:cs typeface="+mn-cs"/>
              </a:rPr>
              <a:t>microplate</a:t>
            </a:r>
            <a:r>
              <a:rPr lang="en-US" sz="1200" b="0" i="0" u="none" strike="noStrike" kern="1200" baseline="0" dirty="0" smtClean="0">
                <a:solidFill>
                  <a:schemeClr val="tx1"/>
                </a:solidFill>
                <a:latin typeface="+mn-lt"/>
                <a:ea typeface="+mn-ea"/>
                <a:cs typeface="+mn-cs"/>
              </a:rPr>
              <a:t> type, and the dispensed volumes per well and dispensing speeds.</a:t>
            </a:r>
            <a:endParaRPr lang="en-US" b="1" dirty="0" smtClean="0"/>
          </a:p>
          <a:p>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FI: In many </a:t>
            </a:r>
            <a:r>
              <a:rPr lang="en-US" sz="1200" dirty="0" err="1" smtClean="0"/>
              <a:t>microplate</a:t>
            </a:r>
            <a:r>
              <a:rPr lang="en-US" sz="1200" dirty="0" smtClean="0"/>
              <a:t> applications, the intensity of fluorescence emission is measured to determine the abundance of fluorescent labeled compounds</a:t>
            </a:r>
            <a:r>
              <a:rPr lang="en-US" sz="1600" dirty="0" smtClean="0"/>
              <a: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TRF applies to a class of fluorescent labels having fluorescence lifetimes in excess of 100 microseconds. The Infinite 200 PRO uses a Flash lamp light source with flash duration much shorter than fluorescence lifetime of these species. This offers the opportunity to measure fluorescence emission at some time, when stray light and prompt fluorescence have already vanished (Lag Time). Thus, background can be significantly lowered while sensitivity is improved. The benefits of TRF consequently apply to assays using multiple labels with different fluorescence lifetimes.</a:t>
            </a:r>
          </a:p>
          <a:p>
            <a:endParaRPr lang="en-US" sz="1200" dirty="0" smtClean="0"/>
          </a:p>
          <a:p>
            <a:r>
              <a:rPr lang="en-US" sz="1200" dirty="0" smtClean="0"/>
              <a:t>FRET: </a:t>
            </a:r>
            <a:r>
              <a:rPr lang="en-US" sz="1200" b="0" i="0" u="none" strike="noStrike" kern="1200" baseline="0" dirty="0" smtClean="0">
                <a:solidFill>
                  <a:schemeClr val="tx1"/>
                </a:solidFill>
                <a:latin typeface="+mn-lt"/>
                <a:ea typeface="+mn-ea"/>
                <a:cs typeface="+mn-cs"/>
              </a:rPr>
              <a:t>Some </a:t>
            </a:r>
            <a:r>
              <a:rPr lang="en-US" sz="1200" b="0" i="0" u="none" strike="noStrike" kern="1200" baseline="0" dirty="0" err="1" smtClean="0">
                <a:solidFill>
                  <a:schemeClr val="tx1"/>
                </a:solidFill>
                <a:latin typeface="+mn-lt"/>
                <a:ea typeface="+mn-ea"/>
                <a:cs typeface="+mn-cs"/>
              </a:rPr>
              <a:t>microplate</a:t>
            </a:r>
            <a:r>
              <a:rPr lang="en-US" sz="1200" b="0" i="0" u="none" strike="noStrike" kern="1200" baseline="0" dirty="0" smtClean="0">
                <a:solidFill>
                  <a:schemeClr val="tx1"/>
                </a:solidFill>
                <a:latin typeface="+mn-lt"/>
                <a:ea typeface="+mn-ea"/>
                <a:cs typeface="+mn-cs"/>
              </a:rPr>
              <a:t> applications utilize a sophisticated dual labeling strategy. The FRET effect enables you to measure how many of two differently labeled compounds are in close proximity. This makes it suitable for binding studies. Basically, FRET is a fluorescence intensity measurement of one of the two fluorescent labels (acceptor). However, the acceptor is not susceptible to the excitation wavelength of the light source being used. Instead, the acceptor may receive excitation energy from the other fluorescent label (donor), if both are spatially close together. As a prerequisite, the excitation wavelength has to apply to the donor. Secondly, the emission spectrum of the donor has to overlap the excitation spectrum of the acceptor (resonance condition). Nevertheless, the transfer of excitation energy from donor to the acceptor is radiation free.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Temperature range: 5 °C above ambient to 42 °C.</a:t>
            </a:r>
            <a:endParaRPr lang="en-US" sz="2400" dirty="0" smtClean="0"/>
          </a:p>
          <a:p>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500" dirty="0" smtClean="0"/>
              <a:t>Glow Luminescence:</a:t>
            </a:r>
            <a:r>
              <a:rPr lang="en-US" sz="1500" baseline="0" dirty="0" smtClean="0"/>
              <a:t> </a:t>
            </a:r>
            <a:r>
              <a:rPr lang="en-US" sz="1200" b="0" i="0" u="none" strike="noStrike" kern="1200" baseline="0" dirty="0" smtClean="0">
                <a:solidFill>
                  <a:schemeClr val="tx1"/>
                </a:solidFill>
                <a:latin typeface="+mn-lt"/>
                <a:ea typeface="+mn-ea"/>
                <a:cs typeface="+mn-cs"/>
              </a:rPr>
              <a:t>glow type </a:t>
            </a:r>
            <a:r>
              <a:rPr lang="en-US" sz="1200" b="0" i="0" u="none" strike="noStrike" kern="1200" baseline="0" dirty="0" err="1" smtClean="0">
                <a:solidFill>
                  <a:schemeClr val="tx1"/>
                </a:solidFill>
                <a:latin typeface="+mn-lt"/>
                <a:ea typeface="+mn-ea"/>
                <a:cs typeface="+mn-cs"/>
              </a:rPr>
              <a:t>chemi</a:t>
            </a:r>
            <a:r>
              <a:rPr lang="en-US" sz="1200" b="0" i="0" u="none" strike="noStrike" kern="1200" baseline="0" dirty="0" smtClean="0">
                <a:solidFill>
                  <a:schemeClr val="tx1"/>
                </a:solidFill>
                <a:latin typeface="+mn-lt"/>
                <a:ea typeface="+mn-ea"/>
                <a:cs typeface="+mn-cs"/>
              </a:rPr>
              <a:t>- or bioluminescence. Glow type means that the luminescence assay glows much longer than a minute. Luminescence substrates are available, which provide stable enough light output over hours.</a:t>
            </a:r>
            <a:endParaRPr lang="en-US" dirty="0"/>
          </a:p>
        </p:txBody>
      </p:sp>
      <p:sp>
        <p:nvSpPr>
          <p:cNvPr id="4" name="Slide Number Placeholder 3"/>
          <p:cNvSpPr>
            <a:spLocks noGrp="1"/>
          </p:cNvSpPr>
          <p:nvPr>
            <p:ph type="sldNum" sz="quarter" idx="10"/>
          </p:nvPr>
        </p:nvSpPr>
        <p:spPr/>
        <p:txBody>
          <a:bodyPr/>
          <a:lstStyle/>
          <a:p>
            <a:fld id="{4F317CDD-DB2F-4F23-AA47-1BF55453978B}" type="slidenum">
              <a:rPr lang="en-US" smtClean="0"/>
              <a:t>23</a:t>
            </a:fld>
            <a:endParaRPr lang="en-US"/>
          </a:p>
        </p:txBody>
      </p:sp>
    </p:spTree>
    <p:extLst>
      <p:ext uri="{BB962C8B-B14F-4D97-AF65-F5344CB8AC3E}">
        <p14:creationId xmlns:p14="http://schemas.microsoft.com/office/powerpoint/2010/main" val="18969785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buFont typeface="Wingdings" pitchFamily="2" charset="2"/>
              <a:buChar char="q"/>
            </a:pPr>
            <a:r>
              <a:rPr lang="en-US" sz="1500" dirty="0" smtClean="0"/>
              <a:t>For the purpose of the present discussion the term ‘transient kinetics’ is applied to the time course of a reaction from the moment when enzyme and substrate are mixed, t=0, until either a steady state or equilibrium is established.</a:t>
            </a:r>
          </a:p>
          <a:p>
            <a:pPr marL="1200150" lvl="2" indent="-285750">
              <a:buFont typeface="Wingdings" pitchFamily="2" charset="2"/>
              <a:buChar char="q"/>
            </a:pPr>
            <a:r>
              <a:rPr lang="en-US" sz="1400" dirty="0" smtClean="0"/>
              <a:t>Multiple  turnover is carried out under the condition that the initial concentration of substrate and enzyme are [S]</a:t>
            </a:r>
            <a:r>
              <a:rPr lang="en-US" sz="1400" baseline="-25000" dirty="0" smtClean="0"/>
              <a:t>0</a:t>
            </a:r>
            <a:r>
              <a:rPr lang="en-US" sz="1400" dirty="0" smtClean="0"/>
              <a:t>&gt;&gt;[E]</a:t>
            </a:r>
            <a:r>
              <a:rPr lang="en-US" sz="1400" baseline="-25000" dirty="0" smtClean="0"/>
              <a:t>0</a:t>
            </a:r>
            <a:r>
              <a:rPr lang="en-US" sz="1400" dirty="0" smtClean="0"/>
              <a:t> and [S]</a:t>
            </a:r>
            <a:r>
              <a:rPr lang="en-US" sz="1400" baseline="-25000" dirty="0" smtClean="0"/>
              <a:t>t</a:t>
            </a:r>
            <a:r>
              <a:rPr lang="en-US" sz="1400" dirty="0" smtClean="0"/>
              <a:t> can be regarded as constant throughout the course of the reaction until a steady state is attained.</a:t>
            </a:r>
          </a:p>
          <a:p>
            <a:pPr marL="1200150" lvl="2" indent="-285750">
              <a:buFont typeface="Wingdings" pitchFamily="2" charset="2"/>
              <a:buChar char="q"/>
            </a:pPr>
            <a:r>
              <a:rPr lang="en-US" sz="1400" dirty="0" smtClean="0"/>
              <a:t>Single turnover reaction, when [S]</a:t>
            </a:r>
            <a:r>
              <a:rPr lang="en-US" sz="1400" baseline="-25000" dirty="0" smtClean="0"/>
              <a:t>0</a:t>
            </a:r>
            <a:r>
              <a:rPr lang="en-US" sz="1400" dirty="0" smtClean="0"/>
              <a:t>&lt;=[E]</a:t>
            </a:r>
            <a:r>
              <a:rPr lang="en-US" sz="1400" baseline="-25000" dirty="0" smtClean="0"/>
              <a:t>0</a:t>
            </a:r>
            <a:r>
              <a:rPr lang="en-US" sz="1400" dirty="0" smtClean="0"/>
              <a:t>, the transient formation and decay of reaction intermediates is observed until the overall process is essentially complete.</a:t>
            </a:r>
          </a:p>
          <a:p>
            <a:pPr marL="1200150" lvl="2" indent="-285750">
              <a:buFont typeface="Wingdings" pitchFamily="2" charset="2"/>
              <a:buChar char="q"/>
            </a:pPr>
            <a:endParaRPr lang="en-US" sz="1400" dirty="0" smtClean="0"/>
          </a:p>
          <a:p>
            <a:pPr marL="742950" lvl="1" indent="-285750">
              <a:buFont typeface="Wingdings" pitchFamily="2" charset="2"/>
              <a:buChar char="q"/>
            </a:pPr>
            <a:r>
              <a:rPr lang="en-US" sz="1500" dirty="0" smtClean="0"/>
              <a:t>In these experiments, reaction </a:t>
            </a:r>
            <a:r>
              <a:rPr lang="en-US" sz="1500" dirty="0" err="1" smtClean="0"/>
              <a:t>behaviour</a:t>
            </a:r>
            <a:r>
              <a:rPr lang="en-US" sz="1500" dirty="0" smtClean="0"/>
              <a:t> is tracked during the initial fast transient as the intermediate reaches the steady-state kinetics period. These experiments are more difficult to perform than either of the above two classes because they require specialist techniques (such as flash photolysis of caged compounds) or rapid mixing (such as stopped-flow, quenched flow or continuous flow).</a:t>
            </a:r>
          </a:p>
          <a:p>
            <a:pPr marL="742950" lvl="1" indent="-285750">
              <a:buFont typeface="Wingdings" pitchFamily="2" charset="2"/>
              <a:buChar char="q"/>
            </a:pPr>
            <a:endParaRPr lang="en-US" sz="1500" dirty="0" smtClean="0"/>
          </a:p>
          <a:p>
            <a:endParaRPr lang="en-US" dirty="0"/>
          </a:p>
        </p:txBody>
      </p:sp>
      <p:sp>
        <p:nvSpPr>
          <p:cNvPr id="4" name="Slide Number Placeholder 3"/>
          <p:cNvSpPr>
            <a:spLocks noGrp="1"/>
          </p:cNvSpPr>
          <p:nvPr>
            <p:ph type="sldNum" sz="quarter" idx="10"/>
          </p:nvPr>
        </p:nvSpPr>
        <p:spPr/>
        <p:txBody>
          <a:bodyPr/>
          <a:lstStyle/>
          <a:p>
            <a:fld id="{4F317CDD-DB2F-4F23-AA47-1BF55453978B}" type="slidenum">
              <a:rPr lang="en-US" smtClean="0"/>
              <a:t>24</a:t>
            </a:fld>
            <a:endParaRPr lang="en-US"/>
          </a:p>
        </p:txBody>
      </p:sp>
    </p:spTree>
    <p:extLst>
      <p:ext uri="{BB962C8B-B14F-4D97-AF65-F5344CB8AC3E}">
        <p14:creationId xmlns:p14="http://schemas.microsoft.com/office/powerpoint/2010/main" val="16789752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317CDD-DB2F-4F23-AA47-1BF55453978B}" type="slidenum">
              <a:rPr lang="en-US" smtClean="0"/>
              <a:t>25</a:t>
            </a:fld>
            <a:endParaRPr lang="en-US"/>
          </a:p>
        </p:txBody>
      </p:sp>
    </p:spTree>
    <p:extLst>
      <p:ext uri="{BB962C8B-B14F-4D97-AF65-F5344CB8AC3E}">
        <p14:creationId xmlns:p14="http://schemas.microsoft.com/office/powerpoint/2010/main" val="32411987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317CDD-DB2F-4F23-AA47-1BF55453978B}" type="slidenum">
              <a:rPr lang="en-US" smtClean="0"/>
              <a:t>26</a:t>
            </a:fld>
            <a:endParaRPr lang="en-US"/>
          </a:p>
        </p:txBody>
      </p:sp>
    </p:spTree>
    <p:extLst>
      <p:ext uri="{BB962C8B-B14F-4D97-AF65-F5344CB8AC3E}">
        <p14:creationId xmlns:p14="http://schemas.microsoft.com/office/powerpoint/2010/main" val="40538936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317CDD-DB2F-4F23-AA47-1BF55453978B}" type="slidenum">
              <a:rPr lang="en-US" smtClean="0"/>
              <a:t>27</a:t>
            </a:fld>
            <a:endParaRPr lang="en-US"/>
          </a:p>
        </p:txBody>
      </p:sp>
    </p:spTree>
    <p:extLst>
      <p:ext uri="{BB962C8B-B14F-4D97-AF65-F5344CB8AC3E}">
        <p14:creationId xmlns:p14="http://schemas.microsoft.com/office/powerpoint/2010/main" val="31319259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317CDD-DB2F-4F23-AA47-1BF55453978B}" type="slidenum">
              <a:rPr lang="en-US" smtClean="0"/>
              <a:t>28</a:t>
            </a:fld>
            <a:endParaRPr lang="en-US"/>
          </a:p>
        </p:txBody>
      </p:sp>
    </p:spTree>
    <p:extLst>
      <p:ext uri="{BB962C8B-B14F-4D97-AF65-F5344CB8AC3E}">
        <p14:creationId xmlns:p14="http://schemas.microsoft.com/office/powerpoint/2010/main" val="41603976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317CDD-DB2F-4F23-AA47-1BF55453978B}" type="slidenum">
              <a:rPr lang="en-US" smtClean="0"/>
              <a:t>29</a:t>
            </a:fld>
            <a:endParaRPr lang="en-US"/>
          </a:p>
        </p:txBody>
      </p:sp>
    </p:spTree>
    <p:extLst>
      <p:ext uri="{BB962C8B-B14F-4D97-AF65-F5344CB8AC3E}">
        <p14:creationId xmlns:p14="http://schemas.microsoft.com/office/powerpoint/2010/main" val="2750740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317CDD-DB2F-4F23-AA47-1BF55453978B}" type="slidenum">
              <a:rPr lang="en-US" smtClean="0"/>
              <a:t>3</a:t>
            </a:fld>
            <a:endParaRPr lang="en-US"/>
          </a:p>
        </p:txBody>
      </p:sp>
    </p:spTree>
    <p:extLst>
      <p:ext uri="{BB962C8B-B14F-4D97-AF65-F5344CB8AC3E}">
        <p14:creationId xmlns:p14="http://schemas.microsoft.com/office/powerpoint/2010/main" val="2178697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Steady-state kinetics of Hst2 using the coupled assay.</a:t>
            </a:r>
            <a:endParaRPr lang="en-US" dirty="0"/>
          </a:p>
        </p:txBody>
      </p:sp>
      <p:sp>
        <p:nvSpPr>
          <p:cNvPr id="4" name="Slide Number Placeholder 3"/>
          <p:cNvSpPr>
            <a:spLocks noGrp="1"/>
          </p:cNvSpPr>
          <p:nvPr>
            <p:ph type="sldNum" sz="quarter" idx="10"/>
          </p:nvPr>
        </p:nvSpPr>
        <p:spPr/>
        <p:txBody>
          <a:bodyPr/>
          <a:lstStyle/>
          <a:p>
            <a:fld id="{BB45379E-A625-4181-A0FE-8B541ECF38B1}"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317CDD-DB2F-4F23-AA47-1BF55453978B}" type="slidenum">
              <a:rPr lang="en-US" smtClean="0"/>
              <a:t>31</a:t>
            </a:fld>
            <a:endParaRPr lang="en-US"/>
          </a:p>
        </p:txBody>
      </p:sp>
    </p:spTree>
    <p:extLst>
      <p:ext uri="{BB962C8B-B14F-4D97-AF65-F5344CB8AC3E}">
        <p14:creationId xmlns:p14="http://schemas.microsoft.com/office/powerpoint/2010/main" val="12799304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317CDD-DB2F-4F23-AA47-1BF55453978B}" type="slidenum">
              <a:rPr lang="en-US" smtClean="0"/>
              <a:t>32</a:t>
            </a:fld>
            <a:endParaRPr lang="en-US"/>
          </a:p>
        </p:txBody>
      </p:sp>
    </p:spTree>
    <p:extLst>
      <p:ext uri="{BB962C8B-B14F-4D97-AF65-F5344CB8AC3E}">
        <p14:creationId xmlns:p14="http://schemas.microsoft.com/office/powerpoint/2010/main" val="1908389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B14D63-71ED-4F80-8A1A-012B7222CD96}" type="slidenum">
              <a:rPr lang="en-US" smtClean="0"/>
              <a:t>4</a:t>
            </a:fld>
            <a:endParaRPr lang="en-US"/>
          </a:p>
        </p:txBody>
      </p:sp>
    </p:spTree>
    <p:extLst>
      <p:ext uri="{BB962C8B-B14F-4D97-AF65-F5344CB8AC3E}">
        <p14:creationId xmlns:p14="http://schemas.microsoft.com/office/powerpoint/2010/main" val="479755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317CDD-DB2F-4F23-AA47-1BF55453978B}" type="slidenum">
              <a:rPr lang="en-US" smtClean="0"/>
              <a:t>5</a:t>
            </a:fld>
            <a:endParaRPr lang="en-US"/>
          </a:p>
        </p:txBody>
      </p:sp>
    </p:spTree>
    <p:extLst>
      <p:ext uri="{BB962C8B-B14F-4D97-AF65-F5344CB8AC3E}">
        <p14:creationId xmlns:p14="http://schemas.microsoft.com/office/powerpoint/2010/main" val="3267626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Human SIRT1 (N-terminal His6-tag) and SIRT2 (N-terminal GST tag) were expressed in </a:t>
            </a:r>
            <a:r>
              <a:rPr lang="en-US" sz="1200" i="1" dirty="0" smtClean="0"/>
              <a:t>Escherichia coli </a:t>
            </a:r>
            <a:r>
              <a:rPr lang="en-US" sz="1200" dirty="0" smtClean="0"/>
              <a:t>and purified by affinity chromatography. SIRT3 is synthesized in mammalian cells as an inactive precursor and activated by a mitochondrial matrix processing peptidase, which removes the first 100 amino acids. Therefore, N-terminal GST-tagged SIRT3 lacking the first 100 amino acids was expressed in bacteria.</a:t>
            </a:r>
          </a:p>
          <a:p>
            <a:endParaRPr lang="en-US" sz="1200" dirty="0" smtClean="0"/>
          </a:p>
          <a:p>
            <a:pPr algn="just"/>
            <a:r>
              <a:rPr lang="en-US" sz="1200" dirty="0" smtClean="0"/>
              <a:t>The biochemical assay for recombinant human SIRTs was based on the SIRT1 </a:t>
            </a:r>
            <a:r>
              <a:rPr lang="en-US" sz="1200" dirty="0" err="1" smtClean="0"/>
              <a:t>Fluorimetric</a:t>
            </a:r>
            <a:r>
              <a:rPr lang="en-US" sz="1200" dirty="0" smtClean="0"/>
              <a:t> Drug Discovery Kit (AK-555, </a:t>
            </a:r>
            <a:r>
              <a:rPr lang="en-US" sz="1200" dirty="0" err="1" smtClean="0"/>
              <a:t>Biomol</a:t>
            </a:r>
            <a:r>
              <a:rPr lang="en-US" sz="1200" dirty="0" smtClean="0"/>
              <a:t>, Plymouth Meeting, PA). In this assay, modified acetyl lysine conjugated to </a:t>
            </a:r>
            <a:r>
              <a:rPr lang="en-US" sz="1200" dirty="0" err="1" smtClean="0"/>
              <a:t>aminomethylcoumarin</a:t>
            </a:r>
            <a:r>
              <a:rPr lang="en-US" sz="1200" dirty="0" smtClean="0"/>
              <a:t> (AMC) is </a:t>
            </a:r>
            <a:r>
              <a:rPr lang="en-US" sz="1200" dirty="0" err="1" smtClean="0"/>
              <a:t>deacetylated</a:t>
            </a:r>
            <a:r>
              <a:rPr lang="en-US" sz="1200" dirty="0" smtClean="0"/>
              <a:t> by SIRT enzymes in the presence of NAD, followed by the addition of a </a:t>
            </a:r>
            <a:r>
              <a:rPr lang="en-US" sz="1200" dirty="0" err="1" smtClean="0"/>
              <a:t>proteolytic</a:t>
            </a:r>
            <a:r>
              <a:rPr lang="en-US" sz="1200" dirty="0" smtClean="0"/>
              <a:t> developer that releases the fluorescent AMC. </a:t>
            </a:r>
            <a:r>
              <a:rPr lang="en-US" sz="1200" i="1" dirty="0" smtClean="0"/>
              <a:t>K</a:t>
            </a:r>
            <a:r>
              <a:rPr lang="en-US" sz="1200" dirty="0" smtClean="0"/>
              <a:t>M values for NAD and acetylated peptide substrates with SIRT1, SIRT2, and SIRT3 were determined as previously reported. </a:t>
            </a:r>
            <a:r>
              <a:rPr lang="en-US" sz="1200" dirty="0" err="1" smtClean="0"/>
              <a:t>Deacetylase</a:t>
            </a:r>
            <a:r>
              <a:rPr lang="en-US" sz="1200" dirty="0" smtClean="0"/>
              <a:t> reactions were carried out with all substrates fixed at 70% of their </a:t>
            </a:r>
            <a:r>
              <a:rPr lang="en-US" sz="1200" i="1" dirty="0" smtClean="0"/>
              <a:t>K</a:t>
            </a:r>
            <a:r>
              <a:rPr lang="en-US" sz="1200" dirty="0" smtClean="0"/>
              <a:t>M values. Enzyme was added at a concentration of 0.5 to 1.0 units/assay well (1 unit of enzyme releases 1 </a:t>
            </a:r>
            <a:r>
              <a:rPr lang="en-US" sz="1200" dirty="0" err="1" smtClean="0"/>
              <a:t>pmol</a:t>
            </a:r>
            <a:r>
              <a:rPr lang="en-US" sz="1200" dirty="0" smtClean="0"/>
              <a:t> of product per min). Assays were incubated for 45 min at 37 °C. Resulting fluorescence was measured after further incubation for 15 min at 37 °C with Fluor de Lys Developer II (KI-176, </a:t>
            </a:r>
            <a:r>
              <a:rPr lang="en-US" sz="1200" dirty="0" err="1" smtClean="0"/>
              <a:t>Biomol</a:t>
            </a:r>
            <a:r>
              <a:rPr lang="en-US" sz="1200" dirty="0" smtClean="0"/>
              <a:t>) on a Bio-</a:t>
            </a:r>
            <a:r>
              <a:rPr lang="en-US" sz="1200" dirty="0" err="1" smtClean="0"/>
              <a:t>Tek</a:t>
            </a:r>
            <a:r>
              <a:rPr lang="en-US" sz="1200" dirty="0" smtClean="0"/>
              <a:t> Synergy HT </a:t>
            </a:r>
            <a:r>
              <a:rPr lang="en-US" sz="1200" dirty="0" err="1" smtClean="0"/>
              <a:t>fluorimeter</a:t>
            </a:r>
            <a:r>
              <a:rPr lang="en-US" sz="1200" dirty="0" smtClean="0"/>
              <a:t> with excitation set at 360 nm and emission measured at 460 nm. Assays of SIRT1, SIRT2, and SIRT3 were performed in 384-well plates using the p53-K382- (Ac) substrate representing residues 379-382 of p53 acetylated on lysine 382 (KI-177, </a:t>
            </a:r>
            <a:r>
              <a:rPr lang="en-US" sz="1200" dirty="0" err="1" smtClean="0"/>
              <a:t>Biomol</a:t>
            </a:r>
            <a:r>
              <a:rPr lang="en-US" sz="1200" dirty="0" smtClean="0"/>
              <a:t>). IC50 data were analyzed using </a:t>
            </a:r>
            <a:r>
              <a:rPr lang="en-US" sz="1200" dirty="0" err="1" smtClean="0"/>
              <a:t>XLFit</a:t>
            </a:r>
            <a:r>
              <a:rPr lang="en-US" sz="1200" dirty="0" smtClean="0"/>
              <a:t> (IDBS, Guildford, UK) or </a:t>
            </a:r>
            <a:r>
              <a:rPr lang="en-US" sz="1200" dirty="0" err="1" smtClean="0"/>
              <a:t>GraphPad</a:t>
            </a:r>
            <a:r>
              <a:rPr lang="en-US" sz="1200" dirty="0" smtClean="0"/>
              <a:t> Prism software.</a:t>
            </a:r>
          </a:p>
          <a:p>
            <a:endParaRPr lang="en-US" sz="1200" dirty="0" smtClean="0"/>
          </a:p>
          <a:p>
            <a:r>
              <a:rPr lang="en-US" sz="1200" b="1" i="0" u="none" strike="noStrike" kern="1200" baseline="0" dirty="0" err="1" smtClean="0">
                <a:solidFill>
                  <a:schemeClr val="tx1"/>
                </a:solidFill>
                <a:latin typeface="+mn-lt"/>
                <a:ea typeface="+mn-ea"/>
                <a:cs typeface="+mn-cs"/>
              </a:rPr>
              <a:t>Nicotinamide</a:t>
            </a:r>
            <a:r>
              <a:rPr lang="en-US" sz="1200" b="1" i="0" u="none" strike="noStrike" kern="1200" baseline="0" dirty="0" smtClean="0">
                <a:solidFill>
                  <a:schemeClr val="tx1"/>
                </a:solidFill>
                <a:latin typeface="+mn-lt"/>
                <a:ea typeface="+mn-ea"/>
                <a:cs typeface="+mn-cs"/>
              </a:rPr>
              <a:t> Release Assay. </a:t>
            </a:r>
            <a:r>
              <a:rPr lang="en-US" sz="1200" b="0" i="0" u="none" strike="noStrike" kern="1200" baseline="0" dirty="0" smtClean="0">
                <a:solidFill>
                  <a:schemeClr val="tx1"/>
                </a:solidFill>
                <a:latin typeface="+mn-lt"/>
                <a:ea typeface="+mn-ea"/>
                <a:cs typeface="+mn-cs"/>
              </a:rPr>
              <a:t>The activity of SIRT1 was measured in a </a:t>
            </a:r>
            <a:r>
              <a:rPr lang="en-US" sz="1200" b="0" i="0" u="none" strike="noStrike" kern="1200" baseline="0" dirty="0" err="1" smtClean="0">
                <a:solidFill>
                  <a:schemeClr val="tx1"/>
                </a:solidFill>
                <a:latin typeface="+mn-lt"/>
                <a:ea typeface="+mn-ea"/>
                <a:cs typeface="+mn-cs"/>
              </a:rPr>
              <a:t>nonfluorimetric</a:t>
            </a:r>
            <a:r>
              <a:rPr lang="en-US" sz="1200" b="0" i="0" u="none" strike="noStrike" kern="1200" baseline="0" dirty="0" smtClean="0">
                <a:solidFill>
                  <a:schemeClr val="tx1"/>
                </a:solidFill>
                <a:latin typeface="+mn-lt"/>
                <a:ea typeface="+mn-ea"/>
                <a:cs typeface="+mn-cs"/>
              </a:rPr>
              <a:t> assay using a p53 peptide substrate representing residues 368-386 acetylated on lysine 382 (Quality Controlled </a:t>
            </a:r>
            <a:r>
              <a:rPr lang="en-US" sz="1200" b="0" i="0" u="none" strike="noStrike" kern="1200" baseline="0" dirty="0" err="1" smtClean="0">
                <a:solidFill>
                  <a:schemeClr val="tx1"/>
                </a:solidFill>
                <a:latin typeface="+mn-lt"/>
                <a:ea typeface="+mn-ea"/>
                <a:cs typeface="+mn-cs"/>
              </a:rPr>
              <a:t>Biochemicals</a:t>
            </a:r>
            <a:r>
              <a:rPr lang="en-US" sz="1200" b="0" i="0" u="none" strike="noStrike" kern="1200" baseline="0" dirty="0" smtClean="0">
                <a:solidFill>
                  <a:schemeClr val="tx1"/>
                </a:solidFill>
                <a:latin typeface="+mn-lt"/>
                <a:ea typeface="+mn-ea"/>
                <a:cs typeface="+mn-cs"/>
              </a:rPr>
              <a:t>, Hopkinton, MA). This assay measures the release of [14C]</a:t>
            </a:r>
            <a:r>
              <a:rPr lang="en-US" sz="1200" b="0" i="0" u="none" strike="noStrike" kern="1200" baseline="0" dirty="0" err="1" smtClean="0">
                <a:solidFill>
                  <a:schemeClr val="tx1"/>
                </a:solidFill>
                <a:latin typeface="+mn-lt"/>
                <a:ea typeface="+mn-ea"/>
                <a:cs typeface="+mn-cs"/>
              </a:rPr>
              <a:t>nicotinamide</a:t>
            </a:r>
            <a:r>
              <a:rPr lang="en-US" sz="1200" b="0" i="0" u="none" strike="noStrike" kern="1200" baseline="0" dirty="0" smtClean="0">
                <a:solidFill>
                  <a:schemeClr val="tx1"/>
                </a:solidFill>
                <a:latin typeface="+mn-lt"/>
                <a:ea typeface="+mn-ea"/>
                <a:cs typeface="+mn-cs"/>
              </a:rPr>
              <a:t> from [carbonyl- </a:t>
            </a:r>
            <a:r>
              <a:rPr lang="es-ES" sz="1200" b="0" i="0" u="none" strike="noStrike" kern="1200" baseline="0" dirty="0" smtClean="0">
                <a:solidFill>
                  <a:schemeClr val="tx1"/>
                </a:solidFill>
                <a:latin typeface="+mn-lt"/>
                <a:ea typeface="+mn-ea"/>
                <a:cs typeface="+mn-cs"/>
              </a:rPr>
              <a:t>14C]-NAD (CFA372, </a:t>
            </a:r>
            <a:r>
              <a:rPr lang="es-ES" sz="1200" b="0" i="0" u="none" strike="noStrike" kern="1200" baseline="0" dirty="0" err="1" smtClean="0">
                <a:solidFill>
                  <a:schemeClr val="tx1"/>
                </a:solidFill>
                <a:latin typeface="+mn-lt"/>
                <a:ea typeface="+mn-ea"/>
                <a:cs typeface="+mn-cs"/>
              </a:rPr>
              <a:t>Amersham</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Biosciences</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Piscataway</a:t>
            </a:r>
            <a:r>
              <a:rPr lang="es-E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NJ), as previously described.</a:t>
            </a:r>
          </a:p>
          <a:p>
            <a:r>
              <a:rPr lang="en-US" sz="1200" b="0" i="0" u="none" strike="noStrike" kern="1200" baseline="0" dirty="0" err="1" smtClean="0">
                <a:solidFill>
                  <a:schemeClr val="tx1"/>
                </a:solidFill>
                <a:latin typeface="+mn-lt"/>
                <a:ea typeface="+mn-ea"/>
                <a:cs typeface="+mn-cs"/>
              </a:rPr>
              <a:t>Nicotinamide</a:t>
            </a:r>
            <a:r>
              <a:rPr lang="en-US" sz="1200" b="0" i="0" u="none" strike="noStrike" kern="1200" baseline="0" dirty="0" smtClean="0">
                <a:solidFill>
                  <a:schemeClr val="tx1"/>
                </a:solidFill>
                <a:latin typeface="+mn-lt"/>
                <a:ea typeface="+mn-ea"/>
                <a:cs typeface="+mn-cs"/>
              </a:rPr>
              <a:t> exchange was measured using the assay as described above in the presence of unlabeled </a:t>
            </a:r>
            <a:r>
              <a:rPr lang="en-US" sz="1200" b="0" i="0" u="none" strike="noStrike" kern="1200" baseline="0" dirty="0" err="1" smtClean="0">
                <a:solidFill>
                  <a:schemeClr val="tx1"/>
                </a:solidFill>
                <a:latin typeface="+mn-lt"/>
                <a:ea typeface="+mn-ea"/>
                <a:cs typeface="+mn-cs"/>
              </a:rPr>
              <a:t>nicotinamide</a:t>
            </a:r>
            <a:r>
              <a:rPr lang="en-US" sz="1200" b="0" i="0" u="none" strike="noStrike" kern="1200" baseline="0" dirty="0" smtClean="0">
                <a:solidFill>
                  <a:schemeClr val="tx1"/>
                </a:solidFill>
                <a:latin typeface="+mn-lt"/>
                <a:ea typeface="+mn-ea"/>
                <a:cs typeface="+mn-cs"/>
              </a:rPr>
              <a:t> added to a concentration of 52 </a:t>
            </a:r>
            <a:r>
              <a:rPr lang="en-US" sz="1200" b="0" i="1" u="none" strike="noStrike" kern="1200" baseline="0" dirty="0" err="1" smtClean="0">
                <a:solidFill>
                  <a:schemeClr val="tx1"/>
                </a:solidFill>
                <a:latin typeface="+mn-lt"/>
                <a:ea typeface="+mn-ea"/>
                <a:cs typeface="+mn-cs"/>
              </a:rPr>
              <a:t>u</a:t>
            </a:r>
            <a:r>
              <a:rPr lang="en-US" sz="1200" b="0" i="0" u="none" strike="noStrike" kern="1200" baseline="0" dirty="0" err="1" smtClean="0">
                <a:solidFill>
                  <a:schemeClr val="tx1"/>
                </a:solidFill>
                <a:latin typeface="+mn-lt"/>
                <a:ea typeface="+mn-ea"/>
                <a:cs typeface="+mn-cs"/>
              </a:rPr>
              <a:t>M</a:t>
            </a:r>
            <a:r>
              <a:rPr lang="en-US" sz="1200" b="0" i="0" u="none" strike="noStrike" kern="1200" baseline="0" dirty="0" smtClean="0">
                <a:solidFill>
                  <a:schemeClr val="tx1"/>
                </a:solidFill>
                <a:latin typeface="+mn-lt"/>
                <a:ea typeface="+mn-ea"/>
                <a:cs typeface="+mn-cs"/>
              </a:rPr>
              <a:t>. The added </a:t>
            </a:r>
            <a:r>
              <a:rPr lang="en-US" sz="1200" b="0" i="0" u="none" strike="noStrike" kern="1200" baseline="0" dirty="0" err="1" smtClean="0">
                <a:solidFill>
                  <a:schemeClr val="tx1"/>
                </a:solidFill>
                <a:latin typeface="+mn-lt"/>
                <a:ea typeface="+mn-ea"/>
                <a:cs typeface="+mn-cs"/>
              </a:rPr>
              <a:t>nicotinamide</a:t>
            </a:r>
            <a:r>
              <a:rPr lang="en-US" sz="1200" b="0" i="0" u="none" strike="noStrike" kern="1200" baseline="0" dirty="0" smtClean="0">
                <a:solidFill>
                  <a:schemeClr val="tx1"/>
                </a:solidFill>
                <a:latin typeface="+mn-lt"/>
                <a:ea typeface="+mn-ea"/>
                <a:cs typeface="+mn-cs"/>
              </a:rPr>
              <a:t> promotes release of [14C]</a:t>
            </a:r>
            <a:r>
              <a:rPr lang="en-US" sz="1200" b="0" i="0" u="none" strike="noStrike" kern="1200" baseline="0" dirty="0" err="1" smtClean="0">
                <a:solidFill>
                  <a:schemeClr val="tx1"/>
                </a:solidFill>
                <a:latin typeface="+mn-lt"/>
                <a:ea typeface="+mn-ea"/>
                <a:cs typeface="+mn-cs"/>
              </a:rPr>
              <a:t>nicotinamide</a:t>
            </a:r>
            <a:r>
              <a:rPr lang="en-US" sz="1200" b="0" i="0" u="none" strike="noStrike" kern="1200" baseline="0" dirty="0" smtClean="0">
                <a:solidFill>
                  <a:schemeClr val="tx1"/>
                </a:solidFill>
                <a:latin typeface="+mn-lt"/>
                <a:ea typeface="+mn-ea"/>
                <a:cs typeface="+mn-cs"/>
              </a:rPr>
              <a:t> from the labeled NAD through enzyme-catalyzed exchange. After release of [14C]- </a:t>
            </a:r>
            <a:r>
              <a:rPr lang="en-US" sz="1200" b="0" i="0" u="none" strike="noStrike" kern="1200" baseline="0" dirty="0" err="1" smtClean="0">
                <a:solidFill>
                  <a:schemeClr val="tx1"/>
                </a:solidFill>
                <a:latin typeface="+mn-lt"/>
                <a:ea typeface="+mn-ea"/>
                <a:cs typeface="+mn-cs"/>
              </a:rPr>
              <a:t>nicotinamide</a:t>
            </a:r>
            <a:r>
              <a:rPr lang="en-US" sz="1200" b="0" i="0" u="none" strike="noStrike" kern="1200" baseline="0" dirty="0" smtClean="0">
                <a:solidFill>
                  <a:schemeClr val="tx1"/>
                </a:solidFill>
                <a:latin typeface="+mn-lt"/>
                <a:ea typeface="+mn-ea"/>
                <a:cs typeface="+mn-cs"/>
              </a:rPr>
              <a:t> from NAD, unlabeled </a:t>
            </a:r>
            <a:r>
              <a:rPr lang="en-US" sz="1200" b="0" i="0" u="none" strike="noStrike" kern="1200" baseline="0" dirty="0" err="1" smtClean="0">
                <a:solidFill>
                  <a:schemeClr val="tx1"/>
                </a:solidFill>
                <a:latin typeface="+mn-lt"/>
                <a:ea typeface="+mn-ea"/>
                <a:cs typeface="+mn-cs"/>
              </a:rPr>
              <a:t>nicotinamide</a:t>
            </a:r>
            <a:r>
              <a:rPr lang="en-US" sz="1200" b="0" i="0" u="none" strike="noStrike" kern="1200" baseline="0" dirty="0" smtClean="0">
                <a:solidFill>
                  <a:schemeClr val="tx1"/>
                </a:solidFill>
                <a:latin typeface="+mn-lt"/>
                <a:ea typeface="+mn-ea"/>
                <a:cs typeface="+mn-cs"/>
              </a:rPr>
              <a:t> binds to the enzyme and is converted to unlabeled NAD.</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2EB14D63-71ED-4F80-8A1A-012B7222CD96}" type="slidenum">
              <a:rPr lang="en-US" smtClean="0"/>
              <a:t>6</a:t>
            </a:fld>
            <a:endParaRPr lang="en-US"/>
          </a:p>
        </p:txBody>
      </p:sp>
    </p:spTree>
    <p:extLst>
      <p:ext uri="{BB962C8B-B14F-4D97-AF65-F5344CB8AC3E}">
        <p14:creationId xmlns:p14="http://schemas.microsoft.com/office/powerpoint/2010/main" val="664933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Hyperboli</a:t>
            </a:r>
            <a:r>
              <a:rPr lang="en-US" baseline="0" dirty="0" smtClean="0"/>
              <a:t>c mixed type inhibition, w</a:t>
            </a:r>
            <a:r>
              <a:rPr lang="en-US" dirty="0" smtClean="0"/>
              <a:t>hen </a:t>
            </a:r>
          </a:p>
          <a:p>
            <a:pPr marL="228600" indent="-228600">
              <a:buAutoNum type="arabicParenBoth"/>
            </a:pPr>
            <a:r>
              <a:rPr lang="en-US" dirty="0" smtClean="0"/>
              <a:t>1&lt;alpha&lt;infinity,</a:t>
            </a:r>
            <a:r>
              <a:rPr lang="en-US" baseline="0" dirty="0" smtClean="0"/>
              <a:t> 0&lt;beta&lt;1, the cross point is fell in left-up quarter;</a:t>
            </a:r>
          </a:p>
          <a:p>
            <a:pPr marL="228600" indent="-228600">
              <a:buAutoNum type="arabicParenBoth"/>
            </a:pPr>
            <a:r>
              <a:rPr lang="en-US" baseline="0" dirty="0" smtClean="0"/>
              <a:t>0&lt;alpha&lt;1 and 0&lt;beta&lt;1 is the above case;</a:t>
            </a:r>
          </a:p>
          <a:p>
            <a:pPr marL="228600" indent="-228600">
              <a:buAutoNum type="arabicParenBoth"/>
            </a:pPr>
            <a:r>
              <a:rPr lang="en-US" baseline="0" dirty="0" smtClean="0"/>
              <a:t>Alpha = beta, same as uncompetitive inhibition, called partial uncompetitive inhibition</a:t>
            </a:r>
          </a:p>
          <a:p>
            <a:pPr marL="228600" indent="-228600">
              <a:buAutoNum type="arabicParenBoth"/>
            </a:pPr>
            <a:r>
              <a:rPr lang="en-US" baseline="0" dirty="0" smtClean="0"/>
              <a:t>Alpha&lt;1, beta&lt;1, beta &gt;alpha, the cross point is fell in right-up quarter. </a:t>
            </a:r>
            <a:endParaRPr lang="en-US" dirty="0"/>
          </a:p>
        </p:txBody>
      </p:sp>
      <p:sp>
        <p:nvSpPr>
          <p:cNvPr id="4" name="Slide Number Placeholder 3"/>
          <p:cNvSpPr>
            <a:spLocks noGrp="1"/>
          </p:cNvSpPr>
          <p:nvPr>
            <p:ph type="sldNum" sz="quarter" idx="10"/>
          </p:nvPr>
        </p:nvSpPr>
        <p:spPr/>
        <p:txBody>
          <a:bodyPr/>
          <a:lstStyle/>
          <a:p>
            <a:fld id="{2EB14D63-71ED-4F80-8A1A-012B7222CD96}" type="slidenum">
              <a:rPr lang="en-US" smtClean="0"/>
              <a:t>7</a:t>
            </a:fld>
            <a:endParaRPr lang="en-US"/>
          </a:p>
        </p:txBody>
      </p:sp>
    </p:spTree>
    <p:extLst>
      <p:ext uri="{BB962C8B-B14F-4D97-AF65-F5344CB8AC3E}">
        <p14:creationId xmlns:p14="http://schemas.microsoft.com/office/powerpoint/2010/main" val="169919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317CDD-DB2F-4F23-AA47-1BF55453978B}" type="slidenum">
              <a:rPr lang="en-US" smtClean="0"/>
              <a:t>8</a:t>
            </a:fld>
            <a:endParaRPr lang="en-US"/>
          </a:p>
        </p:txBody>
      </p:sp>
    </p:spTree>
    <p:extLst>
      <p:ext uri="{BB962C8B-B14F-4D97-AF65-F5344CB8AC3E}">
        <p14:creationId xmlns:p14="http://schemas.microsoft.com/office/powerpoint/2010/main" val="3166576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Ex-527 dose–response experiments for Sirt1, Sirt3, and Sir2Tm.</a:t>
            </a:r>
            <a:endParaRPr lang="en-US" dirty="0"/>
          </a:p>
        </p:txBody>
      </p:sp>
      <p:sp>
        <p:nvSpPr>
          <p:cNvPr id="4" name="Slide Number Placeholder 3"/>
          <p:cNvSpPr>
            <a:spLocks noGrp="1"/>
          </p:cNvSpPr>
          <p:nvPr>
            <p:ph type="sldNum" sz="quarter" idx="10"/>
          </p:nvPr>
        </p:nvSpPr>
        <p:spPr/>
        <p:txBody>
          <a:bodyPr/>
          <a:lstStyle/>
          <a:p>
            <a:fld id="{4F317CDD-DB2F-4F23-AA47-1BF55453978B}" type="slidenum">
              <a:rPr lang="en-US" smtClean="0"/>
              <a:t>9</a:t>
            </a:fld>
            <a:endParaRPr lang="en-US"/>
          </a:p>
        </p:txBody>
      </p:sp>
    </p:spTree>
    <p:extLst>
      <p:ext uri="{BB962C8B-B14F-4D97-AF65-F5344CB8AC3E}">
        <p14:creationId xmlns:p14="http://schemas.microsoft.com/office/powerpoint/2010/main" val="4149552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CE842D-5041-4A6B-B27D-705122AF4A7D}" type="datetimeFigureOut">
              <a:rPr lang="en-US" smtClean="0"/>
              <a:t>6/9/2014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09DF3-F17A-4AFA-951A-9385080C274F}" type="slidenum">
              <a:rPr lang="en-US" smtClean="0"/>
              <a:t>‹#›</a:t>
            </a:fld>
            <a:endParaRPr lang="en-US"/>
          </a:p>
        </p:txBody>
      </p:sp>
    </p:spTree>
    <p:extLst>
      <p:ext uri="{BB962C8B-B14F-4D97-AF65-F5344CB8AC3E}">
        <p14:creationId xmlns:p14="http://schemas.microsoft.com/office/powerpoint/2010/main" val="3303523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CE842D-5041-4A6B-B27D-705122AF4A7D}" type="datetimeFigureOut">
              <a:rPr lang="en-US" smtClean="0"/>
              <a:t>6/9/2014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09DF3-F17A-4AFA-951A-9385080C274F}" type="slidenum">
              <a:rPr lang="en-US" smtClean="0"/>
              <a:t>‹#›</a:t>
            </a:fld>
            <a:endParaRPr lang="en-US"/>
          </a:p>
        </p:txBody>
      </p:sp>
    </p:spTree>
    <p:extLst>
      <p:ext uri="{BB962C8B-B14F-4D97-AF65-F5344CB8AC3E}">
        <p14:creationId xmlns:p14="http://schemas.microsoft.com/office/powerpoint/2010/main" val="366949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CE842D-5041-4A6B-B27D-705122AF4A7D}" type="datetimeFigureOut">
              <a:rPr lang="en-US" smtClean="0"/>
              <a:t>6/9/2014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09DF3-F17A-4AFA-951A-9385080C274F}" type="slidenum">
              <a:rPr lang="en-US" smtClean="0"/>
              <a:t>‹#›</a:t>
            </a:fld>
            <a:endParaRPr lang="en-US"/>
          </a:p>
        </p:txBody>
      </p:sp>
    </p:spTree>
    <p:extLst>
      <p:ext uri="{BB962C8B-B14F-4D97-AF65-F5344CB8AC3E}">
        <p14:creationId xmlns:p14="http://schemas.microsoft.com/office/powerpoint/2010/main" val="1538657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CE842D-5041-4A6B-B27D-705122AF4A7D}" type="datetimeFigureOut">
              <a:rPr lang="en-US" smtClean="0"/>
              <a:t>6/9/2014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09DF3-F17A-4AFA-951A-9385080C274F}" type="slidenum">
              <a:rPr lang="en-US" smtClean="0"/>
              <a:t>‹#›</a:t>
            </a:fld>
            <a:endParaRPr lang="en-US"/>
          </a:p>
        </p:txBody>
      </p:sp>
    </p:spTree>
    <p:extLst>
      <p:ext uri="{BB962C8B-B14F-4D97-AF65-F5344CB8AC3E}">
        <p14:creationId xmlns:p14="http://schemas.microsoft.com/office/powerpoint/2010/main" val="1415392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CE842D-5041-4A6B-B27D-705122AF4A7D}" type="datetimeFigureOut">
              <a:rPr lang="en-US" smtClean="0"/>
              <a:t>6/9/2014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09DF3-F17A-4AFA-951A-9385080C274F}" type="slidenum">
              <a:rPr lang="en-US" smtClean="0"/>
              <a:t>‹#›</a:t>
            </a:fld>
            <a:endParaRPr lang="en-US"/>
          </a:p>
        </p:txBody>
      </p:sp>
    </p:spTree>
    <p:extLst>
      <p:ext uri="{BB962C8B-B14F-4D97-AF65-F5344CB8AC3E}">
        <p14:creationId xmlns:p14="http://schemas.microsoft.com/office/powerpoint/2010/main" val="1847068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CE842D-5041-4A6B-B27D-705122AF4A7D}" type="datetimeFigureOut">
              <a:rPr lang="en-US" smtClean="0"/>
              <a:t>6/9/2014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F09DF3-F17A-4AFA-951A-9385080C274F}" type="slidenum">
              <a:rPr lang="en-US" smtClean="0"/>
              <a:t>‹#›</a:t>
            </a:fld>
            <a:endParaRPr lang="en-US"/>
          </a:p>
        </p:txBody>
      </p:sp>
    </p:spTree>
    <p:extLst>
      <p:ext uri="{BB962C8B-B14F-4D97-AF65-F5344CB8AC3E}">
        <p14:creationId xmlns:p14="http://schemas.microsoft.com/office/powerpoint/2010/main" val="3255854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CE842D-5041-4A6B-B27D-705122AF4A7D}" type="datetimeFigureOut">
              <a:rPr lang="en-US" smtClean="0"/>
              <a:t>6/9/2014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F09DF3-F17A-4AFA-951A-9385080C274F}" type="slidenum">
              <a:rPr lang="en-US" smtClean="0"/>
              <a:t>‹#›</a:t>
            </a:fld>
            <a:endParaRPr lang="en-US"/>
          </a:p>
        </p:txBody>
      </p:sp>
    </p:spTree>
    <p:extLst>
      <p:ext uri="{BB962C8B-B14F-4D97-AF65-F5344CB8AC3E}">
        <p14:creationId xmlns:p14="http://schemas.microsoft.com/office/powerpoint/2010/main" val="1273451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CE842D-5041-4A6B-B27D-705122AF4A7D}" type="datetimeFigureOut">
              <a:rPr lang="en-US" smtClean="0"/>
              <a:t>6/9/2014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F09DF3-F17A-4AFA-951A-9385080C274F}" type="slidenum">
              <a:rPr lang="en-US" smtClean="0"/>
              <a:t>‹#›</a:t>
            </a:fld>
            <a:endParaRPr lang="en-US"/>
          </a:p>
        </p:txBody>
      </p:sp>
    </p:spTree>
    <p:extLst>
      <p:ext uri="{BB962C8B-B14F-4D97-AF65-F5344CB8AC3E}">
        <p14:creationId xmlns:p14="http://schemas.microsoft.com/office/powerpoint/2010/main" val="3776395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CE842D-5041-4A6B-B27D-705122AF4A7D}" type="datetimeFigureOut">
              <a:rPr lang="en-US" smtClean="0"/>
              <a:t>6/9/2014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F09DF3-F17A-4AFA-951A-9385080C274F}" type="slidenum">
              <a:rPr lang="en-US" smtClean="0"/>
              <a:t>‹#›</a:t>
            </a:fld>
            <a:endParaRPr lang="en-US"/>
          </a:p>
        </p:txBody>
      </p:sp>
    </p:spTree>
    <p:extLst>
      <p:ext uri="{BB962C8B-B14F-4D97-AF65-F5344CB8AC3E}">
        <p14:creationId xmlns:p14="http://schemas.microsoft.com/office/powerpoint/2010/main" val="2267864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CE842D-5041-4A6B-B27D-705122AF4A7D}" type="datetimeFigureOut">
              <a:rPr lang="en-US" smtClean="0"/>
              <a:t>6/9/2014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F09DF3-F17A-4AFA-951A-9385080C274F}" type="slidenum">
              <a:rPr lang="en-US" smtClean="0"/>
              <a:t>‹#›</a:t>
            </a:fld>
            <a:endParaRPr lang="en-US"/>
          </a:p>
        </p:txBody>
      </p:sp>
    </p:spTree>
    <p:extLst>
      <p:ext uri="{BB962C8B-B14F-4D97-AF65-F5344CB8AC3E}">
        <p14:creationId xmlns:p14="http://schemas.microsoft.com/office/powerpoint/2010/main" val="268559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CE842D-5041-4A6B-B27D-705122AF4A7D}" type="datetimeFigureOut">
              <a:rPr lang="en-US" smtClean="0"/>
              <a:t>6/9/2014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F09DF3-F17A-4AFA-951A-9385080C274F}" type="slidenum">
              <a:rPr lang="en-US" smtClean="0"/>
              <a:t>‹#›</a:t>
            </a:fld>
            <a:endParaRPr lang="en-US"/>
          </a:p>
        </p:txBody>
      </p:sp>
    </p:spTree>
    <p:extLst>
      <p:ext uri="{BB962C8B-B14F-4D97-AF65-F5344CB8AC3E}">
        <p14:creationId xmlns:p14="http://schemas.microsoft.com/office/powerpoint/2010/main" val="3298416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CE842D-5041-4A6B-B27D-705122AF4A7D}" type="datetimeFigureOut">
              <a:rPr lang="en-US" smtClean="0"/>
              <a:t>6/9/2014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F09DF3-F17A-4AFA-951A-9385080C274F}" type="slidenum">
              <a:rPr lang="en-US" smtClean="0"/>
              <a:t>‹#›</a:t>
            </a:fld>
            <a:endParaRPr lang="en-US"/>
          </a:p>
        </p:txBody>
      </p:sp>
    </p:spTree>
    <p:extLst>
      <p:ext uri="{BB962C8B-B14F-4D97-AF65-F5344CB8AC3E}">
        <p14:creationId xmlns:p14="http://schemas.microsoft.com/office/powerpoint/2010/main" val="3869200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com/patents"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hyperlink" Target="http://www.faqs.org/patents/assignee/sirtris-pharmaceuticals-inc/" TargetMode="External"/><Relationship Id="rId4" Type="http://schemas.openxmlformats.org/officeDocument/2006/relationships/hyperlink" Target="http://patft.uspto.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6.xml"/><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PMC-AT Group meeting</a:t>
            </a:r>
            <a:endParaRPr lang="en-US" dirty="0"/>
          </a:p>
        </p:txBody>
      </p:sp>
      <p:sp>
        <p:nvSpPr>
          <p:cNvPr id="3" name="Subtitle 2"/>
          <p:cNvSpPr>
            <a:spLocks noGrp="1"/>
          </p:cNvSpPr>
          <p:nvPr>
            <p:ph type="subTitle" idx="1"/>
          </p:nvPr>
        </p:nvSpPr>
        <p:spPr/>
        <p:txBody>
          <a:bodyPr/>
          <a:lstStyle/>
          <a:p>
            <a:r>
              <a:rPr lang="en-US" dirty="0" smtClean="0"/>
              <a:t>Experimental section</a:t>
            </a:r>
            <a:endParaRPr lang="en-US" dirty="0"/>
          </a:p>
        </p:txBody>
      </p:sp>
    </p:spTree>
    <p:extLst>
      <p:ext uri="{BB962C8B-B14F-4D97-AF65-F5344CB8AC3E}">
        <p14:creationId xmlns:p14="http://schemas.microsoft.com/office/powerpoint/2010/main" val="3352129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606438" cy="830997"/>
          </a:xfrm>
          <a:prstGeom prst="rect">
            <a:avLst/>
          </a:prstGeom>
        </p:spPr>
        <p:txBody>
          <a:bodyPr wrap="square">
            <a:spAutoFit/>
          </a:bodyPr>
          <a:lstStyle/>
          <a:p>
            <a:pPr algn="ctr"/>
            <a:r>
              <a:rPr lang="en-US" sz="2400" b="1" dirty="0"/>
              <a:t>NAD</a:t>
            </a:r>
            <a:r>
              <a:rPr lang="en-US" sz="2400" b="1" baseline="30000" dirty="0"/>
              <a:t>+</a:t>
            </a:r>
            <a:r>
              <a:rPr lang="en-US" sz="2400" b="1" dirty="0"/>
              <a:t>-dependent activity of Sir2Tm </a:t>
            </a:r>
            <a:r>
              <a:rPr lang="en-US" sz="2400" b="1" dirty="0" smtClean="0"/>
              <a:t>(left) </a:t>
            </a:r>
            <a:r>
              <a:rPr lang="en-US" sz="2400" b="1" dirty="0"/>
              <a:t>and Sirt3 </a:t>
            </a:r>
            <a:r>
              <a:rPr lang="en-US" sz="2400" b="1" dirty="0" smtClean="0"/>
              <a:t>(right) </a:t>
            </a:r>
            <a:r>
              <a:rPr lang="en-US" sz="2400" b="1" dirty="0"/>
              <a:t>at varying Ex-527 concentrations revealing uncompetitive inhibition.</a:t>
            </a:r>
          </a:p>
        </p:txBody>
      </p:sp>
      <p:grpSp>
        <p:nvGrpSpPr>
          <p:cNvPr id="5" name="Group 4"/>
          <p:cNvGrpSpPr/>
          <p:nvPr/>
        </p:nvGrpSpPr>
        <p:grpSpPr>
          <a:xfrm>
            <a:off x="533400" y="1447800"/>
            <a:ext cx="7856924" cy="3190876"/>
            <a:chOff x="685800" y="1447800"/>
            <a:chExt cx="7856924" cy="3190876"/>
          </a:xfrm>
        </p:grpSpPr>
        <p:grpSp>
          <p:nvGrpSpPr>
            <p:cNvPr id="3" name="Group 2"/>
            <p:cNvGrpSpPr/>
            <p:nvPr/>
          </p:nvGrpSpPr>
          <p:grpSpPr>
            <a:xfrm>
              <a:off x="685800" y="1600200"/>
              <a:ext cx="7856924" cy="3038476"/>
              <a:chOff x="685800" y="1371599"/>
              <a:chExt cx="7856924" cy="3038476"/>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71599"/>
                <a:ext cx="3970724"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6524" y="1371600"/>
                <a:ext cx="3886200"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Rectangle 3"/>
            <p:cNvSpPr/>
            <p:nvPr/>
          </p:nvSpPr>
          <p:spPr>
            <a:xfrm>
              <a:off x="685800" y="1447800"/>
              <a:ext cx="381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648200" y="1447800"/>
              <a:ext cx="381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0" y="6581001"/>
            <a:ext cx="9144000" cy="276999"/>
          </a:xfrm>
          <a:prstGeom prst="rect">
            <a:avLst/>
          </a:prstGeom>
          <a:noFill/>
        </p:spPr>
        <p:txBody>
          <a:bodyPr wrap="square" rtlCol="0">
            <a:spAutoFit/>
          </a:bodyPr>
          <a:lstStyle/>
          <a:p>
            <a:r>
              <a:rPr lang="en-US" sz="1200" dirty="0" err="1" smtClean="0"/>
              <a:t>Gertz</a:t>
            </a:r>
            <a:r>
              <a:rPr lang="en-US" sz="1200" dirty="0" smtClean="0"/>
              <a:t> M, et al. Ex-527 inhibits </a:t>
            </a:r>
            <a:r>
              <a:rPr lang="en-US" sz="1200" dirty="0" err="1" smtClean="0"/>
              <a:t>sirtuins</a:t>
            </a:r>
            <a:r>
              <a:rPr lang="en-US" sz="1200" dirty="0" smtClean="0"/>
              <a:t> by exploiting their unique NAD</a:t>
            </a:r>
            <a:r>
              <a:rPr lang="en-US" sz="1200" baseline="30000" dirty="0" smtClean="0"/>
              <a:t>+</a:t>
            </a:r>
            <a:r>
              <a:rPr lang="en-US" sz="1200" dirty="0" smtClean="0"/>
              <a:t>-dependent </a:t>
            </a:r>
            <a:r>
              <a:rPr lang="en-US" sz="1200" dirty="0" err="1" smtClean="0"/>
              <a:t>deacetylation</a:t>
            </a:r>
            <a:r>
              <a:rPr lang="en-US" sz="1200" dirty="0" smtClean="0"/>
              <a:t> mechanism. PNAS (</a:t>
            </a:r>
            <a:r>
              <a:rPr lang="en-US" sz="1200" dirty="0"/>
              <a:t>2013</a:t>
            </a:r>
            <a:r>
              <a:rPr lang="en-US" sz="1200" dirty="0" smtClean="0"/>
              <a:t>) E2772-E2781</a:t>
            </a:r>
            <a:endParaRPr lang="en-US" sz="1200" dirty="0"/>
          </a:p>
        </p:txBody>
      </p:sp>
    </p:spTree>
    <p:extLst>
      <p:ext uri="{BB962C8B-B14F-4D97-AF65-F5344CB8AC3E}">
        <p14:creationId xmlns:p14="http://schemas.microsoft.com/office/powerpoint/2010/main" val="1544452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76300" y="417731"/>
            <a:ext cx="7162800" cy="5384801"/>
            <a:chOff x="1143000" y="944479"/>
            <a:chExt cx="7296150" cy="5888121"/>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44479"/>
              <a:ext cx="7296150" cy="5888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143000" y="944479"/>
              <a:ext cx="397213" cy="352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254520" y="4114800"/>
              <a:ext cx="397213" cy="352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029200" y="950374"/>
              <a:ext cx="397213" cy="352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039120" y="4114800"/>
              <a:ext cx="397213" cy="352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309973" y="76200"/>
            <a:ext cx="8762999" cy="338554"/>
          </a:xfrm>
          <a:prstGeom prst="rect">
            <a:avLst/>
          </a:prstGeom>
        </p:spPr>
        <p:txBody>
          <a:bodyPr wrap="square">
            <a:spAutoFit/>
          </a:bodyPr>
          <a:lstStyle/>
          <a:p>
            <a:r>
              <a:rPr lang="en-US" sz="1600" dirty="0"/>
              <a:t>NAD</a:t>
            </a:r>
            <a:r>
              <a:rPr lang="en-US" sz="1600" baseline="30000" dirty="0"/>
              <a:t>+</a:t>
            </a:r>
            <a:r>
              <a:rPr lang="en-US" sz="1600" dirty="0"/>
              <a:t> kinetics for </a:t>
            </a:r>
            <a:r>
              <a:rPr lang="en-US" sz="1600" dirty="0" smtClean="0"/>
              <a:t>Sirt3 fitted </a:t>
            </a:r>
            <a:r>
              <a:rPr lang="en-US" sz="1600" dirty="0"/>
              <a:t>according to </a:t>
            </a:r>
            <a:r>
              <a:rPr lang="en-US" sz="1600" dirty="0" smtClean="0"/>
              <a:t>noncompetitive (left)  </a:t>
            </a:r>
            <a:r>
              <a:rPr lang="en-US" sz="1600" dirty="0"/>
              <a:t>and </a:t>
            </a:r>
            <a:r>
              <a:rPr lang="en-US" sz="1600" dirty="0" smtClean="0"/>
              <a:t>uncompetitive(right) inhibition. </a:t>
            </a:r>
            <a:endParaRPr lang="en-US" sz="1600" dirty="0"/>
          </a:p>
        </p:txBody>
      </p:sp>
      <p:sp>
        <p:nvSpPr>
          <p:cNvPr id="8" name="Rectangle 7"/>
          <p:cNvSpPr/>
          <p:nvPr/>
        </p:nvSpPr>
        <p:spPr>
          <a:xfrm>
            <a:off x="119472" y="5751731"/>
            <a:ext cx="8795927" cy="892552"/>
          </a:xfrm>
          <a:prstGeom prst="rect">
            <a:avLst/>
          </a:prstGeom>
        </p:spPr>
        <p:txBody>
          <a:bodyPr wrap="square">
            <a:spAutoFit/>
          </a:bodyPr>
          <a:lstStyle/>
          <a:p>
            <a:pPr algn="ctr"/>
            <a:r>
              <a:rPr lang="en-US" sz="1600" dirty="0" err="1" smtClean="0"/>
              <a:t>Lineweaver</a:t>
            </a:r>
            <a:r>
              <a:rPr lang="en-US" sz="1600" dirty="0" smtClean="0"/>
              <a:t>-Burk </a:t>
            </a:r>
            <a:r>
              <a:rPr lang="en-US" sz="1600" dirty="0"/>
              <a:t>plots of the NAD</a:t>
            </a:r>
            <a:r>
              <a:rPr lang="en-US" sz="1600" baseline="30000" dirty="0"/>
              <a:t>+</a:t>
            </a:r>
            <a:r>
              <a:rPr lang="en-US" sz="1600" dirty="0"/>
              <a:t> titration curves </a:t>
            </a:r>
            <a:r>
              <a:rPr lang="en-US" sz="1600" dirty="0" smtClean="0"/>
              <a:t>(left, noncompetitive; right, uncompetitive) for Sirt3. </a:t>
            </a:r>
          </a:p>
          <a:p>
            <a:pPr algn="ctr"/>
            <a:endParaRPr lang="en-US" b="1" dirty="0" smtClean="0"/>
          </a:p>
          <a:p>
            <a:pPr algn="ctr"/>
            <a:r>
              <a:rPr lang="en-US" b="1" dirty="0" smtClean="0"/>
              <a:t>K</a:t>
            </a:r>
            <a:r>
              <a:rPr lang="en-US" b="1" baseline="-25000" dirty="0" smtClean="0"/>
              <a:t>M</a:t>
            </a:r>
            <a:r>
              <a:rPr lang="en-US" b="1" dirty="0" smtClean="0"/>
              <a:t> </a:t>
            </a:r>
            <a:r>
              <a:rPr lang="en-US" b="1" dirty="0"/>
              <a:t>and </a:t>
            </a:r>
            <a:r>
              <a:rPr lang="en-US" b="1" dirty="0" err="1"/>
              <a:t>v</a:t>
            </a:r>
            <a:r>
              <a:rPr lang="en-US" b="1" baseline="-25000" dirty="0" err="1"/>
              <a:t>max</a:t>
            </a:r>
            <a:r>
              <a:rPr lang="en-US" b="1" dirty="0"/>
              <a:t> decrease indicating uncompetitive inhibition.</a:t>
            </a:r>
          </a:p>
        </p:txBody>
      </p:sp>
      <p:sp>
        <p:nvSpPr>
          <p:cNvPr id="9" name="Rectangle 8"/>
          <p:cNvSpPr/>
          <p:nvPr/>
        </p:nvSpPr>
        <p:spPr>
          <a:xfrm>
            <a:off x="119473" y="76200"/>
            <a:ext cx="8795926" cy="324085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9474" y="3478407"/>
            <a:ext cx="8795926" cy="2654324"/>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0" y="6581001"/>
            <a:ext cx="9144000" cy="276999"/>
          </a:xfrm>
          <a:prstGeom prst="rect">
            <a:avLst/>
          </a:prstGeom>
          <a:noFill/>
        </p:spPr>
        <p:txBody>
          <a:bodyPr wrap="square" rtlCol="0">
            <a:spAutoFit/>
          </a:bodyPr>
          <a:lstStyle/>
          <a:p>
            <a:r>
              <a:rPr lang="en-US" sz="1200" dirty="0" err="1" smtClean="0"/>
              <a:t>Gertz</a:t>
            </a:r>
            <a:r>
              <a:rPr lang="en-US" sz="1200" dirty="0" smtClean="0"/>
              <a:t> M, et al. Ex-527 inhibits </a:t>
            </a:r>
            <a:r>
              <a:rPr lang="en-US" sz="1200" dirty="0" err="1" smtClean="0"/>
              <a:t>sirtuins</a:t>
            </a:r>
            <a:r>
              <a:rPr lang="en-US" sz="1200" dirty="0" smtClean="0"/>
              <a:t> by exploiting their unique NAD</a:t>
            </a:r>
            <a:r>
              <a:rPr lang="en-US" sz="1200" baseline="30000" dirty="0" smtClean="0"/>
              <a:t>+</a:t>
            </a:r>
            <a:r>
              <a:rPr lang="en-US" sz="1200" dirty="0" smtClean="0"/>
              <a:t>-dependent </a:t>
            </a:r>
            <a:r>
              <a:rPr lang="en-US" sz="1200" dirty="0" err="1" smtClean="0"/>
              <a:t>deacetylation</a:t>
            </a:r>
            <a:r>
              <a:rPr lang="en-US" sz="1200" dirty="0" smtClean="0"/>
              <a:t> mechanism. PNAS (</a:t>
            </a:r>
            <a:r>
              <a:rPr lang="en-US" sz="1200" dirty="0"/>
              <a:t>2013</a:t>
            </a:r>
            <a:r>
              <a:rPr lang="en-US" sz="1200" dirty="0" smtClean="0"/>
              <a:t>) E2772-E2781</a:t>
            </a:r>
            <a:endParaRPr lang="en-US" sz="1200" dirty="0"/>
          </a:p>
        </p:txBody>
      </p:sp>
    </p:spTree>
    <p:extLst>
      <p:ext uri="{BB962C8B-B14F-4D97-AF65-F5344CB8AC3E}">
        <p14:creationId xmlns:p14="http://schemas.microsoft.com/office/powerpoint/2010/main" val="32766093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8800" y="4343400"/>
            <a:ext cx="8382000" cy="1477328"/>
          </a:xfrm>
          <a:prstGeom prst="rect">
            <a:avLst/>
          </a:prstGeom>
        </p:spPr>
        <p:txBody>
          <a:bodyPr wrap="square">
            <a:spAutoFit/>
          </a:bodyPr>
          <a:lstStyle/>
          <a:p>
            <a:pPr algn="just"/>
            <a:r>
              <a:rPr lang="en-US" dirty="0"/>
              <a:t>Affinities were measured by MST. </a:t>
            </a:r>
            <a:r>
              <a:rPr lang="en-US" dirty="0" err="1"/>
              <a:t>Sirtuins</a:t>
            </a:r>
            <a:r>
              <a:rPr lang="en-US" dirty="0"/>
              <a:t> were labeled and mixed with varying concentrations of Ex-527, and </a:t>
            </a:r>
            <a:r>
              <a:rPr lang="en-US" dirty="0" err="1"/>
              <a:t>thermophoresis</a:t>
            </a:r>
            <a:r>
              <a:rPr lang="en-US" dirty="0"/>
              <a:t> was measured in the absence and presence of 5 </a:t>
            </a:r>
            <a:r>
              <a:rPr lang="en-US" dirty="0" err="1"/>
              <a:t>mM</a:t>
            </a:r>
            <a:r>
              <a:rPr lang="en-US" dirty="0"/>
              <a:t> NAD</a:t>
            </a:r>
            <a:r>
              <a:rPr lang="en-US" baseline="30000" dirty="0"/>
              <a:t>+</a:t>
            </a:r>
            <a:r>
              <a:rPr lang="en-US" dirty="0"/>
              <a:t> and 1 </a:t>
            </a:r>
            <a:r>
              <a:rPr lang="en-US" dirty="0" err="1"/>
              <a:t>mM</a:t>
            </a:r>
            <a:r>
              <a:rPr lang="en-US" dirty="0"/>
              <a:t> acetylated peptide (Sir2Tm, acetyl-H3-peptide; Sirt3, acetyl-ACS2-peptide). </a:t>
            </a:r>
            <a:r>
              <a:rPr lang="en-US" dirty="0" err="1"/>
              <a:t>Kds</a:t>
            </a:r>
            <a:r>
              <a:rPr lang="en-US" dirty="0"/>
              <a:t> were determined by nonlinear fitting (one-site and two-site fitting equations). </a:t>
            </a:r>
          </a:p>
        </p:txBody>
      </p:sp>
      <p:graphicFrame>
        <p:nvGraphicFramePr>
          <p:cNvPr id="3" name="Table 2"/>
          <p:cNvGraphicFramePr>
            <a:graphicFrameLocks noGrp="1"/>
          </p:cNvGraphicFramePr>
          <p:nvPr>
            <p:extLst>
              <p:ext uri="{D42A27DB-BD31-4B8C-83A1-F6EECF244321}">
                <p14:modId xmlns:p14="http://schemas.microsoft.com/office/powerpoint/2010/main" val="42138758"/>
              </p:ext>
            </p:extLst>
          </p:nvPr>
        </p:nvGraphicFramePr>
        <p:xfrm>
          <a:off x="540657" y="1143000"/>
          <a:ext cx="6287857" cy="2807713"/>
        </p:xfrm>
        <a:graphic>
          <a:graphicData uri="http://schemas.openxmlformats.org/drawingml/2006/table">
            <a:tbl>
              <a:tblPr firstRow="1" firstCol="1" bandRow="1">
                <a:tableStyleId>{5C22544A-7EE6-4342-B048-85BDC9FD1C3A}</a:tableStyleId>
              </a:tblPr>
              <a:tblGrid>
                <a:gridCol w="3810472"/>
                <a:gridCol w="1297641"/>
                <a:gridCol w="1179744"/>
              </a:tblGrid>
              <a:tr h="392687">
                <a:tc>
                  <a:txBody>
                    <a:bodyPr/>
                    <a:lstStyle/>
                    <a:p>
                      <a:pPr marL="0" marR="0" algn="ctr">
                        <a:spcBef>
                          <a:spcPts val="0"/>
                        </a:spcBef>
                        <a:spcAft>
                          <a:spcPts val="0"/>
                        </a:spcAft>
                      </a:pPr>
                      <a:r>
                        <a:rPr lang="en-US" sz="1600" dirty="0" err="1">
                          <a:solidFill>
                            <a:schemeClr val="tx1"/>
                          </a:solidFill>
                          <a:effectLst/>
                          <a:latin typeface="+mn-lt"/>
                        </a:rPr>
                        <a:t>Kd</a:t>
                      </a:r>
                      <a:endParaRPr lang="en-US"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dirty="0">
                          <a:solidFill>
                            <a:schemeClr val="tx1"/>
                          </a:solidFill>
                          <a:effectLst/>
                          <a:latin typeface="+mn-lt"/>
                        </a:rPr>
                        <a:t>Sir2Tm</a:t>
                      </a:r>
                      <a:endParaRPr lang="en-US"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dirty="0">
                          <a:solidFill>
                            <a:schemeClr val="tx1"/>
                          </a:solidFill>
                          <a:effectLst/>
                          <a:latin typeface="+mn-lt"/>
                        </a:rPr>
                        <a:t>SIRT3</a:t>
                      </a:r>
                      <a:endParaRPr lang="en-US"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2687">
                <a:tc>
                  <a:txBody>
                    <a:bodyPr/>
                    <a:lstStyle/>
                    <a:p>
                      <a:pPr marL="0" marR="0" algn="ctr">
                        <a:spcBef>
                          <a:spcPts val="0"/>
                        </a:spcBef>
                        <a:spcAft>
                          <a:spcPts val="0"/>
                        </a:spcAft>
                      </a:pPr>
                      <a:r>
                        <a:rPr lang="en-US" sz="1600" dirty="0">
                          <a:solidFill>
                            <a:schemeClr val="tx1"/>
                          </a:solidFill>
                          <a:effectLst/>
                          <a:latin typeface="+mn-lt"/>
                        </a:rPr>
                        <a:t>Apo-enzyme</a:t>
                      </a:r>
                      <a:endParaRPr lang="en-US" sz="1600" dirty="0">
                        <a:solidFill>
                          <a:schemeClr val="tx1"/>
                        </a:solidFill>
                        <a:effectLst/>
                        <a:latin typeface="+mn-lt"/>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dirty="0">
                          <a:solidFill>
                            <a:schemeClr val="tx1"/>
                          </a:solidFill>
                          <a:effectLst/>
                          <a:latin typeface="+mn-lt"/>
                        </a:rPr>
                        <a:t>&gt;180 </a:t>
                      </a:r>
                      <a:r>
                        <a:rPr lang="en-US" sz="1600" dirty="0" err="1">
                          <a:solidFill>
                            <a:schemeClr val="tx1"/>
                          </a:solidFill>
                          <a:effectLst/>
                          <a:latin typeface="+mn-lt"/>
                        </a:rPr>
                        <a:t>uM</a:t>
                      </a:r>
                      <a:endParaRPr lang="en-US"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dirty="0">
                          <a:solidFill>
                            <a:schemeClr val="tx1"/>
                          </a:solidFill>
                          <a:effectLst/>
                          <a:latin typeface="+mn-lt"/>
                        </a:rPr>
                        <a:t>&gt; 330 </a:t>
                      </a:r>
                      <a:r>
                        <a:rPr lang="en-US" sz="1600" dirty="0" err="1">
                          <a:solidFill>
                            <a:schemeClr val="tx1"/>
                          </a:solidFill>
                          <a:effectLst/>
                          <a:latin typeface="+mn-lt"/>
                        </a:rPr>
                        <a:t>uM</a:t>
                      </a:r>
                      <a:endParaRPr lang="en-US"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2687">
                <a:tc>
                  <a:txBody>
                    <a:bodyPr/>
                    <a:lstStyle/>
                    <a:p>
                      <a:pPr marL="0" marR="0" algn="ctr">
                        <a:spcBef>
                          <a:spcPts val="0"/>
                        </a:spcBef>
                        <a:spcAft>
                          <a:spcPts val="0"/>
                        </a:spcAft>
                      </a:pPr>
                      <a:r>
                        <a:rPr lang="en-US" sz="1600">
                          <a:solidFill>
                            <a:schemeClr val="tx1"/>
                          </a:solidFill>
                          <a:effectLst/>
                          <a:latin typeface="+mn-lt"/>
                        </a:rPr>
                        <a:t>1 mM peptide substrate</a:t>
                      </a:r>
                      <a:endParaRPr lang="en-US" sz="160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dirty="0">
                          <a:solidFill>
                            <a:schemeClr val="tx1"/>
                          </a:solidFill>
                          <a:effectLst/>
                          <a:latin typeface="+mn-lt"/>
                        </a:rPr>
                        <a:t>&gt;170 </a:t>
                      </a:r>
                      <a:r>
                        <a:rPr lang="en-US" sz="1600" dirty="0" err="1">
                          <a:solidFill>
                            <a:schemeClr val="tx1"/>
                          </a:solidFill>
                          <a:effectLst/>
                          <a:latin typeface="+mn-lt"/>
                        </a:rPr>
                        <a:t>uM</a:t>
                      </a:r>
                      <a:endParaRPr lang="en-US"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dirty="0">
                          <a:solidFill>
                            <a:schemeClr val="tx1"/>
                          </a:solidFill>
                          <a:effectLst/>
                          <a:latin typeface="+mn-lt"/>
                        </a:rPr>
                        <a:t>&gt;180 </a:t>
                      </a:r>
                      <a:r>
                        <a:rPr lang="en-US" sz="1600" dirty="0" err="1">
                          <a:solidFill>
                            <a:schemeClr val="tx1"/>
                          </a:solidFill>
                          <a:effectLst/>
                          <a:latin typeface="+mn-lt"/>
                        </a:rPr>
                        <a:t>uM</a:t>
                      </a:r>
                      <a:endParaRPr lang="en-US"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1591">
                <a:tc>
                  <a:txBody>
                    <a:bodyPr/>
                    <a:lstStyle/>
                    <a:p>
                      <a:pPr marL="0" marR="0" algn="ctr">
                        <a:spcBef>
                          <a:spcPts val="0"/>
                        </a:spcBef>
                        <a:spcAft>
                          <a:spcPts val="0"/>
                        </a:spcAft>
                      </a:pPr>
                      <a:r>
                        <a:rPr lang="en-US" sz="1600">
                          <a:solidFill>
                            <a:schemeClr val="tx1"/>
                          </a:solidFill>
                          <a:effectLst/>
                          <a:latin typeface="+mn-lt"/>
                        </a:rPr>
                        <a:t>5 mM saturating NAD</a:t>
                      </a:r>
                      <a:r>
                        <a:rPr lang="en-US" sz="1600" baseline="30000">
                          <a:solidFill>
                            <a:schemeClr val="tx1"/>
                          </a:solidFill>
                          <a:effectLst/>
                          <a:latin typeface="+mn-lt"/>
                        </a:rPr>
                        <a:t>+</a:t>
                      </a:r>
                      <a:endParaRPr lang="en-US" sz="160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a:solidFill>
                            <a:schemeClr val="tx1"/>
                          </a:solidFill>
                          <a:effectLst/>
                          <a:latin typeface="+mn-lt"/>
                        </a:rPr>
                        <a:t>6 uM</a:t>
                      </a:r>
                      <a:endParaRPr lang="en-US" sz="160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dirty="0">
                          <a:solidFill>
                            <a:schemeClr val="tx1"/>
                          </a:solidFill>
                          <a:effectLst/>
                          <a:latin typeface="+mn-lt"/>
                        </a:rPr>
                        <a:t>16.5 </a:t>
                      </a:r>
                      <a:r>
                        <a:rPr lang="en-US" sz="1600" dirty="0" err="1">
                          <a:solidFill>
                            <a:schemeClr val="tx1"/>
                          </a:solidFill>
                          <a:effectLst/>
                          <a:latin typeface="+mn-lt"/>
                        </a:rPr>
                        <a:t>uM</a:t>
                      </a:r>
                      <a:endParaRPr lang="en-US"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2687">
                <a:tc>
                  <a:txBody>
                    <a:bodyPr/>
                    <a:lstStyle/>
                    <a:p>
                      <a:pPr marL="0" marR="0" algn="ctr">
                        <a:spcBef>
                          <a:spcPts val="0"/>
                        </a:spcBef>
                        <a:spcAft>
                          <a:spcPts val="0"/>
                        </a:spcAft>
                      </a:pPr>
                      <a:r>
                        <a:rPr lang="en-US" sz="1600" dirty="0">
                          <a:solidFill>
                            <a:schemeClr val="tx1"/>
                          </a:solidFill>
                          <a:effectLst/>
                          <a:latin typeface="+mn-lt"/>
                        </a:rPr>
                        <a:t>NAD+ and peptide substrate</a:t>
                      </a:r>
                      <a:endParaRPr lang="en-US"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a:solidFill>
                            <a:schemeClr val="tx1"/>
                          </a:solidFill>
                          <a:effectLst/>
                          <a:latin typeface="+mn-lt"/>
                        </a:rPr>
                        <a:t>4.9 uM</a:t>
                      </a:r>
                      <a:endParaRPr lang="en-US" sz="160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dirty="0">
                          <a:solidFill>
                            <a:schemeClr val="tx1"/>
                          </a:solidFill>
                          <a:effectLst/>
                          <a:latin typeface="+mn-lt"/>
                        </a:rPr>
                        <a:t>10 </a:t>
                      </a:r>
                      <a:r>
                        <a:rPr lang="en-US" sz="1600" dirty="0" err="1">
                          <a:solidFill>
                            <a:schemeClr val="tx1"/>
                          </a:solidFill>
                          <a:effectLst/>
                          <a:latin typeface="+mn-lt"/>
                        </a:rPr>
                        <a:t>uM</a:t>
                      </a:r>
                      <a:endParaRPr lang="en-US"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2687">
                <a:tc>
                  <a:txBody>
                    <a:bodyPr/>
                    <a:lstStyle/>
                    <a:p>
                      <a:pPr marL="0" marR="0" algn="ctr">
                        <a:spcBef>
                          <a:spcPts val="0"/>
                        </a:spcBef>
                        <a:spcAft>
                          <a:spcPts val="0"/>
                        </a:spcAft>
                      </a:pPr>
                      <a:r>
                        <a:rPr lang="en-US" sz="1600" dirty="0" err="1">
                          <a:solidFill>
                            <a:schemeClr val="tx1"/>
                          </a:solidFill>
                          <a:effectLst/>
                          <a:latin typeface="+mn-lt"/>
                        </a:rPr>
                        <a:t>Ki_substrate</a:t>
                      </a:r>
                      <a:r>
                        <a:rPr lang="en-US" sz="1600" dirty="0">
                          <a:solidFill>
                            <a:schemeClr val="tx1"/>
                          </a:solidFill>
                          <a:effectLst/>
                          <a:latin typeface="+mn-lt"/>
                        </a:rPr>
                        <a:t> peptide (noncompetitive)</a:t>
                      </a:r>
                      <a:endParaRPr lang="en-US"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a:solidFill>
                            <a:schemeClr val="tx1"/>
                          </a:solidFill>
                          <a:effectLst/>
                          <a:latin typeface="+mn-lt"/>
                        </a:rPr>
                        <a:t>1.8 uM</a:t>
                      </a:r>
                      <a:endParaRPr lang="en-US" sz="160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dirty="0">
                          <a:solidFill>
                            <a:schemeClr val="tx1"/>
                          </a:solidFill>
                          <a:effectLst/>
                          <a:latin typeface="+mn-lt"/>
                        </a:rPr>
                        <a:t>33.4 </a:t>
                      </a:r>
                      <a:r>
                        <a:rPr lang="en-US" sz="1600" dirty="0" err="1">
                          <a:solidFill>
                            <a:schemeClr val="tx1"/>
                          </a:solidFill>
                          <a:effectLst/>
                          <a:latin typeface="+mn-lt"/>
                        </a:rPr>
                        <a:t>uM</a:t>
                      </a:r>
                      <a:endParaRPr lang="en-US"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2687">
                <a:tc>
                  <a:txBody>
                    <a:bodyPr/>
                    <a:lstStyle/>
                    <a:p>
                      <a:pPr marL="0" marR="0" algn="ctr">
                        <a:spcBef>
                          <a:spcPts val="0"/>
                        </a:spcBef>
                        <a:spcAft>
                          <a:spcPts val="0"/>
                        </a:spcAft>
                      </a:pPr>
                      <a:r>
                        <a:rPr lang="en-US" sz="1600" dirty="0" err="1">
                          <a:solidFill>
                            <a:schemeClr val="tx1"/>
                          </a:solidFill>
                          <a:effectLst/>
                          <a:latin typeface="+mn-lt"/>
                        </a:rPr>
                        <a:t>Ki_NAD</a:t>
                      </a:r>
                      <a:r>
                        <a:rPr lang="en-US" sz="1600" baseline="30000" dirty="0">
                          <a:solidFill>
                            <a:schemeClr val="tx1"/>
                          </a:solidFill>
                          <a:effectLst/>
                          <a:latin typeface="+mn-lt"/>
                        </a:rPr>
                        <a:t>+</a:t>
                      </a:r>
                      <a:r>
                        <a:rPr lang="en-US" sz="1600" dirty="0">
                          <a:solidFill>
                            <a:schemeClr val="tx1"/>
                          </a:solidFill>
                          <a:effectLst/>
                          <a:latin typeface="+mn-lt"/>
                        </a:rPr>
                        <a:t>(uncompetitive)</a:t>
                      </a:r>
                      <a:endParaRPr lang="en-US"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dirty="0">
                          <a:solidFill>
                            <a:schemeClr val="tx1"/>
                          </a:solidFill>
                          <a:effectLst/>
                          <a:latin typeface="+mn-lt"/>
                        </a:rPr>
                        <a:t>3.3 </a:t>
                      </a:r>
                      <a:r>
                        <a:rPr lang="en-US" sz="1600" dirty="0" err="1">
                          <a:solidFill>
                            <a:schemeClr val="tx1"/>
                          </a:solidFill>
                          <a:effectLst/>
                          <a:latin typeface="+mn-lt"/>
                        </a:rPr>
                        <a:t>uM</a:t>
                      </a:r>
                      <a:endParaRPr lang="en-US"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dirty="0">
                          <a:solidFill>
                            <a:schemeClr val="tx1"/>
                          </a:solidFill>
                          <a:effectLst/>
                          <a:latin typeface="+mn-lt"/>
                        </a:rPr>
                        <a:t>31.3 </a:t>
                      </a:r>
                      <a:r>
                        <a:rPr lang="en-US" sz="1600" dirty="0" err="1">
                          <a:solidFill>
                            <a:schemeClr val="tx1"/>
                          </a:solidFill>
                          <a:effectLst/>
                          <a:latin typeface="+mn-lt"/>
                        </a:rPr>
                        <a:t>uM</a:t>
                      </a:r>
                      <a:endParaRPr lang="en-US" sz="1600" dirty="0">
                        <a:solidFill>
                          <a:schemeClr val="tx1"/>
                        </a:solidFill>
                        <a:effectLst/>
                        <a:latin typeface="+mn-lt"/>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Rectangle 3"/>
          <p:cNvSpPr/>
          <p:nvPr/>
        </p:nvSpPr>
        <p:spPr>
          <a:xfrm>
            <a:off x="228600" y="304800"/>
            <a:ext cx="3985386" cy="461665"/>
          </a:xfrm>
          <a:prstGeom prst="rect">
            <a:avLst/>
          </a:prstGeom>
        </p:spPr>
        <p:txBody>
          <a:bodyPr wrap="none">
            <a:spAutoFit/>
          </a:bodyPr>
          <a:lstStyle/>
          <a:p>
            <a:r>
              <a:rPr lang="en-US" sz="2400" b="1" dirty="0"/>
              <a:t>Binding affinity measurement</a:t>
            </a:r>
          </a:p>
        </p:txBody>
      </p:sp>
      <p:sp>
        <p:nvSpPr>
          <p:cNvPr id="5" name="TextBox 4"/>
          <p:cNvSpPr txBox="1"/>
          <p:nvPr/>
        </p:nvSpPr>
        <p:spPr>
          <a:xfrm>
            <a:off x="0" y="6581001"/>
            <a:ext cx="9144000" cy="276999"/>
          </a:xfrm>
          <a:prstGeom prst="rect">
            <a:avLst/>
          </a:prstGeom>
          <a:noFill/>
        </p:spPr>
        <p:txBody>
          <a:bodyPr wrap="square" rtlCol="0">
            <a:spAutoFit/>
          </a:bodyPr>
          <a:lstStyle/>
          <a:p>
            <a:r>
              <a:rPr lang="en-US" sz="1200" dirty="0" err="1" smtClean="0"/>
              <a:t>Gertz</a:t>
            </a:r>
            <a:r>
              <a:rPr lang="en-US" sz="1200" dirty="0" smtClean="0"/>
              <a:t> M, et al. Ex-527 inhibits </a:t>
            </a:r>
            <a:r>
              <a:rPr lang="en-US" sz="1200" dirty="0" err="1" smtClean="0"/>
              <a:t>sirtuins</a:t>
            </a:r>
            <a:r>
              <a:rPr lang="en-US" sz="1200" dirty="0" smtClean="0"/>
              <a:t> by exploiting their unique NAD</a:t>
            </a:r>
            <a:r>
              <a:rPr lang="en-US" sz="1200" baseline="30000" dirty="0" smtClean="0"/>
              <a:t>+</a:t>
            </a:r>
            <a:r>
              <a:rPr lang="en-US" sz="1200" dirty="0" smtClean="0"/>
              <a:t>-dependent </a:t>
            </a:r>
            <a:r>
              <a:rPr lang="en-US" sz="1200" dirty="0" err="1" smtClean="0"/>
              <a:t>deacetylation</a:t>
            </a:r>
            <a:r>
              <a:rPr lang="en-US" sz="1200" dirty="0" smtClean="0"/>
              <a:t> mechanism. PNAS (</a:t>
            </a:r>
            <a:r>
              <a:rPr lang="en-US" sz="1200" dirty="0"/>
              <a:t>2013</a:t>
            </a:r>
            <a:r>
              <a:rPr lang="en-US" sz="1200" dirty="0" smtClean="0"/>
              <a:t>) E2772-E2781</a:t>
            </a:r>
            <a:endParaRPr lang="en-US" sz="1200" dirty="0"/>
          </a:p>
        </p:txBody>
      </p:sp>
      <p:sp>
        <p:nvSpPr>
          <p:cNvPr id="6" name="Left Arrow 5"/>
          <p:cNvSpPr/>
          <p:nvPr/>
        </p:nvSpPr>
        <p:spPr>
          <a:xfrm>
            <a:off x="6705600" y="2472871"/>
            <a:ext cx="3810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162800" y="1981200"/>
            <a:ext cx="1641929" cy="1569660"/>
          </a:xfrm>
          <a:prstGeom prst="rect">
            <a:avLst/>
          </a:prstGeom>
          <a:noFill/>
        </p:spPr>
        <p:txBody>
          <a:bodyPr wrap="square" rtlCol="0">
            <a:spAutoFit/>
          </a:bodyPr>
          <a:lstStyle/>
          <a:p>
            <a:r>
              <a:rPr lang="en-US" sz="1600" b="1" dirty="0" smtClean="0">
                <a:solidFill>
                  <a:schemeClr val="accent1"/>
                </a:solidFill>
              </a:rPr>
              <a:t>Strong binding-</a:t>
            </a:r>
            <a:r>
              <a:rPr lang="en-US" sz="1600" b="1" dirty="0">
                <a:solidFill>
                  <a:schemeClr val="accent1"/>
                </a:solidFill>
              </a:rPr>
              <a:t>Ex527 binds to C pocket with NAD in subtract binding site.</a:t>
            </a:r>
          </a:p>
          <a:p>
            <a:r>
              <a:rPr lang="en-US" sz="1600" b="1" dirty="0" smtClean="0">
                <a:solidFill>
                  <a:schemeClr val="accent1"/>
                </a:solidFill>
              </a:rPr>
              <a:t> </a:t>
            </a:r>
            <a:endParaRPr lang="en-US" sz="1600" b="1" dirty="0">
              <a:solidFill>
                <a:schemeClr val="accent1"/>
              </a:solidFill>
            </a:endParaRPr>
          </a:p>
        </p:txBody>
      </p:sp>
    </p:spTree>
    <p:extLst>
      <p:ext uri="{BB962C8B-B14F-4D97-AF65-F5344CB8AC3E}">
        <p14:creationId xmlns:p14="http://schemas.microsoft.com/office/powerpoint/2010/main" val="15970781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0999" y="79474"/>
            <a:ext cx="7476149" cy="7540526"/>
          </a:xfrm>
          <a:prstGeom prst="rect">
            <a:avLst/>
          </a:prstGeom>
          <a:noFill/>
        </p:spPr>
        <p:txBody>
          <a:bodyPr wrap="none" rtlCol="0">
            <a:spAutoFit/>
          </a:bodyPr>
          <a:lstStyle/>
          <a:p>
            <a:r>
              <a:rPr lang="en-US" sz="2700" dirty="0" smtClean="0"/>
              <a:t>Outline</a:t>
            </a:r>
          </a:p>
          <a:p>
            <a:endParaRPr lang="en-US" sz="1200" dirty="0" smtClean="0"/>
          </a:p>
          <a:p>
            <a:pPr marL="285750" indent="-285750">
              <a:buFont typeface="Wingdings" pitchFamily="2" charset="2"/>
              <a:buChar char="q"/>
            </a:pPr>
            <a:r>
              <a:rPr lang="en-US" sz="2400" dirty="0" smtClean="0"/>
              <a:t> </a:t>
            </a:r>
            <a:r>
              <a:rPr lang="en-US" sz="2200" dirty="0" smtClean="0">
                <a:solidFill>
                  <a:schemeClr val="bg1">
                    <a:lumMod val="75000"/>
                  </a:schemeClr>
                </a:solidFill>
              </a:rPr>
              <a:t>Background of Ex-527</a:t>
            </a:r>
          </a:p>
          <a:p>
            <a:pPr marL="342900" indent="-342900">
              <a:buFont typeface="Wingdings" pitchFamily="2" charset="2"/>
              <a:buChar char="q"/>
            </a:pPr>
            <a:r>
              <a:rPr lang="en-US" sz="2200" dirty="0" smtClean="0">
                <a:solidFill>
                  <a:schemeClr val="bg1">
                    <a:lumMod val="75000"/>
                  </a:schemeClr>
                </a:solidFill>
              </a:rPr>
              <a:t>Review </a:t>
            </a:r>
            <a:r>
              <a:rPr lang="en-US" sz="2200" dirty="0">
                <a:solidFill>
                  <a:schemeClr val="bg1">
                    <a:lumMod val="75000"/>
                  </a:schemeClr>
                </a:solidFill>
              </a:rPr>
              <a:t>of Ex-527 </a:t>
            </a:r>
            <a:r>
              <a:rPr lang="en-US" sz="2200" dirty="0" smtClean="0">
                <a:solidFill>
                  <a:schemeClr val="bg1">
                    <a:lumMod val="75000"/>
                  </a:schemeClr>
                </a:solidFill>
              </a:rPr>
              <a:t>Kinetic Results </a:t>
            </a:r>
          </a:p>
          <a:p>
            <a:pPr marL="800100" lvl="1" indent="-342900">
              <a:buFont typeface="Wingdings" pitchFamily="2" charset="2"/>
              <a:buChar char="q"/>
            </a:pPr>
            <a:r>
              <a:rPr lang="en-US" sz="2000" dirty="0" smtClean="0">
                <a:solidFill>
                  <a:schemeClr val="bg1">
                    <a:lumMod val="75000"/>
                  </a:schemeClr>
                </a:solidFill>
              </a:rPr>
              <a:t>J Med. Chem. Paper (SIRT1)</a:t>
            </a:r>
          </a:p>
          <a:p>
            <a:pPr marL="1257300" lvl="2" indent="-342900">
              <a:buFont typeface="Wingdings" pitchFamily="2" charset="2"/>
              <a:buChar char="q"/>
            </a:pPr>
            <a:r>
              <a:rPr lang="en-US" dirty="0" smtClean="0">
                <a:solidFill>
                  <a:schemeClr val="bg1">
                    <a:lumMod val="75000"/>
                  </a:schemeClr>
                </a:solidFill>
              </a:rPr>
              <a:t>Methods</a:t>
            </a:r>
          </a:p>
          <a:p>
            <a:pPr marL="1257300" lvl="2" indent="-342900">
              <a:buFont typeface="Wingdings" pitchFamily="2" charset="2"/>
              <a:buChar char="q"/>
            </a:pPr>
            <a:r>
              <a:rPr lang="en-US" dirty="0" smtClean="0">
                <a:solidFill>
                  <a:schemeClr val="bg1">
                    <a:lumMod val="75000"/>
                  </a:schemeClr>
                </a:solidFill>
              </a:rPr>
              <a:t>Kinetics of inhibition of SIRT1 by Ex527</a:t>
            </a:r>
          </a:p>
          <a:p>
            <a:pPr marL="800100" lvl="1" indent="-342900">
              <a:buFont typeface="Wingdings" pitchFamily="2" charset="2"/>
              <a:buChar char="q"/>
            </a:pPr>
            <a:r>
              <a:rPr lang="en-US" sz="2000" dirty="0" smtClean="0">
                <a:solidFill>
                  <a:schemeClr val="bg1">
                    <a:lumMod val="75000"/>
                  </a:schemeClr>
                </a:solidFill>
              </a:rPr>
              <a:t>PNAS paper (SIRT3)</a:t>
            </a:r>
          </a:p>
          <a:p>
            <a:pPr marL="1257300" lvl="2" indent="-342900">
              <a:buFont typeface="Wingdings" pitchFamily="2" charset="2"/>
              <a:buChar char="q"/>
            </a:pPr>
            <a:r>
              <a:rPr lang="en-US" dirty="0" smtClean="0">
                <a:solidFill>
                  <a:schemeClr val="bg1">
                    <a:lumMod val="75000"/>
                  </a:schemeClr>
                </a:solidFill>
              </a:rPr>
              <a:t>Methods</a:t>
            </a:r>
          </a:p>
          <a:p>
            <a:pPr marL="1257300" lvl="2" indent="-342900">
              <a:buFont typeface="Wingdings" pitchFamily="2" charset="2"/>
              <a:buChar char="q"/>
            </a:pPr>
            <a:r>
              <a:rPr lang="en-US" dirty="0" smtClean="0">
                <a:solidFill>
                  <a:schemeClr val="bg1">
                    <a:lumMod val="75000"/>
                  </a:schemeClr>
                </a:solidFill>
              </a:rPr>
              <a:t>IC</a:t>
            </a:r>
            <a:r>
              <a:rPr lang="en-US" baseline="-25000" dirty="0" smtClean="0">
                <a:solidFill>
                  <a:schemeClr val="bg1">
                    <a:lumMod val="75000"/>
                  </a:schemeClr>
                </a:solidFill>
              </a:rPr>
              <a:t>50</a:t>
            </a:r>
          </a:p>
          <a:p>
            <a:pPr marL="1257300" lvl="2" indent="-342900">
              <a:buFont typeface="Wingdings" pitchFamily="2" charset="2"/>
              <a:buChar char="q"/>
            </a:pPr>
            <a:r>
              <a:rPr lang="en-US" dirty="0" smtClean="0">
                <a:solidFill>
                  <a:schemeClr val="bg1">
                    <a:lumMod val="75000"/>
                  </a:schemeClr>
                </a:solidFill>
              </a:rPr>
              <a:t>Discussion of uncompetitive vs. noncompetitive inhibition mode</a:t>
            </a:r>
          </a:p>
          <a:p>
            <a:pPr marL="1257300" lvl="2" indent="-342900">
              <a:buFont typeface="Wingdings" pitchFamily="2" charset="2"/>
              <a:buChar char="q"/>
            </a:pPr>
            <a:r>
              <a:rPr lang="en-US" dirty="0" smtClean="0">
                <a:solidFill>
                  <a:schemeClr val="bg1">
                    <a:lumMod val="75000"/>
                  </a:schemeClr>
                </a:solidFill>
              </a:rPr>
              <a:t>Binding affinity measurement (MST)</a:t>
            </a:r>
          </a:p>
          <a:p>
            <a:pPr marL="800100" lvl="1" indent="-342900">
              <a:buFont typeface="Wingdings" pitchFamily="2" charset="2"/>
              <a:buChar char="q"/>
            </a:pPr>
            <a:r>
              <a:rPr lang="en-US" sz="2000" dirty="0" smtClean="0"/>
              <a:t>Ex-527 inhibition study on SIRT3 – PMC AT lab </a:t>
            </a:r>
          </a:p>
          <a:p>
            <a:pPr marL="1257300" lvl="2" indent="-342900">
              <a:buFont typeface="Wingdings" pitchFamily="2" charset="2"/>
              <a:buChar char="q"/>
            </a:pPr>
            <a:r>
              <a:rPr lang="en-US" dirty="0" smtClean="0"/>
              <a:t>IC</a:t>
            </a:r>
            <a:r>
              <a:rPr lang="en-US" baseline="-25000" dirty="0" smtClean="0"/>
              <a:t>50</a:t>
            </a:r>
            <a:r>
              <a:rPr lang="en-US" dirty="0" smtClean="0"/>
              <a:t>, comparison to PNAS data</a:t>
            </a:r>
          </a:p>
          <a:p>
            <a:pPr marL="1257300" lvl="2" indent="-342900">
              <a:buFont typeface="Wingdings" pitchFamily="2" charset="2"/>
              <a:buChar char="q"/>
            </a:pPr>
            <a:r>
              <a:rPr lang="en-US" dirty="0" smtClean="0"/>
              <a:t>Uncompetitive/noncompetitive inhibition model fitting</a:t>
            </a:r>
          </a:p>
          <a:p>
            <a:pPr marL="342900" indent="-342900">
              <a:buFont typeface="Wingdings" pitchFamily="2" charset="2"/>
              <a:buChar char="q"/>
            </a:pPr>
            <a:r>
              <a:rPr lang="en-US" sz="2200" dirty="0" smtClean="0">
                <a:solidFill>
                  <a:schemeClr val="bg1">
                    <a:lumMod val="75000"/>
                  </a:schemeClr>
                </a:solidFill>
              </a:rPr>
              <a:t>Ex-527 patent search</a:t>
            </a:r>
          </a:p>
          <a:p>
            <a:pPr marL="800100" lvl="1" indent="-342900">
              <a:buFont typeface="Wingdings" pitchFamily="2" charset="2"/>
              <a:buChar char="q"/>
            </a:pPr>
            <a:r>
              <a:rPr lang="en-US" sz="2000" dirty="0" smtClean="0">
                <a:solidFill>
                  <a:schemeClr val="bg1">
                    <a:lumMod val="75000"/>
                  </a:schemeClr>
                </a:solidFill>
              </a:rPr>
              <a:t>General Info</a:t>
            </a:r>
          </a:p>
          <a:p>
            <a:pPr marL="800100" lvl="1" indent="-342900">
              <a:buFont typeface="Wingdings" pitchFamily="2" charset="2"/>
              <a:buChar char="q"/>
            </a:pPr>
            <a:r>
              <a:rPr lang="en-US" sz="2000" dirty="0" smtClean="0">
                <a:solidFill>
                  <a:schemeClr val="bg1">
                    <a:lumMod val="75000"/>
                  </a:schemeClr>
                </a:solidFill>
              </a:rPr>
              <a:t>Ex-527 related patents</a:t>
            </a:r>
          </a:p>
          <a:p>
            <a:pPr marL="342900" indent="-342900">
              <a:buFont typeface="Wingdings" pitchFamily="2" charset="2"/>
              <a:buChar char="q"/>
            </a:pPr>
            <a:r>
              <a:rPr lang="en-US" sz="2200" dirty="0" smtClean="0">
                <a:solidFill>
                  <a:schemeClr val="bg1">
                    <a:lumMod val="75000"/>
                  </a:schemeClr>
                </a:solidFill>
              </a:rPr>
              <a:t>High Throughput Screening method(s)</a:t>
            </a:r>
          </a:p>
          <a:p>
            <a:pPr marL="800100" lvl="1" indent="-342900">
              <a:buFont typeface="Wingdings" pitchFamily="2" charset="2"/>
              <a:buChar char="q"/>
            </a:pPr>
            <a:r>
              <a:rPr lang="en-US" sz="2000" dirty="0" smtClean="0">
                <a:solidFill>
                  <a:schemeClr val="bg1">
                    <a:lumMod val="75000"/>
                  </a:schemeClr>
                </a:solidFill>
              </a:rPr>
              <a:t>Literature</a:t>
            </a:r>
          </a:p>
          <a:p>
            <a:pPr marL="800100" lvl="1" indent="-342900">
              <a:buFont typeface="Wingdings" pitchFamily="2" charset="2"/>
              <a:buChar char="q"/>
            </a:pPr>
            <a:r>
              <a:rPr lang="en-US" sz="2000" dirty="0" smtClean="0">
                <a:solidFill>
                  <a:schemeClr val="bg1">
                    <a:lumMod val="75000"/>
                  </a:schemeClr>
                </a:solidFill>
              </a:rPr>
              <a:t>In house, how to use </a:t>
            </a:r>
            <a:r>
              <a:rPr lang="en-US" sz="2000" dirty="0" err="1" smtClean="0">
                <a:solidFill>
                  <a:schemeClr val="bg1">
                    <a:lumMod val="75000"/>
                  </a:schemeClr>
                </a:solidFill>
              </a:rPr>
              <a:t>Tecan</a:t>
            </a:r>
            <a:r>
              <a:rPr lang="en-US" sz="2000" dirty="0" smtClean="0">
                <a:solidFill>
                  <a:schemeClr val="bg1">
                    <a:lumMod val="75000"/>
                  </a:schemeClr>
                </a:solidFill>
              </a:rPr>
              <a:t> to increase efficiency</a:t>
            </a:r>
          </a:p>
          <a:p>
            <a:endParaRPr lang="en-US" sz="2000" dirty="0"/>
          </a:p>
          <a:p>
            <a:endParaRPr lang="en-US" dirty="0" smtClean="0"/>
          </a:p>
          <a:p>
            <a:endParaRPr lang="en-US" dirty="0"/>
          </a:p>
        </p:txBody>
      </p:sp>
    </p:spTree>
    <p:extLst>
      <p:ext uri="{BB962C8B-B14F-4D97-AF65-F5344CB8AC3E}">
        <p14:creationId xmlns:p14="http://schemas.microsoft.com/office/powerpoint/2010/main" val="4937756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00" y="174171"/>
            <a:ext cx="8432800" cy="63246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172061145"/>
              </p:ext>
            </p:extLst>
          </p:nvPr>
        </p:nvGraphicFramePr>
        <p:xfrm>
          <a:off x="1828800" y="5638800"/>
          <a:ext cx="4781282" cy="826770"/>
        </p:xfrm>
        <a:graphic>
          <a:graphicData uri="http://schemas.openxmlformats.org/drawingml/2006/table">
            <a:tbl>
              <a:tblPr firstRow="1" firstCol="1" bandRow="1">
                <a:tableStyleId>{5C22544A-7EE6-4342-B048-85BDC9FD1C3A}</a:tableStyleId>
              </a:tblPr>
              <a:tblGrid>
                <a:gridCol w="1912513"/>
                <a:gridCol w="1651715"/>
                <a:gridCol w="1217054"/>
              </a:tblGrid>
              <a:tr h="21526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effectLst/>
                          <a:latin typeface="+mn-lt"/>
                        </a:rPr>
                        <a:t>IC</a:t>
                      </a:r>
                      <a:r>
                        <a:rPr lang="en-US" sz="1600" baseline="-25000" dirty="0" smtClean="0">
                          <a:solidFill>
                            <a:schemeClr val="tx1"/>
                          </a:solidFill>
                          <a:effectLst/>
                          <a:latin typeface="+mn-lt"/>
                        </a:rPr>
                        <a:t>50</a:t>
                      </a:r>
                      <a:endParaRPr lang="en-US" sz="1600" baseline="-25000" dirty="0" smtClean="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dirty="0" smtClean="0">
                          <a:solidFill>
                            <a:schemeClr val="tx1"/>
                          </a:solidFill>
                          <a:effectLst/>
                          <a:latin typeface="+mn-lt"/>
                          <a:ea typeface="Calibri"/>
                          <a:cs typeface="Times New Roman"/>
                        </a:rPr>
                        <a:t>SIRT1</a:t>
                      </a:r>
                      <a:endParaRPr lang="en-US"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dirty="0">
                          <a:solidFill>
                            <a:schemeClr val="tx1"/>
                          </a:solidFill>
                          <a:effectLst/>
                          <a:latin typeface="+mn-lt"/>
                        </a:rPr>
                        <a:t>SIRT3</a:t>
                      </a:r>
                      <a:endParaRPr lang="en-US"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1465">
                <a:tc>
                  <a:txBody>
                    <a:bodyPr/>
                    <a:lstStyle/>
                    <a:p>
                      <a:pPr marL="0" marR="0" algn="ctr">
                        <a:spcBef>
                          <a:spcPts val="0"/>
                        </a:spcBef>
                        <a:spcAft>
                          <a:spcPts val="0"/>
                        </a:spcAft>
                      </a:pPr>
                      <a:r>
                        <a:rPr lang="en-US" sz="1600" dirty="0" smtClean="0">
                          <a:solidFill>
                            <a:schemeClr val="tx1"/>
                          </a:solidFill>
                          <a:effectLst/>
                          <a:latin typeface="+mn-lt"/>
                          <a:ea typeface="Calibri"/>
                          <a:cs typeface="Times New Roman"/>
                        </a:rPr>
                        <a:t>PNAS</a:t>
                      </a:r>
                      <a:endParaRPr lang="en-US"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dirty="0" smtClean="0">
                          <a:solidFill>
                            <a:schemeClr val="tx1"/>
                          </a:solidFill>
                          <a:effectLst/>
                          <a:latin typeface="+mn-lt"/>
                          <a:ea typeface="Calibri"/>
                          <a:cs typeface="Times New Roman"/>
                        </a:rPr>
                        <a:t>0.09/0.1</a:t>
                      </a:r>
                      <a:r>
                        <a:rPr lang="en-US" sz="1600" baseline="0" dirty="0" smtClean="0">
                          <a:solidFill>
                            <a:schemeClr val="tx1"/>
                          </a:solidFill>
                          <a:effectLst/>
                          <a:latin typeface="+mn-lt"/>
                          <a:ea typeface="Calibri"/>
                          <a:cs typeface="Times New Roman"/>
                        </a:rPr>
                        <a:t> </a:t>
                      </a:r>
                      <a:r>
                        <a:rPr lang="en-US" sz="1600" baseline="0" dirty="0" err="1" smtClean="0">
                          <a:solidFill>
                            <a:schemeClr val="tx1"/>
                          </a:solidFill>
                          <a:effectLst/>
                          <a:latin typeface="+mn-lt"/>
                          <a:ea typeface="Calibri"/>
                          <a:cs typeface="Times New Roman"/>
                        </a:rPr>
                        <a:t>uM</a:t>
                      </a:r>
                      <a:endParaRPr lang="en-US"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dirty="0" smtClean="0">
                          <a:solidFill>
                            <a:schemeClr val="tx1"/>
                          </a:solidFill>
                          <a:effectLst/>
                          <a:latin typeface="+mn-lt"/>
                        </a:rPr>
                        <a:t>22.4/49 </a:t>
                      </a:r>
                      <a:r>
                        <a:rPr lang="en-US" sz="1600" dirty="0" err="1">
                          <a:solidFill>
                            <a:schemeClr val="tx1"/>
                          </a:solidFill>
                          <a:effectLst/>
                          <a:latin typeface="+mn-lt"/>
                        </a:rPr>
                        <a:t>uM</a:t>
                      </a:r>
                      <a:endParaRPr lang="en-US"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1465">
                <a:tc>
                  <a:txBody>
                    <a:bodyPr/>
                    <a:lstStyle/>
                    <a:p>
                      <a:pPr marL="0" marR="0" algn="ctr">
                        <a:spcBef>
                          <a:spcPts val="0"/>
                        </a:spcBef>
                        <a:spcAft>
                          <a:spcPts val="0"/>
                        </a:spcAft>
                      </a:pPr>
                      <a:r>
                        <a:rPr lang="en-US" sz="1600" dirty="0" smtClean="0">
                          <a:solidFill>
                            <a:schemeClr val="tx1"/>
                          </a:solidFill>
                          <a:effectLst/>
                          <a:latin typeface="+mn-lt"/>
                          <a:ea typeface="Calibri"/>
                          <a:cs typeface="Times New Roman"/>
                        </a:rPr>
                        <a:t>PMC-AT</a:t>
                      </a:r>
                      <a:endParaRPr lang="en-US"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dirty="0" smtClean="0">
                          <a:solidFill>
                            <a:schemeClr val="tx1"/>
                          </a:solidFill>
                          <a:effectLst/>
                          <a:latin typeface="+mn-lt"/>
                          <a:ea typeface="Calibri"/>
                          <a:cs typeface="Times New Roman"/>
                        </a:rPr>
                        <a:t>0.15 </a:t>
                      </a:r>
                      <a:r>
                        <a:rPr lang="en-US" sz="1600" dirty="0" err="1" smtClean="0">
                          <a:solidFill>
                            <a:schemeClr val="tx1"/>
                          </a:solidFill>
                          <a:effectLst/>
                          <a:latin typeface="+mn-lt"/>
                          <a:ea typeface="Calibri"/>
                          <a:cs typeface="Times New Roman"/>
                        </a:rPr>
                        <a:t>uM</a:t>
                      </a:r>
                      <a:endParaRPr lang="en-US"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dirty="0" smtClean="0">
                          <a:solidFill>
                            <a:schemeClr val="tx1"/>
                          </a:solidFill>
                          <a:effectLst/>
                          <a:latin typeface="+mn-lt"/>
                          <a:ea typeface="Calibri"/>
                          <a:cs typeface="Times New Roman"/>
                        </a:rPr>
                        <a:t>55.7 </a:t>
                      </a:r>
                      <a:r>
                        <a:rPr lang="en-US" sz="1600" dirty="0" err="1" smtClean="0">
                          <a:solidFill>
                            <a:schemeClr val="tx1"/>
                          </a:solidFill>
                          <a:effectLst/>
                          <a:latin typeface="+mn-lt"/>
                          <a:ea typeface="Calibri"/>
                          <a:cs typeface="Times New Roman"/>
                        </a:rPr>
                        <a:t>uM</a:t>
                      </a:r>
                      <a:endParaRPr lang="en-US"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Rectangle 3"/>
          <p:cNvSpPr/>
          <p:nvPr/>
        </p:nvSpPr>
        <p:spPr>
          <a:xfrm>
            <a:off x="-152400" y="152400"/>
            <a:ext cx="9448800" cy="830997"/>
          </a:xfrm>
          <a:prstGeom prst="rect">
            <a:avLst/>
          </a:prstGeom>
          <a:solidFill>
            <a:schemeClr val="bg1"/>
          </a:solidFill>
        </p:spPr>
        <p:txBody>
          <a:bodyPr wrap="square">
            <a:spAutoFit/>
          </a:bodyPr>
          <a:lstStyle/>
          <a:p>
            <a:pPr lvl="1"/>
            <a:r>
              <a:rPr lang="en-US" sz="2400" b="1" dirty="0" smtClean="0"/>
              <a:t>Ex-527 inhibition of SIRT1/SIRT3 (IC</a:t>
            </a:r>
            <a:r>
              <a:rPr lang="en-US" sz="2400" b="1" baseline="-25000" dirty="0" smtClean="0"/>
              <a:t>50</a:t>
            </a:r>
            <a:r>
              <a:rPr lang="en-US" sz="2400" b="1" dirty="0" smtClean="0"/>
              <a:t>)</a:t>
            </a:r>
          </a:p>
          <a:p>
            <a:pPr lvl="1"/>
            <a:endParaRPr lang="en-US" sz="2400" b="1" dirty="0"/>
          </a:p>
        </p:txBody>
      </p:sp>
    </p:spTree>
    <p:extLst>
      <p:ext uri="{BB962C8B-B14F-4D97-AF65-F5344CB8AC3E}">
        <p14:creationId xmlns:p14="http://schemas.microsoft.com/office/powerpoint/2010/main" val="11022674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a:stretch>
            <a:fillRect/>
          </a:stretch>
        </p:blipFill>
        <p:spPr bwMode="auto">
          <a:xfrm>
            <a:off x="0" y="304800"/>
            <a:ext cx="4676775" cy="3028950"/>
          </a:xfrm>
          <a:prstGeom prst="rect">
            <a:avLst/>
          </a:prstGeom>
          <a:noFill/>
          <a:ln w="9525">
            <a:noFill/>
            <a:miter lim="800000"/>
            <a:headEnd/>
            <a:tailEnd/>
          </a:ln>
          <a:effectLst/>
        </p:spPr>
      </p:pic>
      <p:graphicFrame>
        <p:nvGraphicFramePr>
          <p:cNvPr id="7" name="Chart 6"/>
          <p:cNvGraphicFramePr/>
          <p:nvPr>
            <p:extLst>
              <p:ext uri="{D42A27DB-BD31-4B8C-83A1-F6EECF244321}">
                <p14:modId xmlns:p14="http://schemas.microsoft.com/office/powerpoint/2010/main" val="4115857782"/>
              </p:ext>
            </p:extLst>
          </p:nvPr>
        </p:nvGraphicFramePr>
        <p:xfrm>
          <a:off x="4191000" y="0"/>
          <a:ext cx="4572000" cy="63912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284644394"/>
              </p:ext>
            </p:extLst>
          </p:nvPr>
        </p:nvGraphicFramePr>
        <p:xfrm>
          <a:off x="319087" y="3613275"/>
          <a:ext cx="4038600" cy="1828800"/>
        </p:xfrm>
        <a:graphic>
          <a:graphicData uri="http://schemas.openxmlformats.org/drawingml/2006/table">
            <a:tbl>
              <a:tblPr firstRow="1" bandRow="1">
                <a:tableStyleId>{5C22544A-7EE6-4342-B048-85BDC9FD1C3A}</a:tableStyleId>
              </a:tblPr>
              <a:tblGrid>
                <a:gridCol w="1346200"/>
                <a:gridCol w="1346200"/>
                <a:gridCol w="1346200"/>
              </a:tblGrid>
              <a:tr h="193040">
                <a:tc rowSpan="2">
                  <a:txBody>
                    <a:bodyPr/>
                    <a:lstStyle/>
                    <a:p>
                      <a:pPr algn="ctr"/>
                      <a:r>
                        <a:rPr lang="en-US" sz="1400" b="0" dirty="0" smtClean="0">
                          <a:solidFill>
                            <a:schemeClr val="tx1"/>
                          </a:solidFill>
                        </a:rPr>
                        <a:t>[Ex-527], </a:t>
                      </a:r>
                      <a:r>
                        <a:rPr lang="en-US" sz="1400" b="0" dirty="0" err="1" smtClean="0">
                          <a:solidFill>
                            <a:schemeClr val="tx1"/>
                          </a:solidFill>
                        </a:rPr>
                        <a:t>uM</a:t>
                      </a:r>
                      <a:endParaRPr 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1400" b="0" dirty="0" smtClean="0">
                          <a:solidFill>
                            <a:schemeClr val="tx1"/>
                          </a:solidFill>
                        </a:rPr>
                        <a:t>Km, </a:t>
                      </a:r>
                      <a:r>
                        <a:rPr lang="en-US" sz="1400" b="0" dirty="0" err="1" smtClean="0">
                          <a:solidFill>
                            <a:schemeClr val="tx1"/>
                          </a:solidFill>
                          <a:latin typeface="Symbol" pitchFamily="18" charset="2"/>
                        </a:rPr>
                        <a:t>m</a:t>
                      </a:r>
                      <a:r>
                        <a:rPr lang="en-US" sz="1400" b="0" dirty="0" err="1" smtClean="0">
                          <a:solidFill>
                            <a:schemeClr val="tx1"/>
                          </a:solidFill>
                        </a:rPr>
                        <a:t>M</a:t>
                      </a:r>
                      <a:endParaRPr 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3040">
                <a:tc vMerge="1">
                  <a:txBody>
                    <a:bodyPr/>
                    <a:lstStyle/>
                    <a:p>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smtClean="0">
                          <a:solidFill>
                            <a:schemeClr val="tx1"/>
                          </a:solidFill>
                        </a:rPr>
                        <a:t>PNAS</a:t>
                      </a:r>
                      <a:endParaRPr 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smtClean="0">
                          <a:solidFill>
                            <a:schemeClr val="tx1"/>
                          </a:solidFill>
                        </a:rPr>
                        <a:t>PMC-AT Lab</a:t>
                      </a:r>
                      <a:endParaRPr 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3040">
                <a:tc>
                  <a:txBody>
                    <a:bodyPr/>
                    <a:lstStyle/>
                    <a:p>
                      <a:pPr algn="ctr"/>
                      <a:r>
                        <a:rPr lang="en-US" sz="1400" b="0" dirty="0" smtClean="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smtClean="0">
                          <a:solidFill>
                            <a:schemeClr val="tx1"/>
                          </a:solidFill>
                        </a:rPr>
                        <a:t>355.8</a:t>
                      </a:r>
                      <a:endParaRPr 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smtClean="0">
                          <a:solidFill>
                            <a:schemeClr val="tx1"/>
                          </a:solidFill>
                        </a:rPr>
                        <a:t>640.7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3040">
                <a:tc>
                  <a:txBody>
                    <a:bodyPr/>
                    <a:lstStyle/>
                    <a:p>
                      <a:pPr algn="ctr"/>
                      <a:r>
                        <a:rPr lang="en-US" sz="1400" b="0" dirty="0" smtClean="0">
                          <a:solidFill>
                            <a:schemeClr val="tx1"/>
                          </a:solidFill>
                        </a:rPr>
                        <a:t>25</a:t>
                      </a:r>
                      <a:endParaRPr 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smtClean="0">
                          <a:solidFill>
                            <a:schemeClr val="tx1"/>
                          </a:solidFill>
                        </a:rPr>
                        <a:t>225.1</a:t>
                      </a:r>
                      <a:endParaRPr 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smtClean="0">
                          <a:solidFill>
                            <a:schemeClr val="tx1"/>
                          </a:solidFill>
                        </a:rPr>
                        <a:t>454.5</a:t>
                      </a:r>
                      <a:endParaRPr 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3040">
                <a:tc>
                  <a:txBody>
                    <a:bodyPr/>
                    <a:lstStyle/>
                    <a:p>
                      <a:pPr algn="ctr"/>
                      <a:r>
                        <a:rPr lang="en-US" sz="1400" b="0" dirty="0" smtClean="0">
                          <a:solidFill>
                            <a:schemeClr val="tx1"/>
                          </a:solidFill>
                        </a:rPr>
                        <a:t>50</a:t>
                      </a:r>
                      <a:endParaRPr 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smtClean="0">
                          <a:solidFill>
                            <a:schemeClr val="tx1"/>
                          </a:solidFill>
                        </a:rPr>
                        <a:t>183.4</a:t>
                      </a:r>
                      <a:endParaRPr 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smtClean="0">
                          <a:solidFill>
                            <a:schemeClr val="tx1"/>
                          </a:solidFill>
                        </a:rPr>
                        <a:t>285.0</a:t>
                      </a:r>
                      <a:endParaRPr 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3040">
                <a:tc>
                  <a:txBody>
                    <a:bodyPr/>
                    <a:lstStyle/>
                    <a:p>
                      <a:pPr algn="ctr"/>
                      <a:r>
                        <a:rPr lang="en-US" sz="1400" b="0" dirty="0" smtClean="0">
                          <a:solidFill>
                            <a:schemeClr val="tx1"/>
                          </a:solidFill>
                        </a:rPr>
                        <a:t>75</a:t>
                      </a:r>
                      <a:endParaRPr 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smtClean="0">
                          <a:solidFill>
                            <a:schemeClr val="tx1"/>
                          </a:solidFill>
                        </a:rPr>
                        <a:t>236.9</a:t>
                      </a:r>
                      <a:endParaRPr 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smtClean="0">
                          <a:solidFill>
                            <a:schemeClr val="tx1"/>
                          </a:solidFill>
                        </a:rPr>
                        <a:t>216.6</a:t>
                      </a:r>
                      <a:endParaRPr 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 name="TextBox 1"/>
          <p:cNvSpPr txBox="1"/>
          <p:nvPr/>
        </p:nvSpPr>
        <p:spPr>
          <a:xfrm rot="20555480">
            <a:off x="7497584" y="3943685"/>
            <a:ext cx="862737" cy="276999"/>
          </a:xfrm>
          <a:prstGeom prst="rect">
            <a:avLst/>
          </a:prstGeom>
          <a:noFill/>
        </p:spPr>
        <p:txBody>
          <a:bodyPr wrap="none" rtlCol="0">
            <a:spAutoFit/>
          </a:bodyPr>
          <a:lstStyle/>
          <a:p>
            <a:r>
              <a:rPr lang="en-US" sz="1200" dirty="0" smtClean="0">
                <a:solidFill>
                  <a:schemeClr val="tx2"/>
                </a:solidFill>
              </a:rPr>
              <a:t>R</a:t>
            </a:r>
            <a:r>
              <a:rPr lang="en-US" sz="1200" baseline="30000" dirty="0" smtClean="0">
                <a:solidFill>
                  <a:schemeClr val="tx2"/>
                </a:solidFill>
              </a:rPr>
              <a:t>2</a:t>
            </a:r>
            <a:r>
              <a:rPr lang="en-US" sz="1200" dirty="0" smtClean="0">
                <a:solidFill>
                  <a:schemeClr val="tx2"/>
                </a:solidFill>
              </a:rPr>
              <a:t>= 0.9943</a:t>
            </a:r>
            <a:endParaRPr lang="en-US" sz="1200" dirty="0">
              <a:solidFill>
                <a:schemeClr val="tx2"/>
              </a:solidFill>
            </a:endParaRPr>
          </a:p>
        </p:txBody>
      </p:sp>
      <p:sp>
        <p:nvSpPr>
          <p:cNvPr id="9" name="TextBox 8"/>
          <p:cNvSpPr txBox="1"/>
          <p:nvPr/>
        </p:nvSpPr>
        <p:spPr>
          <a:xfrm rot="20352176">
            <a:off x="7336271" y="3617463"/>
            <a:ext cx="862737" cy="276999"/>
          </a:xfrm>
          <a:prstGeom prst="rect">
            <a:avLst/>
          </a:prstGeom>
          <a:noFill/>
        </p:spPr>
        <p:txBody>
          <a:bodyPr wrap="none" rtlCol="0">
            <a:spAutoFit/>
          </a:bodyPr>
          <a:lstStyle/>
          <a:p>
            <a:r>
              <a:rPr lang="en-US" sz="1200" dirty="0" smtClean="0">
                <a:solidFill>
                  <a:srgbClr val="FF0000"/>
                </a:solidFill>
              </a:rPr>
              <a:t>R</a:t>
            </a:r>
            <a:r>
              <a:rPr lang="en-US" sz="1200" baseline="30000" dirty="0" smtClean="0">
                <a:solidFill>
                  <a:srgbClr val="FF0000"/>
                </a:solidFill>
              </a:rPr>
              <a:t>2</a:t>
            </a:r>
            <a:r>
              <a:rPr lang="en-US" sz="1200" dirty="0" smtClean="0">
                <a:solidFill>
                  <a:srgbClr val="FF0000"/>
                </a:solidFill>
              </a:rPr>
              <a:t>= 0.9560</a:t>
            </a:r>
            <a:endParaRPr lang="en-US" sz="1200" dirty="0">
              <a:solidFill>
                <a:srgbClr val="FF0000"/>
              </a:solidFill>
            </a:endParaRPr>
          </a:p>
        </p:txBody>
      </p:sp>
      <p:sp>
        <p:nvSpPr>
          <p:cNvPr id="10" name="TextBox 9"/>
          <p:cNvSpPr txBox="1"/>
          <p:nvPr/>
        </p:nvSpPr>
        <p:spPr>
          <a:xfrm rot="20352176">
            <a:off x="7107671" y="3192138"/>
            <a:ext cx="862737" cy="276999"/>
          </a:xfrm>
          <a:prstGeom prst="rect">
            <a:avLst/>
          </a:prstGeom>
          <a:noFill/>
        </p:spPr>
        <p:txBody>
          <a:bodyPr wrap="none" rtlCol="0">
            <a:spAutoFit/>
          </a:bodyPr>
          <a:lstStyle/>
          <a:p>
            <a:r>
              <a:rPr lang="en-US" sz="1200" dirty="0" smtClean="0">
                <a:solidFill>
                  <a:schemeClr val="accent4"/>
                </a:solidFill>
              </a:rPr>
              <a:t>R</a:t>
            </a:r>
            <a:r>
              <a:rPr lang="en-US" sz="1200" baseline="30000" dirty="0" smtClean="0">
                <a:solidFill>
                  <a:schemeClr val="accent4"/>
                </a:solidFill>
              </a:rPr>
              <a:t>2</a:t>
            </a:r>
            <a:r>
              <a:rPr lang="en-US" sz="1200" dirty="0" smtClean="0">
                <a:solidFill>
                  <a:schemeClr val="accent4"/>
                </a:solidFill>
              </a:rPr>
              <a:t>= 0.9421</a:t>
            </a:r>
            <a:endParaRPr lang="en-US" sz="1200" dirty="0">
              <a:solidFill>
                <a:schemeClr val="accent4"/>
              </a:solidFill>
            </a:endParaRPr>
          </a:p>
        </p:txBody>
      </p:sp>
    </p:spTree>
    <p:extLst>
      <p:ext uri="{BB962C8B-B14F-4D97-AF65-F5344CB8AC3E}">
        <p14:creationId xmlns:p14="http://schemas.microsoft.com/office/powerpoint/2010/main" val="31837046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152400" y="1392634"/>
            <a:ext cx="4676775" cy="3028950"/>
          </a:xfrm>
          <a:prstGeom prst="rect">
            <a:avLst/>
          </a:prstGeom>
          <a:noFill/>
          <a:ln w="9525">
            <a:noFill/>
            <a:miter lim="800000"/>
            <a:headEnd/>
            <a:tailEnd/>
          </a:ln>
          <a:effectLst/>
        </p:spPr>
      </p:pic>
      <p:graphicFrame>
        <p:nvGraphicFramePr>
          <p:cNvPr id="3" name="Chart 2"/>
          <p:cNvGraphicFramePr/>
          <p:nvPr>
            <p:extLst>
              <p:ext uri="{D42A27DB-BD31-4B8C-83A1-F6EECF244321}">
                <p14:modId xmlns:p14="http://schemas.microsoft.com/office/powerpoint/2010/main" val="3431408215"/>
              </p:ext>
            </p:extLst>
          </p:nvPr>
        </p:nvGraphicFramePr>
        <p:xfrm>
          <a:off x="4267200" y="228600"/>
          <a:ext cx="4572000" cy="61722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rot="21011436">
            <a:off x="7497585" y="4161271"/>
            <a:ext cx="862737" cy="276999"/>
          </a:xfrm>
          <a:prstGeom prst="rect">
            <a:avLst/>
          </a:prstGeom>
          <a:noFill/>
        </p:spPr>
        <p:txBody>
          <a:bodyPr wrap="none" rtlCol="0">
            <a:spAutoFit/>
          </a:bodyPr>
          <a:lstStyle/>
          <a:p>
            <a:r>
              <a:rPr lang="en-US" sz="1200" dirty="0" smtClean="0">
                <a:solidFill>
                  <a:schemeClr val="tx2"/>
                </a:solidFill>
              </a:rPr>
              <a:t>R</a:t>
            </a:r>
            <a:r>
              <a:rPr lang="en-US" sz="1200" baseline="30000" dirty="0" smtClean="0">
                <a:solidFill>
                  <a:schemeClr val="tx2"/>
                </a:solidFill>
              </a:rPr>
              <a:t>2</a:t>
            </a:r>
            <a:r>
              <a:rPr lang="en-US" sz="1200" dirty="0" smtClean="0">
                <a:solidFill>
                  <a:schemeClr val="tx2"/>
                </a:solidFill>
              </a:rPr>
              <a:t>= 0.9934</a:t>
            </a:r>
            <a:endParaRPr lang="en-US" sz="1200" dirty="0">
              <a:solidFill>
                <a:schemeClr val="tx2"/>
              </a:solidFill>
            </a:endParaRPr>
          </a:p>
        </p:txBody>
      </p:sp>
      <p:sp>
        <p:nvSpPr>
          <p:cNvPr id="7" name="TextBox 6"/>
          <p:cNvSpPr txBox="1"/>
          <p:nvPr/>
        </p:nvSpPr>
        <p:spPr>
          <a:xfrm rot="20277176">
            <a:off x="7336272" y="3617463"/>
            <a:ext cx="862737" cy="276999"/>
          </a:xfrm>
          <a:prstGeom prst="rect">
            <a:avLst/>
          </a:prstGeom>
          <a:noFill/>
        </p:spPr>
        <p:txBody>
          <a:bodyPr wrap="none" rtlCol="0">
            <a:spAutoFit/>
          </a:bodyPr>
          <a:lstStyle/>
          <a:p>
            <a:r>
              <a:rPr lang="en-US" sz="1200" dirty="0" smtClean="0">
                <a:solidFill>
                  <a:srgbClr val="FF0000"/>
                </a:solidFill>
              </a:rPr>
              <a:t>R</a:t>
            </a:r>
            <a:r>
              <a:rPr lang="en-US" sz="1200" baseline="30000" dirty="0" smtClean="0">
                <a:solidFill>
                  <a:srgbClr val="FF0000"/>
                </a:solidFill>
              </a:rPr>
              <a:t>2</a:t>
            </a:r>
            <a:r>
              <a:rPr lang="en-US" sz="1200" dirty="0" smtClean="0">
                <a:solidFill>
                  <a:srgbClr val="FF0000"/>
                </a:solidFill>
              </a:rPr>
              <a:t>= 0.9822</a:t>
            </a:r>
            <a:endParaRPr lang="en-US" sz="1200" dirty="0">
              <a:solidFill>
                <a:srgbClr val="FF0000"/>
              </a:solidFill>
            </a:endParaRPr>
          </a:p>
        </p:txBody>
      </p:sp>
      <p:sp>
        <p:nvSpPr>
          <p:cNvPr id="8" name="TextBox 7"/>
          <p:cNvSpPr txBox="1"/>
          <p:nvPr/>
        </p:nvSpPr>
        <p:spPr>
          <a:xfrm rot="19151340">
            <a:off x="7377230" y="2381855"/>
            <a:ext cx="862737" cy="276999"/>
          </a:xfrm>
          <a:prstGeom prst="rect">
            <a:avLst/>
          </a:prstGeom>
          <a:noFill/>
        </p:spPr>
        <p:txBody>
          <a:bodyPr wrap="none" rtlCol="0">
            <a:spAutoFit/>
          </a:bodyPr>
          <a:lstStyle/>
          <a:p>
            <a:r>
              <a:rPr lang="en-US" sz="1200" dirty="0" smtClean="0">
                <a:solidFill>
                  <a:schemeClr val="accent4"/>
                </a:solidFill>
              </a:rPr>
              <a:t>R</a:t>
            </a:r>
            <a:r>
              <a:rPr lang="en-US" sz="1200" baseline="30000" dirty="0" smtClean="0">
                <a:solidFill>
                  <a:schemeClr val="accent4"/>
                </a:solidFill>
              </a:rPr>
              <a:t>2</a:t>
            </a:r>
            <a:r>
              <a:rPr lang="en-US" sz="1200" dirty="0" smtClean="0">
                <a:solidFill>
                  <a:schemeClr val="accent4"/>
                </a:solidFill>
              </a:rPr>
              <a:t>= 0.7899</a:t>
            </a:r>
            <a:endParaRPr lang="en-US" sz="1200" dirty="0">
              <a:solidFill>
                <a:schemeClr val="accent4"/>
              </a:solidFill>
            </a:endParaRPr>
          </a:p>
        </p:txBody>
      </p:sp>
      <p:sp>
        <p:nvSpPr>
          <p:cNvPr id="9" name="TextBox 8"/>
          <p:cNvSpPr txBox="1"/>
          <p:nvPr/>
        </p:nvSpPr>
        <p:spPr>
          <a:xfrm rot="19779279">
            <a:off x="7443423" y="2989712"/>
            <a:ext cx="862737" cy="276999"/>
          </a:xfrm>
          <a:prstGeom prst="rect">
            <a:avLst/>
          </a:prstGeom>
          <a:noFill/>
        </p:spPr>
        <p:txBody>
          <a:bodyPr wrap="none" rtlCol="0">
            <a:spAutoFit/>
          </a:bodyPr>
          <a:lstStyle/>
          <a:p>
            <a:r>
              <a:rPr lang="en-US" sz="1200" dirty="0" smtClean="0">
                <a:solidFill>
                  <a:srgbClr val="00B050"/>
                </a:solidFill>
              </a:rPr>
              <a:t>R</a:t>
            </a:r>
            <a:r>
              <a:rPr lang="en-US" sz="1200" baseline="30000" dirty="0" smtClean="0">
                <a:solidFill>
                  <a:srgbClr val="00B050"/>
                </a:solidFill>
              </a:rPr>
              <a:t>2</a:t>
            </a:r>
            <a:r>
              <a:rPr lang="en-US" sz="1200" dirty="0" smtClean="0">
                <a:solidFill>
                  <a:srgbClr val="00B050"/>
                </a:solidFill>
              </a:rPr>
              <a:t>= 0.9105</a:t>
            </a:r>
            <a:endParaRPr lang="en-US" sz="1200" dirty="0">
              <a:solidFill>
                <a:srgbClr val="00B050"/>
              </a:solidFill>
            </a:endParaRPr>
          </a:p>
        </p:txBody>
      </p:sp>
    </p:spTree>
    <p:extLst>
      <p:ext uri="{BB962C8B-B14F-4D97-AF65-F5344CB8AC3E}">
        <p14:creationId xmlns:p14="http://schemas.microsoft.com/office/powerpoint/2010/main" val="12614199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152400" y="1538217"/>
            <a:ext cx="4676775" cy="3028950"/>
          </a:xfrm>
          <a:prstGeom prst="rect">
            <a:avLst/>
          </a:prstGeom>
          <a:noFill/>
          <a:ln w="9525">
            <a:noFill/>
            <a:miter lim="800000"/>
            <a:headEnd/>
            <a:tailEnd/>
          </a:ln>
          <a:effectLst/>
        </p:spPr>
      </p:pic>
      <p:graphicFrame>
        <p:nvGraphicFramePr>
          <p:cNvPr id="3" name="Chart 2"/>
          <p:cNvGraphicFramePr/>
          <p:nvPr>
            <p:extLst>
              <p:ext uri="{D42A27DB-BD31-4B8C-83A1-F6EECF244321}">
                <p14:modId xmlns:p14="http://schemas.microsoft.com/office/powerpoint/2010/main" val="1466713238"/>
              </p:ext>
            </p:extLst>
          </p:nvPr>
        </p:nvGraphicFramePr>
        <p:xfrm>
          <a:off x="4419600" y="152400"/>
          <a:ext cx="4572000" cy="6391276"/>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rot="21385458">
            <a:off x="7760717" y="4664245"/>
            <a:ext cx="862737" cy="276999"/>
          </a:xfrm>
          <a:prstGeom prst="rect">
            <a:avLst/>
          </a:prstGeom>
          <a:noFill/>
        </p:spPr>
        <p:txBody>
          <a:bodyPr wrap="none" rtlCol="0">
            <a:spAutoFit/>
          </a:bodyPr>
          <a:lstStyle/>
          <a:p>
            <a:r>
              <a:rPr lang="en-US" sz="1200" dirty="0" smtClean="0">
                <a:solidFill>
                  <a:schemeClr val="tx2"/>
                </a:solidFill>
              </a:rPr>
              <a:t>R</a:t>
            </a:r>
            <a:r>
              <a:rPr lang="en-US" sz="1200" baseline="30000" dirty="0" smtClean="0">
                <a:solidFill>
                  <a:schemeClr val="tx2"/>
                </a:solidFill>
              </a:rPr>
              <a:t>2</a:t>
            </a:r>
            <a:r>
              <a:rPr lang="en-US" sz="1200" dirty="0" smtClean="0">
                <a:solidFill>
                  <a:schemeClr val="tx2"/>
                </a:solidFill>
              </a:rPr>
              <a:t>= 0.9894</a:t>
            </a:r>
            <a:endParaRPr lang="en-US" sz="1200" dirty="0">
              <a:solidFill>
                <a:schemeClr val="tx2"/>
              </a:solidFill>
            </a:endParaRPr>
          </a:p>
        </p:txBody>
      </p:sp>
      <p:sp>
        <p:nvSpPr>
          <p:cNvPr id="6" name="TextBox 5"/>
          <p:cNvSpPr txBox="1"/>
          <p:nvPr/>
        </p:nvSpPr>
        <p:spPr>
          <a:xfrm rot="20528097">
            <a:off x="7651397" y="4011856"/>
            <a:ext cx="862737" cy="276999"/>
          </a:xfrm>
          <a:prstGeom prst="rect">
            <a:avLst/>
          </a:prstGeom>
          <a:noFill/>
        </p:spPr>
        <p:txBody>
          <a:bodyPr wrap="none" rtlCol="0">
            <a:spAutoFit/>
          </a:bodyPr>
          <a:lstStyle/>
          <a:p>
            <a:r>
              <a:rPr lang="en-US" sz="1200" dirty="0" smtClean="0">
                <a:solidFill>
                  <a:srgbClr val="FF0000"/>
                </a:solidFill>
              </a:rPr>
              <a:t>R</a:t>
            </a:r>
            <a:r>
              <a:rPr lang="en-US" sz="1200" baseline="30000" dirty="0" smtClean="0">
                <a:solidFill>
                  <a:srgbClr val="FF0000"/>
                </a:solidFill>
              </a:rPr>
              <a:t>2</a:t>
            </a:r>
            <a:r>
              <a:rPr lang="en-US" sz="1200" dirty="0" smtClean="0">
                <a:solidFill>
                  <a:srgbClr val="FF0000"/>
                </a:solidFill>
              </a:rPr>
              <a:t>= 0.5680</a:t>
            </a:r>
            <a:endParaRPr lang="en-US" sz="1200" dirty="0">
              <a:solidFill>
                <a:srgbClr val="FF0000"/>
              </a:solidFill>
            </a:endParaRPr>
          </a:p>
        </p:txBody>
      </p:sp>
      <p:sp>
        <p:nvSpPr>
          <p:cNvPr id="7" name="TextBox 6"/>
          <p:cNvSpPr txBox="1"/>
          <p:nvPr/>
        </p:nvSpPr>
        <p:spPr>
          <a:xfrm rot="19166750">
            <a:off x="7393262" y="2914193"/>
            <a:ext cx="830677" cy="276999"/>
          </a:xfrm>
          <a:prstGeom prst="rect">
            <a:avLst/>
          </a:prstGeom>
          <a:noFill/>
        </p:spPr>
        <p:txBody>
          <a:bodyPr wrap="none" rtlCol="0">
            <a:spAutoFit/>
          </a:bodyPr>
          <a:lstStyle/>
          <a:p>
            <a:r>
              <a:rPr lang="en-US" sz="1200" dirty="0" smtClean="0">
                <a:solidFill>
                  <a:schemeClr val="accent4"/>
                </a:solidFill>
              </a:rPr>
              <a:t>R</a:t>
            </a:r>
            <a:r>
              <a:rPr lang="en-US" sz="1200" baseline="30000" dirty="0" smtClean="0">
                <a:solidFill>
                  <a:schemeClr val="accent4"/>
                </a:solidFill>
              </a:rPr>
              <a:t>2</a:t>
            </a:r>
            <a:r>
              <a:rPr lang="en-US" sz="1200" dirty="0" smtClean="0">
                <a:solidFill>
                  <a:schemeClr val="accent4"/>
                </a:solidFill>
              </a:rPr>
              <a:t>= -1.195</a:t>
            </a:r>
            <a:endParaRPr lang="en-US" sz="1200" dirty="0">
              <a:solidFill>
                <a:schemeClr val="accent4"/>
              </a:solidFill>
            </a:endParaRPr>
          </a:p>
        </p:txBody>
      </p:sp>
      <p:sp>
        <p:nvSpPr>
          <p:cNvPr id="8" name="TextBox 7"/>
          <p:cNvSpPr txBox="1"/>
          <p:nvPr/>
        </p:nvSpPr>
        <p:spPr>
          <a:xfrm rot="19677739">
            <a:off x="7528332" y="3401463"/>
            <a:ext cx="909223" cy="276999"/>
          </a:xfrm>
          <a:prstGeom prst="rect">
            <a:avLst/>
          </a:prstGeom>
          <a:noFill/>
        </p:spPr>
        <p:txBody>
          <a:bodyPr wrap="none" rtlCol="0">
            <a:spAutoFit/>
          </a:bodyPr>
          <a:lstStyle/>
          <a:p>
            <a:r>
              <a:rPr lang="en-US" sz="1200" dirty="0" smtClean="0">
                <a:solidFill>
                  <a:srgbClr val="00B050"/>
                </a:solidFill>
              </a:rPr>
              <a:t>R</a:t>
            </a:r>
            <a:r>
              <a:rPr lang="en-US" sz="1200" baseline="30000" dirty="0" smtClean="0">
                <a:solidFill>
                  <a:srgbClr val="00B050"/>
                </a:solidFill>
              </a:rPr>
              <a:t>2</a:t>
            </a:r>
            <a:r>
              <a:rPr lang="en-US" sz="1200" dirty="0" smtClean="0">
                <a:solidFill>
                  <a:srgbClr val="00B050"/>
                </a:solidFill>
              </a:rPr>
              <a:t>= -0.3056</a:t>
            </a:r>
          </a:p>
        </p:txBody>
      </p:sp>
    </p:spTree>
    <p:extLst>
      <p:ext uri="{BB962C8B-B14F-4D97-AF65-F5344CB8AC3E}">
        <p14:creationId xmlns:p14="http://schemas.microsoft.com/office/powerpoint/2010/main" val="37611149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0999" y="79474"/>
            <a:ext cx="7476149" cy="7540526"/>
          </a:xfrm>
          <a:prstGeom prst="rect">
            <a:avLst/>
          </a:prstGeom>
          <a:noFill/>
        </p:spPr>
        <p:txBody>
          <a:bodyPr wrap="none" rtlCol="0">
            <a:spAutoFit/>
          </a:bodyPr>
          <a:lstStyle/>
          <a:p>
            <a:r>
              <a:rPr lang="en-US" sz="2700" dirty="0" smtClean="0"/>
              <a:t>Outline</a:t>
            </a:r>
          </a:p>
          <a:p>
            <a:endParaRPr lang="en-US" sz="1200" dirty="0" smtClean="0"/>
          </a:p>
          <a:p>
            <a:pPr marL="285750" indent="-285750">
              <a:buFont typeface="Wingdings" pitchFamily="2" charset="2"/>
              <a:buChar char="q"/>
            </a:pPr>
            <a:r>
              <a:rPr lang="en-US" sz="2400" dirty="0" smtClean="0"/>
              <a:t> </a:t>
            </a:r>
            <a:r>
              <a:rPr lang="en-US" sz="2200" dirty="0" smtClean="0">
                <a:solidFill>
                  <a:schemeClr val="bg1">
                    <a:lumMod val="75000"/>
                  </a:schemeClr>
                </a:solidFill>
              </a:rPr>
              <a:t>Background of Ex-527</a:t>
            </a:r>
          </a:p>
          <a:p>
            <a:pPr marL="342900" indent="-342900">
              <a:buFont typeface="Wingdings" pitchFamily="2" charset="2"/>
              <a:buChar char="q"/>
            </a:pPr>
            <a:r>
              <a:rPr lang="en-US" sz="2200" dirty="0" smtClean="0">
                <a:solidFill>
                  <a:schemeClr val="bg1">
                    <a:lumMod val="75000"/>
                  </a:schemeClr>
                </a:solidFill>
              </a:rPr>
              <a:t>Review </a:t>
            </a:r>
            <a:r>
              <a:rPr lang="en-US" sz="2200" dirty="0">
                <a:solidFill>
                  <a:schemeClr val="bg1">
                    <a:lumMod val="75000"/>
                  </a:schemeClr>
                </a:solidFill>
              </a:rPr>
              <a:t>of Ex-527 </a:t>
            </a:r>
            <a:r>
              <a:rPr lang="en-US" sz="2200" dirty="0" smtClean="0">
                <a:solidFill>
                  <a:schemeClr val="bg1">
                    <a:lumMod val="75000"/>
                  </a:schemeClr>
                </a:solidFill>
              </a:rPr>
              <a:t>Kinetic Results </a:t>
            </a:r>
          </a:p>
          <a:p>
            <a:pPr marL="800100" lvl="1" indent="-342900">
              <a:buFont typeface="Wingdings" pitchFamily="2" charset="2"/>
              <a:buChar char="q"/>
            </a:pPr>
            <a:r>
              <a:rPr lang="en-US" sz="2000" dirty="0" smtClean="0">
                <a:solidFill>
                  <a:schemeClr val="bg1">
                    <a:lumMod val="75000"/>
                  </a:schemeClr>
                </a:solidFill>
              </a:rPr>
              <a:t>J Med. Chem. Paper (SIRT1)</a:t>
            </a:r>
          </a:p>
          <a:p>
            <a:pPr marL="1257300" lvl="2" indent="-342900">
              <a:buFont typeface="Wingdings" pitchFamily="2" charset="2"/>
              <a:buChar char="q"/>
            </a:pPr>
            <a:r>
              <a:rPr lang="en-US" dirty="0" smtClean="0">
                <a:solidFill>
                  <a:schemeClr val="bg1">
                    <a:lumMod val="75000"/>
                  </a:schemeClr>
                </a:solidFill>
              </a:rPr>
              <a:t>Methods</a:t>
            </a:r>
          </a:p>
          <a:p>
            <a:pPr marL="1257300" lvl="2" indent="-342900">
              <a:buFont typeface="Wingdings" pitchFamily="2" charset="2"/>
              <a:buChar char="q"/>
            </a:pPr>
            <a:r>
              <a:rPr lang="en-US" dirty="0" smtClean="0">
                <a:solidFill>
                  <a:schemeClr val="bg1">
                    <a:lumMod val="75000"/>
                  </a:schemeClr>
                </a:solidFill>
              </a:rPr>
              <a:t>Kinetics of inhibition of SIRT1 by Ex527</a:t>
            </a:r>
          </a:p>
          <a:p>
            <a:pPr marL="800100" lvl="1" indent="-342900">
              <a:buFont typeface="Wingdings" pitchFamily="2" charset="2"/>
              <a:buChar char="q"/>
            </a:pPr>
            <a:r>
              <a:rPr lang="en-US" sz="2000" dirty="0" smtClean="0">
                <a:solidFill>
                  <a:schemeClr val="bg1">
                    <a:lumMod val="75000"/>
                  </a:schemeClr>
                </a:solidFill>
              </a:rPr>
              <a:t>PNAS paper (SIRT3)</a:t>
            </a:r>
          </a:p>
          <a:p>
            <a:pPr marL="1257300" lvl="2" indent="-342900">
              <a:buFont typeface="Wingdings" pitchFamily="2" charset="2"/>
              <a:buChar char="q"/>
            </a:pPr>
            <a:r>
              <a:rPr lang="en-US" dirty="0" smtClean="0">
                <a:solidFill>
                  <a:schemeClr val="bg1">
                    <a:lumMod val="75000"/>
                  </a:schemeClr>
                </a:solidFill>
              </a:rPr>
              <a:t>Methods</a:t>
            </a:r>
          </a:p>
          <a:p>
            <a:pPr marL="1257300" lvl="2" indent="-342900">
              <a:buFont typeface="Wingdings" pitchFamily="2" charset="2"/>
              <a:buChar char="q"/>
            </a:pPr>
            <a:r>
              <a:rPr lang="en-US" dirty="0" smtClean="0">
                <a:solidFill>
                  <a:schemeClr val="bg1">
                    <a:lumMod val="75000"/>
                  </a:schemeClr>
                </a:solidFill>
              </a:rPr>
              <a:t>IC</a:t>
            </a:r>
            <a:r>
              <a:rPr lang="en-US" baseline="-25000" dirty="0" smtClean="0">
                <a:solidFill>
                  <a:schemeClr val="bg1">
                    <a:lumMod val="75000"/>
                  </a:schemeClr>
                </a:solidFill>
              </a:rPr>
              <a:t>50</a:t>
            </a:r>
          </a:p>
          <a:p>
            <a:pPr marL="1257300" lvl="2" indent="-342900">
              <a:buFont typeface="Wingdings" pitchFamily="2" charset="2"/>
              <a:buChar char="q"/>
            </a:pPr>
            <a:r>
              <a:rPr lang="en-US" dirty="0" smtClean="0">
                <a:solidFill>
                  <a:schemeClr val="bg1">
                    <a:lumMod val="75000"/>
                  </a:schemeClr>
                </a:solidFill>
              </a:rPr>
              <a:t>Discussion of uncompetitive vs. noncompetitive inhibition mode</a:t>
            </a:r>
          </a:p>
          <a:p>
            <a:pPr marL="1257300" lvl="2" indent="-342900">
              <a:buFont typeface="Wingdings" pitchFamily="2" charset="2"/>
              <a:buChar char="q"/>
            </a:pPr>
            <a:r>
              <a:rPr lang="en-US" dirty="0" smtClean="0">
                <a:solidFill>
                  <a:schemeClr val="bg1">
                    <a:lumMod val="75000"/>
                  </a:schemeClr>
                </a:solidFill>
              </a:rPr>
              <a:t>Binding affinity measurement (MST)</a:t>
            </a:r>
          </a:p>
          <a:p>
            <a:pPr marL="800100" lvl="1" indent="-342900">
              <a:buFont typeface="Wingdings" pitchFamily="2" charset="2"/>
              <a:buChar char="q"/>
            </a:pPr>
            <a:r>
              <a:rPr lang="en-US" sz="2000" dirty="0" smtClean="0">
                <a:solidFill>
                  <a:schemeClr val="bg1">
                    <a:lumMod val="75000"/>
                  </a:schemeClr>
                </a:solidFill>
              </a:rPr>
              <a:t>Ex-527 inhibition study on SIRT3 – PMC AT lab </a:t>
            </a:r>
          </a:p>
          <a:p>
            <a:pPr marL="1257300" lvl="2" indent="-342900">
              <a:buFont typeface="Wingdings" pitchFamily="2" charset="2"/>
              <a:buChar char="q"/>
            </a:pPr>
            <a:r>
              <a:rPr lang="en-US" dirty="0" smtClean="0">
                <a:solidFill>
                  <a:schemeClr val="bg1">
                    <a:lumMod val="75000"/>
                  </a:schemeClr>
                </a:solidFill>
              </a:rPr>
              <a:t>IC</a:t>
            </a:r>
            <a:r>
              <a:rPr lang="en-US" baseline="-25000" dirty="0" smtClean="0">
                <a:solidFill>
                  <a:schemeClr val="bg1">
                    <a:lumMod val="75000"/>
                  </a:schemeClr>
                </a:solidFill>
              </a:rPr>
              <a:t>50</a:t>
            </a:r>
            <a:r>
              <a:rPr lang="en-US" dirty="0" smtClean="0">
                <a:solidFill>
                  <a:schemeClr val="bg1">
                    <a:lumMod val="75000"/>
                  </a:schemeClr>
                </a:solidFill>
              </a:rPr>
              <a:t>, comparison to PNAS data</a:t>
            </a:r>
          </a:p>
          <a:p>
            <a:pPr marL="1257300" lvl="2" indent="-342900">
              <a:buFont typeface="Wingdings" pitchFamily="2" charset="2"/>
              <a:buChar char="q"/>
            </a:pPr>
            <a:r>
              <a:rPr lang="en-US" dirty="0" smtClean="0">
                <a:solidFill>
                  <a:schemeClr val="bg1">
                    <a:lumMod val="75000"/>
                  </a:schemeClr>
                </a:solidFill>
              </a:rPr>
              <a:t>Uncompetitive/noncompetitive inhibition model fitting</a:t>
            </a:r>
          </a:p>
          <a:p>
            <a:pPr marL="342900" indent="-342900">
              <a:buFont typeface="Wingdings" pitchFamily="2" charset="2"/>
              <a:buChar char="q"/>
            </a:pPr>
            <a:r>
              <a:rPr lang="en-US" sz="2200" dirty="0" smtClean="0"/>
              <a:t>Ex-527 patent search</a:t>
            </a:r>
          </a:p>
          <a:p>
            <a:pPr marL="800100" lvl="1" indent="-342900">
              <a:buFont typeface="Wingdings" pitchFamily="2" charset="2"/>
              <a:buChar char="q"/>
            </a:pPr>
            <a:r>
              <a:rPr lang="en-US" sz="2000" dirty="0" smtClean="0"/>
              <a:t>General Info</a:t>
            </a:r>
          </a:p>
          <a:p>
            <a:pPr marL="800100" lvl="1" indent="-342900">
              <a:buFont typeface="Wingdings" pitchFamily="2" charset="2"/>
              <a:buChar char="q"/>
            </a:pPr>
            <a:r>
              <a:rPr lang="en-US" sz="2000" dirty="0" smtClean="0"/>
              <a:t>Ex-527 related patents</a:t>
            </a:r>
          </a:p>
          <a:p>
            <a:pPr marL="342900" indent="-342900">
              <a:buFont typeface="Wingdings" pitchFamily="2" charset="2"/>
              <a:buChar char="q"/>
            </a:pPr>
            <a:r>
              <a:rPr lang="en-US" sz="2200" dirty="0" smtClean="0">
                <a:solidFill>
                  <a:schemeClr val="bg1">
                    <a:lumMod val="75000"/>
                  </a:schemeClr>
                </a:solidFill>
              </a:rPr>
              <a:t>High Throughput Screening method(s)</a:t>
            </a:r>
          </a:p>
          <a:p>
            <a:pPr marL="800100" lvl="1" indent="-342900">
              <a:buFont typeface="Wingdings" pitchFamily="2" charset="2"/>
              <a:buChar char="q"/>
            </a:pPr>
            <a:r>
              <a:rPr lang="en-US" sz="2000" dirty="0" smtClean="0">
                <a:solidFill>
                  <a:schemeClr val="bg1">
                    <a:lumMod val="75000"/>
                  </a:schemeClr>
                </a:solidFill>
              </a:rPr>
              <a:t>Literature</a:t>
            </a:r>
          </a:p>
          <a:p>
            <a:pPr marL="800100" lvl="1" indent="-342900">
              <a:buFont typeface="Wingdings" pitchFamily="2" charset="2"/>
              <a:buChar char="q"/>
            </a:pPr>
            <a:r>
              <a:rPr lang="en-US" sz="2000" dirty="0" smtClean="0">
                <a:solidFill>
                  <a:schemeClr val="bg1">
                    <a:lumMod val="75000"/>
                  </a:schemeClr>
                </a:solidFill>
              </a:rPr>
              <a:t>In house, how to use </a:t>
            </a:r>
            <a:r>
              <a:rPr lang="en-US" sz="2000" dirty="0" err="1" smtClean="0">
                <a:solidFill>
                  <a:schemeClr val="bg1">
                    <a:lumMod val="75000"/>
                  </a:schemeClr>
                </a:solidFill>
              </a:rPr>
              <a:t>Tecan</a:t>
            </a:r>
            <a:r>
              <a:rPr lang="en-US" sz="2000" dirty="0" smtClean="0">
                <a:solidFill>
                  <a:schemeClr val="bg1">
                    <a:lumMod val="75000"/>
                  </a:schemeClr>
                </a:solidFill>
              </a:rPr>
              <a:t> to increase efficiency</a:t>
            </a:r>
          </a:p>
          <a:p>
            <a:endParaRPr lang="en-US" sz="2000" dirty="0"/>
          </a:p>
          <a:p>
            <a:endParaRPr lang="en-US" dirty="0" smtClean="0"/>
          </a:p>
          <a:p>
            <a:endParaRPr lang="en-US" dirty="0"/>
          </a:p>
        </p:txBody>
      </p:sp>
    </p:spTree>
    <p:extLst>
      <p:ext uri="{BB962C8B-B14F-4D97-AF65-F5344CB8AC3E}">
        <p14:creationId xmlns:p14="http://schemas.microsoft.com/office/powerpoint/2010/main" val="8829819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571" y="226367"/>
            <a:ext cx="2847767" cy="461665"/>
          </a:xfrm>
          <a:prstGeom prst="rect">
            <a:avLst/>
          </a:prstGeom>
          <a:noFill/>
        </p:spPr>
        <p:txBody>
          <a:bodyPr wrap="none" rtlCol="0">
            <a:spAutoFit/>
          </a:bodyPr>
          <a:lstStyle/>
          <a:p>
            <a:r>
              <a:rPr lang="en-US" sz="2400" b="1" dirty="0" smtClean="0"/>
              <a:t>Ex-527 patent search</a:t>
            </a:r>
            <a:endParaRPr lang="en-US" sz="2400" b="1" dirty="0"/>
          </a:p>
        </p:txBody>
      </p:sp>
      <p:sp>
        <p:nvSpPr>
          <p:cNvPr id="3" name="TextBox 2"/>
          <p:cNvSpPr txBox="1"/>
          <p:nvPr/>
        </p:nvSpPr>
        <p:spPr>
          <a:xfrm>
            <a:off x="762000" y="1219200"/>
            <a:ext cx="3002617" cy="923330"/>
          </a:xfrm>
          <a:prstGeom prst="rect">
            <a:avLst/>
          </a:prstGeom>
          <a:noFill/>
        </p:spPr>
        <p:txBody>
          <a:bodyPr wrap="none" rtlCol="0">
            <a:spAutoFit/>
          </a:bodyPr>
          <a:lstStyle/>
          <a:p>
            <a:r>
              <a:rPr lang="en-US" dirty="0" smtClean="0">
                <a:hlinkClick r:id="rId3"/>
              </a:rPr>
              <a:t>www.google.com/patents</a:t>
            </a:r>
            <a:r>
              <a:rPr lang="en-US" dirty="0"/>
              <a:t>/</a:t>
            </a:r>
            <a:endParaRPr lang="en-US" dirty="0" smtClean="0"/>
          </a:p>
          <a:p>
            <a:r>
              <a:rPr lang="en-US" dirty="0" smtClean="0">
                <a:hlinkClick r:id="rId4"/>
              </a:rPr>
              <a:t>http://patft.uspto.gov/</a:t>
            </a:r>
            <a:endParaRPr lang="en-US" dirty="0" smtClean="0"/>
          </a:p>
          <a:p>
            <a:r>
              <a:rPr lang="en-US" u="sng" dirty="0">
                <a:hlinkClick r:id="rId5"/>
              </a:rPr>
              <a:t>http://</a:t>
            </a:r>
            <a:r>
              <a:rPr lang="en-US" u="sng" dirty="0" smtClean="0">
                <a:hlinkClick r:id="rId5"/>
              </a:rPr>
              <a:t>www.faqs.org/patents/</a:t>
            </a:r>
            <a:endParaRPr lang="en-US" dirty="0"/>
          </a:p>
        </p:txBody>
      </p:sp>
      <p:sp>
        <p:nvSpPr>
          <p:cNvPr id="4" name="TextBox 3"/>
          <p:cNvSpPr txBox="1"/>
          <p:nvPr/>
        </p:nvSpPr>
        <p:spPr>
          <a:xfrm>
            <a:off x="457199" y="914400"/>
            <a:ext cx="8458201" cy="5632311"/>
          </a:xfrm>
          <a:prstGeom prst="rect">
            <a:avLst/>
          </a:prstGeom>
          <a:noFill/>
        </p:spPr>
        <p:txBody>
          <a:bodyPr wrap="square" rtlCol="0">
            <a:spAutoFit/>
          </a:bodyPr>
          <a:lstStyle/>
          <a:p>
            <a:pPr marL="285750" indent="-285750">
              <a:buFont typeface="Wingdings" pitchFamily="2" charset="2"/>
              <a:buChar char="Ø"/>
            </a:pPr>
            <a:r>
              <a:rPr lang="en-US" dirty="0" smtClean="0"/>
              <a:t>Website:</a:t>
            </a:r>
          </a:p>
          <a:p>
            <a:pPr marL="285750" indent="-285750">
              <a:buFont typeface="Wingdings" pitchFamily="2" charset="2"/>
              <a:buChar char="Ø"/>
            </a:pPr>
            <a:endParaRPr lang="en-US" dirty="0"/>
          </a:p>
          <a:p>
            <a:pPr marL="285750" indent="-285750">
              <a:buFont typeface="Wingdings" pitchFamily="2" charset="2"/>
              <a:buChar char="Ø"/>
            </a:pPr>
            <a:endParaRPr lang="en-US" dirty="0" smtClean="0"/>
          </a:p>
          <a:p>
            <a:pPr marL="285750" indent="-285750">
              <a:buFont typeface="Wingdings" pitchFamily="2" charset="2"/>
              <a:buChar char="Ø"/>
            </a:pPr>
            <a:endParaRPr lang="en-US" dirty="0"/>
          </a:p>
          <a:p>
            <a:pPr marL="285750" indent="-285750">
              <a:buFont typeface="Wingdings" pitchFamily="2" charset="2"/>
              <a:buChar char="Ø"/>
            </a:pPr>
            <a:endParaRPr lang="en-US" dirty="0" smtClean="0"/>
          </a:p>
          <a:p>
            <a:pPr marL="285750" indent="-285750">
              <a:buFont typeface="Wingdings" pitchFamily="2" charset="2"/>
              <a:buChar char="Ø"/>
            </a:pPr>
            <a:r>
              <a:rPr lang="en-US" dirty="0" smtClean="0"/>
              <a:t>Keywords:</a:t>
            </a:r>
          </a:p>
          <a:p>
            <a:pPr marL="742950" lvl="1" indent="-285750">
              <a:buFont typeface="Wingdings" pitchFamily="2" charset="2"/>
              <a:buChar char="Ø"/>
            </a:pPr>
            <a:r>
              <a:rPr lang="en-US" dirty="0"/>
              <a:t>Inventors name: Clemens </a:t>
            </a:r>
            <a:r>
              <a:rPr lang="en-US" dirty="0" err="1"/>
              <a:t>Steegborn</a:t>
            </a:r>
            <a:r>
              <a:rPr lang="en-US" dirty="0"/>
              <a:t>; Leonard </a:t>
            </a:r>
            <a:r>
              <a:rPr lang="en-US" dirty="0" err="1"/>
              <a:t>Guarente</a:t>
            </a:r>
            <a:r>
              <a:rPr lang="en-US" dirty="0"/>
              <a:t>; Anthony A </a:t>
            </a:r>
            <a:r>
              <a:rPr lang="en-US" dirty="0" err="1"/>
              <a:t>Sauve</a:t>
            </a:r>
            <a:r>
              <a:rPr lang="en-US" dirty="0"/>
              <a:t>; David Sinclair; Cynthia </a:t>
            </a:r>
            <a:r>
              <a:rPr lang="en-US" dirty="0" err="1"/>
              <a:t>Wolberger</a:t>
            </a:r>
            <a:r>
              <a:rPr lang="en-US" dirty="0"/>
              <a:t>; John </a:t>
            </a:r>
            <a:r>
              <a:rPr lang="en-US" dirty="0" err="1"/>
              <a:t>Denu</a:t>
            </a:r>
            <a:r>
              <a:rPr lang="en-US" dirty="0"/>
              <a:t>; Manfred Jung; Marcia C </a:t>
            </a:r>
            <a:r>
              <a:rPr lang="en-US" dirty="0" err="1"/>
              <a:t>Haigis</a:t>
            </a:r>
            <a:r>
              <a:rPr lang="en-US" dirty="0"/>
              <a:t>; Can </a:t>
            </a:r>
            <a:r>
              <a:rPr lang="en-US" dirty="0" err="1"/>
              <a:t>Ozbal</a:t>
            </a:r>
            <a:r>
              <a:rPr lang="en-US" dirty="0"/>
              <a:t> &amp; William </a:t>
            </a:r>
            <a:r>
              <a:rPr lang="en-US" dirty="0" err="1" smtClean="0"/>
              <a:t>Lamarr</a:t>
            </a:r>
            <a:r>
              <a:rPr lang="en-US" dirty="0" smtClean="0"/>
              <a:t>.</a:t>
            </a:r>
          </a:p>
          <a:p>
            <a:pPr marL="742950" lvl="1" indent="-285750">
              <a:buFont typeface="Wingdings" pitchFamily="2" charset="2"/>
              <a:buChar char="Ø"/>
            </a:pPr>
            <a:r>
              <a:rPr lang="en-US" dirty="0" smtClean="0"/>
              <a:t>Assignee</a:t>
            </a:r>
            <a:r>
              <a:rPr lang="en-US" dirty="0"/>
              <a:t>: Elixir Pharmaceuticals, </a:t>
            </a:r>
            <a:r>
              <a:rPr lang="en-US" dirty="0" smtClean="0"/>
              <a:t>Inc </a:t>
            </a:r>
            <a:endParaRPr lang="en-US" dirty="0"/>
          </a:p>
          <a:p>
            <a:r>
              <a:rPr lang="en-US" dirty="0"/>
              <a:t>             </a:t>
            </a:r>
            <a:r>
              <a:rPr lang="en-US" dirty="0" smtClean="0"/>
              <a:t>                    </a:t>
            </a:r>
            <a:r>
              <a:rPr lang="en-US" dirty="0" err="1" smtClean="0"/>
              <a:t>Sirtris</a:t>
            </a:r>
            <a:r>
              <a:rPr lang="en-US" dirty="0" smtClean="0"/>
              <a:t> </a:t>
            </a:r>
            <a:r>
              <a:rPr lang="en-US" dirty="0"/>
              <a:t>Pharmaceuticals, Inc </a:t>
            </a:r>
          </a:p>
          <a:p>
            <a:r>
              <a:rPr lang="en-US" dirty="0"/>
              <a:t>                     </a:t>
            </a:r>
            <a:r>
              <a:rPr lang="en-US" dirty="0" smtClean="0"/>
              <a:t>            The </a:t>
            </a:r>
            <a:r>
              <a:rPr lang="en-US" dirty="0"/>
              <a:t>John Hopkins </a:t>
            </a:r>
            <a:r>
              <a:rPr lang="en-US" dirty="0" smtClean="0"/>
              <a:t>University </a:t>
            </a:r>
            <a:endParaRPr lang="en-US" dirty="0"/>
          </a:p>
          <a:p>
            <a:r>
              <a:rPr lang="en-US" dirty="0"/>
              <a:t>                    </a:t>
            </a:r>
            <a:r>
              <a:rPr lang="en-US" dirty="0" smtClean="0"/>
              <a:t>             MIT </a:t>
            </a:r>
            <a:endParaRPr lang="en-US" dirty="0"/>
          </a:p>
          <a:p>
            <a:r>
              <a:rPr lang="en-US" dirty="0"/>
              <a:t>                    </a:t>
            </a:r>
            <a:r>
              <a:rPr lang="en-US" dirty="0" smtClean="0"/>
              <a:t>             </a:t>
            </a:r>
            <a:r>
              <a:rPr lang="en-US" dirty="0"/>
              <a:t>Harvard College</a:t>
            </a:r>
          </a:p>
          <a:p>
            <a:r>
              <a:rPr lang="en-US" dirty="0"/>
              <a:t>                     </a:t>
            </a:r>
            <a:r>
              <a:rPr lang="en-US" dirty="0" smtClean="0"/>
              <a:t>            Cornell </a:t>
            </a:r>
            <a:r>
              <a:rPr lang="en-US" dirty="0"/>
              <a:t>University</a:t>
            </a:r>
          </a:p>
          <a:p>
            <a:pPr marL="742950" lvl="1" indent="-285750">
              <a:buFont typeface="Wingdings" pitchFamily="2" charset="2"/>
              <a:buChar char="Ø"/>
            </a:pPr>
            <a:r>
              <a:rPr lang="en-US" dirty="0" smtClean="0"/>
              <a:t>Topic: </a:t>
            </a:r>
            <a:r>
              <a:rPr lang="en-US" dirty="0"/>
              <a:t>Ex-527, </a:t>
            </a:r>
            <a:r>
              <a:rPr lang="en-US" dirty="0" smtClean="0"/>
              <a:t>6-Chloro-2,3,4,9-tetrahydro-1H-Carbazole-1-carboxamide</a:t>
            </a:r>
            <a:r>
              <a:rPr lang="en-US" dirty="0"/>
              <a:t>, histone </a:t>
            </a:r>
            <a:r>
              <a:rPr lang="en-US" dirty="0" err="1"/>
              <a:t>deacetylase</a:t>
            </a:r>
            <a:r>
              <a:rPr lang="en-US" dirty="0"/>
              <a:t> inhibitor, SIRT1 inhibitor, </a:t>
            </a:r>
            <a:r>
              <a:rPr lang="en-US" dirty="0" err="1"/>
              <a:t>sirtuin</a:t>
            </a:r>
            <a:r>
              <a:rPr lang="en-US" dirty="0"/>
              <a:t> </a:t>
            </a:r>
            <a:r>
              <a:rPr lang="en-US" dirty="0" smtClean="0"/>
              <a:t>modulators, </a:t>
            </a:r>
            <a:r>
              <a:rPr lang="en-US" dirty="0" err="1" smtClean="0"/>
              <a:t>sirtuin</a:t>
            </a:r>
            <a:r>
              <a:rPr lang="en-US" dirty="0" smtClean="0"/>
              <a:t> modulating compounds, Sir2 activity</a:t>
            </a:r>
          </a:p>
          <a:p>
            <a:endParaRPr lang="en-US" dirty="0"/>
          </a:p>
          <a:p>
            <a:endParaRPr lang="en-US" dirty="0"/>
          </a:p>
        </p:txBody>
      </p:sp>
    </p:spTree>
    <p:extLst>
      <p:ext uri="{BB962C8B-B14F-4D97-AF65-F5344CB8AC3E}">
        <p14:creationId xmlns:p14="http://schemas.microsoft.com/office/powerpoint/2010/main" val="2627135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0999" y="79474"/>
            <a:ext cx="7476149" cy="7540526"/>
          </a:xfrm>
          <a:prstGeom prst="rect">
            <a:avLst/>
          </a:prstGeom>
          <a:noFill/>
        </p:spPr>
        <p:txBody>
          <a:bodyPr wrap="none" rtlCol="0">
            <a:spAutoFit/>
          </a:bodyPr>
          <a:lstStyle/>
          <a:p>
            <a:r>
              <a:rPr lang="en-US" sz="2700" dirty="0" smtClean="0"/>
              <a:t>Outline</a:t>
            </a:r>
          </a:p>
          <a:p>
            <a:endParaRPr lang="en-US" sz="1200" dirty="0" smtClean="0"/>
          </a:p>
          <a:p>
            <a:pPr marL="285750" indent="-285750">
              <a:buFont typeface="Wingdings" pitchFamily="2" charset="2"/>
              <a:buChar char="q"/>
            </a:pPr>
            <a:r>
              <a:rPr lang="en-US" sz="2200" dirty="0" smtClean="0"/>
              <a:t> Background of Ex-527</a:t>
            </a:r>
          </a:p>
          <a:p>
            <a:pPr marL="342900" indent="-342900">
              <a:buFont typeface="Wingdings" pitchFamily="2" charset="2"/>
              <a:buChar char="q"/>
            </a:pPr>
            <a:r>
              <a:rPr lang="en-US" sz="2200" dirty="0" smtClean="0"/>
              <a:t>Review </a:t>
            </a:r>
            <a:r>
              <a:rPr lang="en-US" sz="2200" dirty="0"/>
              <a:t>of Ex-527 </a:t>
            </a:r>
            <a:r>
              <a:rPr lang="en-US" sz="2200" dirty="0" smtClean="0"/>
              <a:t>Kinetic Results </a:t>
            </a:r>
          </a:p>
          <a:p>
            <a:pPr marL="800100" lvl="1" indent="-342900">
              <a:buFont typeface="Wingdings" pitchFamily="2" charset="2"/>
              <a:buChar char="q"/>
            </a:pPr>
            <a:r>
              <a:rPr lang="en-US" sz="2000" dirty="0" smtClean="0"/>
              <a:t>J Med. Chem. Paper (SIRT1)</a:t>
            </a:r>
          </a:p>
          <a:p>
            <a:pPr marL="1257300" lvl="2" indent="-342900">
              <a:buFont typeface="Wingdings" pitchFamily="2" charset="2"/>
              <a:buChar char="q"/>
            </a:pPr>
            <a:r>
              <a:rPr lang="en-US" dirty="0" smtClean="0"/>
              <a:t>Methods</a:t>
            </a:r>
          </a:p>
          <a:p>
            <a:pPr marL="1257300" lvl="2" indent="-342900">
              <a:buFont typeface="Wingdings" pitchFamily="2" charset="2"/>
              <a:buChar char="q"/>
            </a:pPr>
            <a:r>
              <a:rPr lang="en-US" dirty="0" smtClean="0"/>
              <a:t>Kinetics of inhibition of SIRT1 by Ex527</a:t>
            </a:r>
          </a:p>
          <a:p>
            <a:pPr marL="800100" lvl="1" indent="-342900">
              <a:buFont typeface="Wingdings" pitchFamily="2" charset="2"/>
              <a:buChar char="q"/>
            </a:pPr>
            <a:r>
              <a:rPr lang="en-US" sz="2000" dirty="0" smtClean="0"/>
              <a:t>PNAS paper (SIRT3)</a:t>
            </a:r>
          </a:p>
          <a:p>
            <a:pPr marL="1257300" lvl="2" indent="-342900">
              <a:buFont typeface="Wingdings" pitchFamily="2" charset="2"/>
              <a:buChar char="q"/>
            </a:pPr>
            <a:r>
              <a:rPr lang="en-US" dirty="0" smtClean="0"/>
              <a:t>Methods</a:t>
            </a:r>
          </a:p>
          <a:p>
            <a:pPr marL="1257300" lvl="2" indent="-342900">
              <a:buFont typeface="Wingdings" pitchFamily="2" charset="2"/>
              <a:buChar char="q"/>
            </a:pPr>
            <a:r>
              <a:rPr lang="en-US" dirty="0" smtClean="0"/>
              <a:t>IC</a:t>
            </a:r>
            <a:r>
              <a:rPr lang="en-US" baseline="-25000" dirty="0" smtClean="0"/>
              <a:t>50</a:t>
            </a:r>
          </a:p>
          <a:p>
            <a:pPr marL="1257300" lvl="2" indent="-342900">
              <a:buFont typeface="Wingdings" pitchFamily="2" charset="2"/>
              <a:buChar char="q"/>
            </a:pPr>
            <a:r>
              <a:rPr lang="en-US" dirty="0" smtClean="0"/>
              <a:t>Discussion of uncompetitive vs. noncompetitive inhibition mode</a:t>
            </a:r>
          </a:p>
          <a:p>
            <a:pPr marL="1257300" lvl="2" indent="-342900">
              <a:buFont typeface="Wingdings" pitchFamily="2" charset="2"/>
              <a:buChar char="q"/>
            </a:pPr>
            <a:r>
              <a:rPr lang="en-US" dirty="0" smtClean="0"/>
              <a:t>Binding affinity measurement (MST)</a:t>
            </a:r>
          </a:p>
          <a:p>
            <a:pPr marL="800100" lvl="1" indent="-342900">
              <a:buFont typeface="Wingdings" pitchFamily="2" charset="2"/>
              <a:buChar char="q"/>
            </a:pPr>
            <a:r>
              <a:rPr lang="en-US" sz="2000" dirty="0" smtClean="0"/>
              <a:t>Ex-527 inhibition study on SIRT3 – PMC AT lab </a:t>
            </a:r>
          </a:p>
          <a:p>
            <a:pPr marL="1257300" lvl="2" indent="-342900">
              <a:buFont typeface="Wingdings" pitchFamily="2" charset="2"/>
              <a:buChar char="q"/>
            </a:pPr>
            <a:r>
              <a:rPr lang="en-US" dirty="0" smtClean="0"/>
              <a:t>IC</a:t>
            </a:r>
            <a:r>
              <a:rPr lang="en-US" baseline="-25000" dirty="0" smtClean="0"/>
              <a:t>50</a:t>
            </a:r>
            <a:r>
              <a:rPr lang="en-US" dirty="0" smtClean="0"/>
              <a:t>, comparison to PNAS data</a:t>
            </a:r>
          </a:p>
          <a:p>
            <a:pPr marL="1257300" lvl="2" indent="-342900">
              <a:buFont typeface="Wingdings" pitchFamily="2" charset="2"/>
              <a:buChar char="q"/>
            </a:pPr>
            <a:r>
              <a:rPr lang="en-US" dirty="0" smtClean="0"/>
              <a:t>Uncompetitive/noncompetitive inhibition model fitting</a:t>
            </a:r>
          </a:p>
          <a:p>
            <a:pPr marL="342900" indent="-342900">
              <a:buFont typeface="Wingdings" pitchFamily="2" charset="2"/>
              <a:buChar char="q"/>
            </a:pPr>
            <a:r>
              <a:rPr lang="en-US" sz="2200" dirty="0" smtClean="0"/>
              <a:t>Ex-527 patent search</a:t>
            </a:r>
          </a:p>
          <a:p>
            <a:pPr marL="800100" lvl="1" indent="-342900">
              <a:buFont typeface="Wingdings" pitchFamily="2" charset="2"/>
              <a:buChar char="q"/>
            </a:pPr>
            <a:r>
              <a:rPr lang="en-US" sz="2000" dirty="0" smtClean="0"/>
              <a:t>General Info</a:t>
            </a:r>
          </a:p>
          <a:p>
            <a:pPr marL="800100" lvl="1" indent="-342900">
              <a:buFont typeface="Wingdings" pitchFamily="2" charset="2"/>
              <a:buChar char="q"/>
            </a:pPr>
            <a:r>
              <a:rPr lang="en-US" sz="2000" dirty="0" smtClean="0"/>
              <a:t>Ex-527 related patents</a:t>
            </a:r>
          </a:p>
          <a:p>
            <a:pPr marL="342900" indent="-342900">
              <a:buFont typeface="Wingdings" pitchFamily="2" charset="2"/>
              <a:buChar char="q"/>
            </a:pPr>
            <a:r>
              <a:rPr lang="en-US" sz="2200" dirty="0" smtClean="0"/>
              <a:t>High Throughput Screening method(s)</a:t>
            </a:r>
          </a:p>
          <a:p>
            <a:pPr marL="800100" lvl="1" indent="-342900">
              <a:buFont typeface="Wingdings" pitchFamily="2" charset="2"/>
              <a:buChar char="q"/>
            </a:pPr>
            <a:r>
              <a:rPr lang="en-US" sz="2000" dirty="0" smtClean="0"/>
              <a:t>In house, how to use </a:t>
            </a:r>
            <a:r>
              <a:rPr lang="en-US" sz="2000" dirty="0" err="1" smtClean="0"/>
              <a:t>Tecan</a:t>
            </a:r>
            <a:r>
              <a:rPr lang="en-US" sz="2000" dirty="0" smtClean="0"/>
              <a:t> to increase efficiency</a:t>
            </a:r>
          </a:p>
          <a:p>
            <a:pPr marL="800100" lvl="1" indent="-342900">
              <a:buFont typeface="Wingdings" pitchFamily="2" charset="2"/>
              <a:buChar char="q"/>
            </a:pPr>
            <a:r>
              <a:rPr lang="en-US" sz="2000" dirty="0" smtClean="0"/>
              <a:t>Literature</a:t>
            </a:r>
          </a:p>
          <a:p>
            <a:endParaRPr lang="en-US" sz="2000" dirty="0"/>
          </a:p>
          <a:p>
            <a:endParaRPr lang="en-US" dirty="0" smtClean="0"/>
          </a:p>
          <a:p>
            <a:endParaRPr lang="en-US" dirty="0"/>
          </a:p>
        </p:txBody>
      </p:sp>
    </p:spTree>
    <p:extLst>
      <p:ext uri="{BB962C8B-B14F-4D97-AF65-F5344CB8AC3E}">
        <p14:creationId xmlns:p14="http://schemas.microsoft.com/office/powerpoint/2010/main" val="31945121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571" y="226367"/>
            <a:ext cx="3711465" cy="461665"/>
          </a:xfrm>
          <a:prstGeom prst="rect">
            <a:avLst/>
          </a:prstGeom>
          <a:noFill/>
        </p:spPr>
        <p:txBody>
          <a:bodyPr wrap="none" rtlCol="0">
            <a:spAutoFit/>
          </a:bodyPr>
          <a:lstStyle/>
          <a:p>
            <a:r>
              <a:rPr lang="en-US" sz="2400" b="1" dirty="0" smtClean="0"/>
              <a:t>Ex-527 patent search cont’d</a:t>
            </a:r>
            <a:endParaRPr lang="en-US" sz="2400" b="1" dirty="0"/>
          </a:p>
        </p:txBody>
      </p:sp>
      <p:sp>
        <p:nvSpPr>
          <p:cNvPr id="3" name="TextBox 2"/>
          <p:cNvSpPr txBox="1"/>
          <p:nvPr/>
        </p:nvSpPr>
        <p:spPr>
          <a:xfrm>
            <a:off x="212369" y="773668"/>
            <a:ext cx="6036140" cy="400110"/>
          </a:xfrm>
          <a:prstGeom prst="rect">
            <a:avLst/>
          </a:prstGeom>
          <a:noFill/>
        </p:spPr>
        <p:txBody>
          <a:bodyPr wrap="none" rtlCol="0">
            <a:spAutoFit/>
          </a:bodyPr>
          <a:lstStyle/>
          <a:p>
            <a:pPr marL="285750" indent="-285750">
              <a:buFont typeface="Wingdings" pitchFamily="2" charset="2"/>
              <a:buChar char="q"/>
            </a:pPr>
            <a:r>
              <a:rPr lang="en-US" sz="2000" dirty="0" smtClean="0"/>
              <a:t>SIRT1 Inhibition  by </a:t>
            </a:r>
            <a:r>
              <a:rPr lang="en-US" sz="2000" u="sng" dirty="0" smtClean="0"/>
              <a:t>Elixir Pharmaceuticals, Inc.</a:t>
            </a:r>
            <a:r>
              <a:rPr lang="en-US" sz="2000" dirty="0" smtClean="0"/>
              <a:t> (2009)</a:t>
            </a:r>
            <a:endParaRPr lang="en-US" sz="2000" u="sng" dirty="0"/>
          </a:p>
        </p:txBody>
      </p:sp>
      <p:grpSp>
        <p:nvGrpSpPr>
          <p:cNvPr id="7" name="Group 6"/>
          <p:cNvGrpSpPr/>
          <p:nvPr/>
        </p:nvGrpSpPr>
        <p:grpSpPr>
          <a:xfrm>
            <a:off x="685800" y="1333500"/>
            <a:ext cx="7315200" cy="1333500"/>
            <a:chOff x="533400" y="1143000"/>
            <a:chExt cx="7715086" cy="1377949"/>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71600"/>
              <a:ext cx="2238375"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149349"/>
              <a:ext cx="19431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143000"/>
              <a:ext cx="2152486" cy="1353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a:off x="2956831" y="1644649"/>
              <a:ext cx="504825"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5667375" y="1676400"/>
              <a:ext cx="504825"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381000" y="3011268"/>
            <a:ext cx="8458200" cy="1384995"/>
          </a:xfrm>
          <a:prstGeom prst="rect">
            <a:avLst/>
          </a:prstGeom>
          <a:noFill/>
        </p:spPr>
        <p:txBody>
          <a:bodyPr wrap="square" rtlCol="0">
            <a:spAutoFit/>
          </a:bodyPr>
          <a:lstStyle/>
          <a:p>
            <a:pPr marL="285750" indent="-285750">
              <a:buFont typeface="Wingdings" pitchFamily="2" charset="2"/>
              <a:buChar char="q"/>
            </a:pPr>
            <a:r>
              <a:rPr lang="en-US" dirty="0" smtClean="0"/>
              <a:t>A SIRT1 inhibitor can be used to enhance the properties of cells, particularly cultured cells and cells for transplantation.</a:t>
            </a:r>
          </a:p>
          <a:p>
            <a:pPr marL="742950" lvl="1" indent="-285750">
              <a:buFont typeface="Wingdings" pitchFamily="2" charset="2"/>
              <a:buChar char="q"/>
            </a:pPr>
            <a:r>
              <a:rPr lang="en-US" sz="1600" dirty="0" smtClean="0"/>
              <a:t>Method of modulating cells (progenitor cells, mammalian cells, human cells)</a:t>
            </a:r>
          </a:p>
          <a:p>
            <a:pPr marL="742950" lvl="1" indent="-285750">
              <a:buFont typeface="Wingdings" pitchFamily="2" charset="2"/>
              <a:buChar char="q"/>
            </a:pPr>
            <a:r>
              <a:rPr lang="en-US" sz="1600" dirty="0" smtClean="0"/>
              <a:t>Method of maintaining cells in vitro</a:t>
            </a:r>
          </a:p>
          <a:p>
            <a:pPr marL="742950" lvl="1" indent="-285750">
              <a:buFont typeface="Wingdings" pitchFamily="2" charset="2"/>
              <a:buChar char="q"/>
            </a:pPr>
            <a:r>
              <a:rPr lang="en-US" sz="1600" dirty="0" smtClean="0"/>
              <a:t>Percentage of containing of enantiomer</a:t>
            </a:r>
            <a:endParaRPr lang="en-US" sz="1600" dirty="0"/>
          </a:p>
        </p:txBody>
      </p:sp>
      <p:sp>
        <p:nvSpPr>
          <p:cNvPr id="9" name="Rectangle 8"/>
          <p:cNvSpPr/>
          <p:nvPr/>
        </p:nvSpPr>
        <p:spPr>
          <a:xfrm>
            <a:off x="381000" y="4438471"/>
            <a:ext cx="8245832" cy="1200329"/>
          </a:xfrm>
          <a:prstGeom prst="rect">
            <a:avLst/>
          </a:prstGeom>
        </p:spPr>
        <p:txBody>
          <a:bodyPr wrap="square">
            <a:spAutoFit/>
          </a:bodyPr>
          <a:lstStyle/>
          <a:p>
            <a:pPr marL="285750" indent="-285750" algn="just">
              <a:buFont typeface="Wingdings" pitchFamily="2" charset="2"/>
              <a:buChar char="q"/>
            </a:pPr>
            <a:r>
              <a:rPr lang="en-US" dirty="0" smtClean="0"/>
              <a:t>It has been shown </a:t>
            </a:r>
            <a:r>
              <a:rPr lang="en-US" dirty="0"/>
              <a:t>that the down-regulation of SIRT 2 elicits positive effects on metabolism. Therefore, pharmaceutical compounds that block the activity of this enzyme could have clinical utility to treat a range of metabolic diseases, such as diabetes and obesity.</a:t>
            </a:r>
          </a:p>
        </p:txBody>
      </p:sp>
    </p:spTree>
    <p:extLst>
      <p:ext uri="{BB962C8B-B14F-4D97-AF65-F5344CB8AC3E}">
        <p14:creationId xmlns:p14="http://schemas.microsoft.com/office/powerpoint/2010/main" val="7008846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914400"/>
            <a:ext cx="8042266" cy="4093428"/>
          </a:xfrm>
          <a:prstGeom prst="rect">
            <a:avLst/>
          </a:prstGeom>
          <a:noFill/>
        </p:spPr>
        <p:txBody>
          <a:bodyPr wrap="none" rtlCol="0">
            <a:spAutoFit/>
          </a:bodyPr>
          <a:lstStyle/>
          <a:p>
            <a:pPr marL="285750" indent="-285750">
              <a:buFont typeface="Wingdings" pitchFamily="2" charset="2"/>
              <a:buChar char="q"/>
            </a:pPr>
            <a:r>
              <a:rPr lang="en-US" sz="2000" dirty="0" err="1" smtClean="0"/>
              <a:t>Sirtuin</a:t>
            </a:r>
            <a:r>
              <a:rPr lang="en-US" sz="2000" dirty="0" smtClean="0"/>
              <a:t> modulating compounds by </a:t>
            </a:r>
            <a:r>
              <a:rPr lang="en-US" sz="2000" u="sng" dirty="0" err="1"/>
              <a:t>Sirtris</a:t>
            </a:r>
            <a:r>
              <a:rPr lang="en-US" sz="2000" u="sng" dirty="0"/>
              <a:t> </a:t>
            </a:r>
            <a:r>
              <a:rPr lang="en-US" sz="2000" u="sng" dirty="0" err="1"/>
              <a:t>Pharaceuticals</a:t>
            </a:r>
            <a:r>
              <a:rPr lang="en-US" sz="2000" u="sng" dirty="0"/>
              <a:t>, Inc.</a:t>
            </a:r>
            <a:r>
              <a:rPr lang="en-US" sz="2000" dirty="0"/>
              <a:t> </a:t>
            </a:r>
            <a:r>
              <a:rPr lang="en-US" sz="2000" dirty="0" smtClean="0"/>
              <a:t>(2004-2013)</a:t>
            </a:r>
          </a:p>
          <a:p>
            <a:pPr marL="742950" lvl="1" indent="-285750">
              <a:buFont typeface="Wingdings" pitchFamily="2" charset="2"/>
              <a:buChar char="q"/>
            </a:pPr>
            <a:endParaRPr lang="en-US" sz="1600" dirty="0" smtClean="0"/>
          </a:p>
          <a:p>
            <a:pPr marL="742950" lvl="1" indent="-285750">
              <a:buFont typeface="Wingdings" pitchFamily="2" charset="2"/>
              <a:buChar char="q"/>
            </a:pPr>
            <a:r>
              <a:rPr lang="en-US" sz="1600" dirty="0" err="1" smtClean="0"/>
              <a:t>Acridine</a:t>
            </a:r>
            <a:r>
              <a:rPr lang="en-US" sz="1600" dirty="0" smtClean="0"/>
              <a:t> and </a:t>
            </a:r>
            <a:r>
              <a:rPr lang="en-US" sz="1600" dirty="0" err="1" smtClean="0"/>
              <a:t>quinoline</a:t>
            </a:r>
            <a:r>
              <a:rPr lang="en-US" sz="1600" dirty="0" smtClean="0"/>
              <a:t> derivatives</a:t>
            </a:r>
          </a:p>
          <a:p>
            <a:pPr marL="742950" lvl="1" indent="-285750">
              <a:buFont typeface="Wingdings" pitchFamily="2" charset="2"/>
              <a:buChar char="q"/>
            </a:pPr>
            <a:r>
              <a:rPr lang="en-US" sz="1600" dirty="0" smtClean="0"/>
              <a:t>N-Phenyl </a:t>
            </a:r>
            <a:r>
              <a:rPr lang="en-US" sz="1600" dirty="0" err="1" smtClean="0"/>
              <a:t>benzamide</a:t>
            </a:r>
            <a:r>
              <a:rPr lang="en-US" sz="1600" dirty="0" smtClean="0"/>
              <a:t> derivatives</a:t>
            </a:r>
          </a:p>
          <a:p>
            <a:pPr marL="742950" lvl="1" indent="-285750">
              <a:buFont typeface="Wingdings" pitchFamily="2" charset="2"/>
              <a:buChar char="q"/>
            </a:pPr>
            <a:r>
              <a:rPr lang="en-US" sz="1600" dirty="0" err="1" smtClean="0"/>
              <a:t>Benzimidazoles</a:t>
            </a:r>
            <a:r>
              <a:rPr lang="en-US" sz="1600" dirty="0" smtClean="0"/>
              <a:t> and related analogues</a:t>
            </a:r>
          </a:p>
          <a:p>
            <a:pPr marL="742950" lvl="1" indent="-285750">
              <a:buFont typeface="Wingdings" pitchFamily="2" charset="2"/>
              <a:buChar char="q"/>
            </a:pPr>
            <a:r>
              <a:rPr lang="en-US" sz="1600" dirty="0" err="1" smtClean="0"/>
              <a:t>Imidazo</a:t>
            </a:r>
            <a:r>
              <a:rPr lang="en-US" sz="1600" dirty="0" smtClean="0"/>
              <a:t>- [2, 1-b] </a:t>
            </a:r>
            <a:r>
              <a:rPr lang="en-US" sz="1600" dirty="0" err="1" smtClean="0"/>
              <a:t>thiazole</a:t>
            </a:r>
            <a:r>
              <a:rPr lang="en-US" sz="1600" dirty="0" smtClean="0"/>
              <a:t> derivatives</a:t>
            </a:r>
          </a:p>
          <a:p>
            <a:pPr marL="742950" lvl="1" indent="-285750">
              <a:buFont typeface="Wingdings" pitchFamily="2" charset="2"/>
              <a:buChar char="q"/>
            </a:pPr>
            <a:r>
              <a:rPr lang="en-US" sz="1600" dirty="0" smtClean="0"/>
              <a:t>Pyridines, bicyclic pyridines and analogs</a:t>
            </a:r>
          </a:p>
          <a:p>
            <a:pPr marL="742950" lvl="1" indent="-285750">
              <a:buFont typeface="Wingdings" pitchFamily="2" charset="2"/>
              <a:buChar char="q"/>
            </a:pPr>
            <a:r>
              <a:rPr lang="en-US" sz="1600" dirty="0" smtClean="0"/>
              <a:t>3-substitued </a:t>
            </a:r>
            <a:r>
              <a:rPr lang="en-US" sz="1600" dirty="0" err="1" smtClean="0"/>
              <a:t>imidazo</a:t>
            </a:r>
            <a:r>
              <a:rPr lang="en-US" sz="1600" dirty="0" smtClean="0"/>
              <a:t> (4,5-b) pyridines and analogs</a:t>
            </a:r>
          </a:p>
          <a:p>
            <a:pPr marL="742950" lvl="1" indent="-285750">
              <a:buFont typeface="Wingdings" pitchFamily="2" charset="2"/>
              <a:buChar char="q"/>
            </a:pPr>
            <a:r>
              <a:rPr lang="en-US" sz="1600" dirty="0" err="1" smtClean="0"/>
              <a:t>Chromenone</a:t>
            </a:r>
            <a:r>
              <a:rPr lang="en-US" sz="1600" dirty="0" smtClean="0"/>
              <a:t> analogs</a:t>
            </a:r>
          </a:p>
          <a:p>
            <a:pPr marL="742950" lvl="1" indent="-285750">
              <a:buFont typeface="Wingdings" pitchFamily="2" charset="2"/>
              <a:buChar char="q"/>
            </a:pPr>
            <a:r>
              <a:rPr lang="en-US" sz="1600" dirty="0" err="1" smtClean="0"/>
              <a:t>Qulinazolinone</a:t>
            </a:r>
            <a:r>
              <a:rPr lang="en-US" sz="1600" dirty="0" smtClean="0"/>
              <a:t>, quinolone and related analogs</a:t>
            </a:r>
          </a:p>
          <a:p>
            <a:pPr marL="742950" lvl="1" indent="-285750">
              <a:buFont typeface="Wingdings" pitchFamily="2" charset="2"/>
              <a:buChar char="q"/>
            </a:pPr>
            <a:r>
              <a:rPr lang="en-US" sz="1600" dirty="0" err="1" smtClean="0"/>
              <a:t>Thiazolopyridine</a:t>
            </a:r>
            <a:r>
              <a:rPr lang="en-US" sz="1600" dirty="0" smtClean="0"/>
              <a:t> compounds</a:t>
            </a:r>
          </a:p>
          <a:p>
            <a:pPr marL="742950" lvl="1" indent="-285750">
              <a:buFont typeface="Wingdings" pitchFamily="2" charset="2"/>
              <a:buChar char="q"/>
            </a:pPr>
            <a:r>
              <a:rPr lang="en-US" sz="1600" dirty="0" err="1" smtClean="0"/>
              <a:t>Isoindolinone</a:t>
            </a:r>
            <a:r>
              <a:rPr lang="en-US" sz="1600" dirty="0" smtClean="0"/>
              <a:t> and related analogs</a:t>
            </a:r>
          </a:p>
          <a:p>
            <a:pPr marL="742950" lvl="1" indent="-285750">
              <a:buFont typeface="Wingdings" pitchFamily="2" charset="2"/>
              <a:buChar char="q"/>
            </a:pPr>
            <a:r>
              <a:rPr lang="en-US" sz="1600" dirty="0" err="1" smtClean="0"/>
              <a:t>Benzoxazoles</a:t>
            </a:r>
            <a:r>
              <a:rPr lang="en-US" sz="1600" dirty="0" smtClean="0"/>
              <a:t>, </a:t>
            </a:r>
            <a:r>
              <a:rPr lang="en-US" sz="1600" dirty="0" err="1" smtClean="0"/>
              <a:t>benzthiazoles</a:t>
            </a:r>
            <a:r>
              <a:rPr lang="en-US" sz="1600" dirty="0" smtClean="0"/>
              <a:t> and related analogs</a:t>
            </a:r>
          </a:p>
          <a:p>
            <a:pPr marL="742950" lvl="1" indent="-285750">
              <a:buFont typeface="Wingdings" pitchFamily="2" charset="2"/>
              <a:buChar char="q"/>
            </a:pPr>
            <a:r>
              <a:rPr lang="en-US" sz="1600" dirty="0" err="1" smtClean="0"/>
              <a:t>Quinazolinone</a:t>
            </a:r>
            <a:r>
              <a:rPr lang="en-US" sz="1600" dirty="0" smtClean="0"/>
              <a:t> and related analogs</a:t>
            </a:r>
          </a:p>
          <a:p>
            <a:pPr marL="742950" lvl="1" indent="-285750">
              <a:buFont typeface="Wingdings" pitchFamily="2" charset="2"/>
              <a:buChar char="q"/>
            </a:pPr>
            <a:r>
              <a:rPr lang="en-US" sz="1600" dirty="0" err="1" smtClean="0"/>
              <a:t>Phthalazinone</a:t>
            </a:r>
            <a:r>
              <a:rPr lang="en-US" sz="1600" dirty="0" smtClean="0"/>
              <a:t> and related analogs</a:t>
            </a:r>
          </a:p>
          <a:p>
            <a:pPr marL="742950" lvl="1" indent="-285750">
              <a:buFont typeface="Wingdings" pitchFamily="2" charset="2"/>
              <a:buChar char="q"/>
            </a:pPr>
            <a:r>
              <a:rPr lang="en-US" sz="1600" dirty="0" smtClean="0"/>
              <a:t>8-substituted </a:t>
            </a:r>
            <a:r>
              <a:rPr lang="en-US" sz="1600" dirty="0" err="1" smtClean="0"/>
              <a:t>quinolines</a:t>
            </a:r>
            <a:r>
              <a:rPr lang="en-US" sz="1600" dirty="0" smtClean="0"/>
              <a:t> and related analogs</a:t>
            </a:r>
          </a:p>
        </p:txBody>
      </p:sp>
      <p:sp>
        <p:nvSpPr>
          <p:cNvPr id="3" name="TextBox 2"/>
          <p:cNvSpPr txBox="1"/>
          <p:nvPr/>
        </p:nvSpPr>
        <p:spPr>
          <a:xfrm>
            <a:off x="199571" y="226367"/>
            <a:ext cx="3711465" cy="461665"/>
          </a:xfrm>
          <a:prstGeom prst="rect">
            <a:avLst/>
          </a:prstGeom>
          <a:noFill/>
        </p:spPr>
        <p:txBody>
          <a:bodyPr wrap="none" rtlCol="0">
            <a:spAutoFit/>
          </a:bodyPr>
          <a:lstStyle/>
          <a:p>
            <a:r>
              <a:rPr lang="en-US" sz="2400" b="1" dirty="0" smtClean="0"/>
              <a:t>Ex-527 patent search cont’d</a:t>
            </a:r>
            <a:endParaRPr lang="en-US" sz="2400" b="1" dirty="0"/>
          </a:p>
        </p:txBody>
      </p:sp>
    </p:spTree>
    <p:extLst>
      <p:ext uri="{BB962C8B-B14F-4D97-AF65-F5344CB8AC3E}">
        <p14:creationId xmlns:p14="http://schemas.microsoft.com/office/powerpoint/2010/main" val="7905992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0999" y="79474"/>
            <a:ext cx="8729121" cy="7848302"/>
          </a:xfrm>
          <a:prstGeom prst="rect">
            <a:avLst/>
          </a:prstGeom>
          <a:noFill/>
        </p:spPr>
        <p:txBody>
          <a:bodyPr wrap="none" rtlCol="0">
            <a:spAutoFit/>
          </a:bodyPr>
          <a:lstStyle/>
          <a:p>
            <a:r>
              <a:rPr lang="en-US" sz="2700" dirty="0" smtClean="0"/>
              <a:t>Outline</a:t>
            </a:r>
          </a:p>
          <a:p>
            <a:endParaRPr lang="en-US" sz="1200" dirty="0" smtClean="0"/>
          </a:p>
          <a:p>
            <a:pPr marL="285750" indent="-285750">
              <a:buFont typeface="Wingdings" pitchFamily="2" charset="2"/>
              <a:buChar char="q"/>
            </a:pPr>
            <a:r>
              <a:rPr lang="en-US" sz="2400" dirty="0" smtClean="0"/>
              <a:t> </a:t>
            </a:r>
            <a:r>
              <a:rPr lang="en-US" sz="2200" dirty="0" smtClean="0">
                <a:solidFill>
                  <a:schemeClr val="bg1">
                    <a:lumMod val="75000"/>
                  </a:schemeClr>
                </a:solidFill>
              </a:rPr>
              <a:t>Background of Ex-527</a:t>
            </a:r>
          </a:p>
          <a:p>
            <a:pPr marL="342900" indent="-342900">
              <a:buFont typeface="Wingdings" pitchFamily="2" charset="2"/>
              <a:buChar char="q"/>
            </a:pPr>
            <a:r>
              <a:rPr lang="en-US" sz="2200" dirty="0" smtClean="0">
                <a:solidFill>
                  <a:schemeClr val="bg1">
                    <a:lumMod val="75000"/>
                  </a:schemeClr>
                </a:solidFill>
              </a:rPr>
              <a:t>Review </a:t>
            </a:r>
            <a:r>
              <a:rPr lang="en-US" sz="2200" dirty="0">
                <a:solidFill>
                  <a:schemeClr val="bg1">
                    <a:lumMod val="75000"/>
                  </a:schemeClr>
                </a:solidFill>
              </a:rPr>
              <a:t>of Ex-527 </a:t>
            </a:r>
            <a:r>
              <a:rPr lang="en-US" sz="2200" dirty="0" smtClean="0">
                <a:solidFill>
                  <a:schemeClr val="bg1">
                    <a:lumMod val="75000"/>
                  </a:schemeClr>
                </a:solidFill>
              </a:rPr>
              <a:t>Kinetic Results </a:t>
            </a:r>
          </a:p>
          <a:p>
            <a:pPr marL="800100" lvl="1" indent="-342900">
              <a:buFont typeface="Wingdings" pitchFamily="2" charset="2"/>
              <a:buChar char="q"/>
            </a:pPr>
            <a:r>
              <a:rPr lang="en-US" sz="2000" dirty="0" smtClean="0">
                <a:solidFill>
                  <a:schemeClr val="bg1">
                    <a:lumMod val="75000"/>
                  </a:schemeClr>
                </a:solidFill>
              </a:rPr>
              <a:t>J Med. Chem. Paper (SIRT1)</a:t>
            </a:r>
          </a:p>
          <a:p>
            <a:pPr marL="1257300" lvl="2" indent="-342900">
              <a:buFont typeface="Wingdings" pitchFamily="2" charset="2"/>
              <a:buChar char="q"/>
            </a:pPr>
            <a:r>
              <a:rPr lang="en-US" dirty="0" smtClean="0">
                <a:solidFill>
                  <a:schemeClr val="bg1">
                    <a:lumMod val="75000"/>
                  </a:schemeClr>
                </a:solidFill>
              </a:rPr>
              <a:t>Methods</a:t>
            </a:r>
          </a:p>
          <a:p>
            <a:pPr marL="1257300" lvl="2" indent="-342900">
              <a:buFont typeface="Wingdings" pitchFamily="2" charset="2"/>
              <a:buChar char="q"/>
            </a:pPr>
            <a:r>
              <a:rPr lang="en-US" dirty="0" smtClean="0">
                <a:solidFill>
                  <a:schemeClr val="bg1">
                    <a:lumMod val="75000"/>
                  </a:schemeClr>
                </a:solidFill>
              </a:rPr>
              <a:t>Kinetics of inhibition of SIRT1 by Ex527</a:t>
            </a:r>
          </a:p>
          <a:p>
            <a:pPr marL="800100" lvl="1" indent="-342900">
              <a:buFont typeface="Wingdings" pitchFamily="2" charset="2"/>
              <a:buChar char="q"/>
            </a:pPr>
            <a:r>
              <a:rPr lang="en-US" sz="2000" dirty="0" smtClean="0">
                <a:solidFill>
                  <a:schemeClr val="bg1">
                    <a:lumMod val="75000"/>
                  </a:schemeClr>
                </a:solidFill>
              </a:rPr>
              <a:t>PNAS paper (SIRT3)</a:t>
            </a:r>
          </a:p>
          <a:p>
            <a:pPr marL="1257300" lvl="2" indent="-342900">
              <a:buFont typeface="Wingdings" pitchFamily="2" charset="2"/>
              <a:buChar char="q"/>
            </a:pPr>
            <a:r>
              <a:rPr lang="en-US" dirty="0" smtClean="0">
                <a:solidFill>
                  <a:schemeClr val="bg1">
                    <a:lumMod val="75000"/>
                  </a:schemeClr>
                </a:solidFill>
              </a:rPr>
              <a:t>Methods</a:t>
            </a:r>
          </a:p>
          <a:p>
            <a:pPr marL="1257300" lvl="2" indent="-342900">
              <a:buFont typeface="Wingdings" pitchFamily="2" charset="2"/>
              <a:buChar char="q"/>
            </a:pPr>
            <a:r>
              <a:rPr lang="en-US" dirty="0" smtClean="0">
                <a:solidFill>
                  <a:schemeClr val="bg1">
                    <a:lumMod val="75000"/>
                  </a:schemeClr>
                </a:solidFill>
              </a:rPr>
              <a:t>IC</a:t>
            </a:r>
            <a:r>
              <a:rPr lang="en-US" baseline="-25000" dirty="0" smtClean="0">
                <a:solidFill>
                  <a:schemeClr val="bg1">
                    <a:lumMod val="75000"/>
                  </a:schemeClr>
                </a:solidFill>
              </a:rPr>
              <a:t>50</a:t>
            </a:r>
          </a:p>
          <a:p>
            <a:pPr marL="1257300" lvl="2" indent="-342900">
              <a:buFont typeface="Wingdings" pitchFamily="2" charset="2"/>
              <a:buChar char="q"/>
            </a:pPr>
            <a:r>
              <a:rPr lang="en-US" dirty="0" smtClean="0">
                <a:solidFill>
                  <a:schemeClr val="bg1">
                    <a:lumMod val="75000"/>
                  </a:schemeClr>
                </a:solidFill>
              </a:rPr>
              <a:t>Discussion of uncompetitive vs. noncompetitive inhibition mode</a:t>
            </a:r>
          </a:p>
          <a:p>
            <a:pPr marL="1257300" lvl="2" indent="-342900">
              <a:buFont typeface="Wingdings" pitchFamily="2" charset="2"/>
              <a:buChar char="q"/>
            </a:pPr>
            <a:r>
              <a:rPr lang="en-US" dirty="0" smtClean="0">
                <a:solidFill>
                  <a:schemeClr val="bg1">
                    <a:lumMod val="75000"/>
                  </a:schemeClr>
                </a:solidFill>
              </a:rPr>
              <a:t>Binding affinity measurement (MST)</a:t>
            </a:r>
          </a:p>
          <a:p>
            <a:pPr marL="800100" lvl="1" indent="-342900">
              <a:buFont typeface="Wingdings" pitchFamily="2" charset="2"/>
              <a:buChar char="q"/>
            </a:pPr>
            <a:r>
              <a:rPr lang="en-US" sz="2000" dirty="0" smtClean="0">
                <a:solidFill>
                  <a:schemeClr val="bg1">
                    <a:lumMod val="75000"/>
                  </a:schemeClr>
                </a:solidFill>
              </a:rPr>
              <a:t>Ex-527 inhibition study on SIRT3 – PMC AT lab </a:t>
            </a:r>
          </a:p>
          <a:p>
            <a:pPr marL="1257300" lvl="2" indent="-342900">
              <a:buFont typeface="Wingdings" pitchFamily="2" charset="2"/>
              <a:buChar char="q"/>
            </a:pPr>
            <a:r>
              <a:rPr lang="en-US" dirty="0" smtClean="0">
                <a:solidFill>
                  <a:schemeClr val="bg1">
                    <a:lumMod val="75000"/>
                  </a:schemeClr>
                </a:solidFill>
              </a:rPr>
              <a:t>IC</a:t>
            </a:r>
            <a:r>
              <a:rPr lang="en-US" baseline="-25000" dirty="0" smtClean="0">
                <a:solidFill>
                  <a:schemeClr val="bg1">
                    <a:lumMod val="75000"/>
                  </a:schemeClr>
                </a:solidFill>
              </a:rPr>
              <a:t>50</a:t>
            </a:r>
            <a:r>
              <a:rPr lang="en-US" dirty="0" smtClean="0">
                <a:solidFill>
                  <a:schemeClr val="bg1">
                    <a:lumMod val="75000"/>
                  </a:schemeClr>
                </a:solidFill>
              </a:rPr>
              <a:t>, comparison to PNAS data</a:t>
            </a:r>
          </a:p>
          <a:p>
            <a:pPr marL="1257300" lvl="2" indent="-342900">
              <a:buFont typeface="Wingdings" pitchFamily="2" charset="2"/>
              <a:buChar char="q"/>
            </a:pPr>
            <a:r>
              <a:rPr lang="en-US" dirty="0" smtClean="0">
                <a:solidFill>
                  <a:schemeClr val="bg1">
                    <a:lumMod val="75000"/>
                  </a:schemeClr>
                </a:solidFill>
              </a:rPr>
              <a:t>Uncompetitive/noncompetitive inhibition model fitting</a:t>
            </a:r>
          </a:p>
          <a:p>
            <a:pPr marL="342900" indent="-342900">
              <a:buFont typeface="Wingdings" pitchFamily="2" charset="2"/>
              <a:buChar char="q"/>
            </a:pPr>
            <a:r>
              <a:rPr lang="en-US" sz="2200" dirty="0" smtClean="0">
                <a:solidFill>
                  <a:schemeClr val="bg1">
                    <a:lumMod val="75000"/>
                  </a:schemeClr>
                </a:solidFill>
              </a:rPr>
              <a:t>Ex-527 patent search</a:t>
            </a:r>
          </a:p>
          <a:p>
            <a:pPr marL="800100" lvl="1" indent="-342900">
              <a:buFont typeface="Wingdings" pitchFamily="2" charset="2"/>
              <a:buChar char="q"/>
            </a:pPr>
            <a:r>
              <a:rPr lang="en-US" sz="2000" dirty="0" smtClean="0">
                <a:solidFill>
                  <a:schemeClr val="bg1">
                    <a:lumMod val="75000"/>
                  </a:schemeClr>
                </a:solidFill>
              </a:rPr>
              <a:t>General Info</a:t>
            </a:r>
          </a:p>
          <a:p>
            <a:pPr marL="800100" lvl="1" indent="-342900">
              <a:buFont typeface="Wingdings" pitchFamily="2" charset="2"/>
              <a:buChar char="q"/>
            </a:pPr>
            <a:r>
              <a:rPr lang="en-US" sz="2000" dirty="0" smtClean="0">
                <a:solidFill>
                  <a:schemeClr val="bg1">
                    <a:lumMod val="75000"/>
                  </a:schemeClr>
                </a:solidFill>
              </a:rPr>
              <a:t>Ex-527 related patents</a:t>
            </a:r>
          </a:p>
          <a:p>
            <a:pPr marL="342900" indent="-342900">
              <a:buFont typeface="Wingdings" pitchFamily="2" charset="2"/>
              <a:buChar char="q"/>
            </a:pPr>
            <a:r>
              <a:rPr lang="en-US" sz="2200" dirty="0" smtClean="0"/>
              <a:t>High Throughput Screening method(s)</a:t>
            </a:r>
          </a:p>
          <a:p>
            <a:pPr marL="800100" lvl="1" indent="-342900">
              <a:buFont typeface="Wingdings" pitchFamily="2" charset="2"/>
              <a:buChar char="q"/>
            </a:pPr>
            <a:r>
              <a:rPr lang="en-US" sz="2000" dirty="0" smtClean="0"/>
              <a:t>In house, how to use </a:t>
            </a:r>
            <a:r>
              <a:rPr lang="en-US" sz="2000" dirty="0" err="1" smtClean="0"/>
              <a:t>Tecan</a:t>
            </a:r>
            <a:r>
              <a:rPr lang="en-US" sz="2000" dirty="0" smtClean="0"/>
              <a:t> to increase efficiency</a:t>
            </a:r>
          </a:p>
          <a:p>
            <a:pPr marL="800100" lvl="1" indent="-342900">
              <a:buFont typeface="Wingdings" pitchFamily="2" charset="2"/>
              <a:buChar char="q"/>
            </a:pPr>
            <a:r>
              <a:rPr lang="en-US" sz="2000" dirty="0" smtClean="0"/>
              <a:t>New assays and approaches for discovery and design of </a:t>
            </a:r>
            <a:r>
              <a:rPr lang="en-US" sz="2000" dirty="0" err="1" smtClean="0"/>
              <a:t>sirtuin</a:t>
            </a:r>
            <a:r>
              <a:rPr lang="en-US" sz="2000" dirty="0" smtClean="0"/>
              <a:t> modulators</a:t>
            </a:r>
          </a:p>
          <a:p>
            <a:pPr marL="800100" lvl="1" indent="-342900">
              <a:buFont typeface="Wingdings" pitchFamily="2" charset="2"/>
              <a:buChar char="q"/>
            </a:pPr>
            <a:endParaRPr lang="en-US" sz="2000" dirty="0" smtClean="0"/>
          </a:p>
          <a:p>
            <a:endParaRPr lang="en-US" sz="2000" dirty="0"/>
          </a:p>
          <a:p>
            <a:endParaRPr lang="en-US" dirty="0" smtClean="0"/>
          </a:p>
          <a:p>
            <a:endParaRPr lang="en-US" dirty="0"/>
          </a:p>
        </p:txBody>
      </p:sp>
    </p:spTree>
    <p:extLst>
      <p:ext uri="{BB962C8B-B14F-4D97-AF65-F5344CB8AC3E}">
        <p14:creationId xmlns:p14="http://schemas.microsoft.com/office/powerpoint/2010/main" val="28131093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15754"/>
            <a:ext cx="8458200" cy="4616648"/>
          </a:xfrm>
          <a:prstGeom prst="rect">
            <a:avLst/>
          </a:prstGeom>
        </p:spPr>
        <p:txBody>
          <a:bodyPr wrap="square">
            <a:spAutoFit/>
          </a:bodyPr>
          <a:lstStyle/>
          <a:p>
            <a:r>
              <a:rPr lang="en-US" sz="2400" b="1" dirty="0" err="1" smtClean="0"/>
              <a:t>Tecan</a:t>
            </a:r>
            <a:r>
              <a:rPr lang="en-US" sz="2400" b="1" dirty="0" smtClean="0"/>
              <a:t>- Infinite M200 PRO</a:t>
            </a:r>
          </a:p>
          <a:p>
            <a:endParaRPr lang="en-US" sz="1000" dirty="0" smtClean="0"/>
          </a:p>
          <a:p>
            <a:endParaRPr lang="en-US" sz="1000" dirty="0" smtClean="0"/>
          </a:p>
          <a:p>
            <a:pPr marL="285750" indent="-285750">
              <a:buFont typeface="Wingdings" pitchFamily="2" charset="2"/>
              <a:buChar char="q"/>
            </a:pPr>
            <a:r>
              <a:rPr lang="en-US" dirty="0" smtClean="0"/>
              <a:t>General</a:t>
            </a:r>
          </a:p>
          <a:p>
            <a:pPr marL="742950" lvl="1" indent="-285750">
              <a:buFont typeface="Wingdings" pitchFamily="2" charset="2"/>
              <a:buChar char="q"/>
            </a:pPr>
            <a:r>
              <a:rPr lang="en-US" sz="1500" dirty="0" smtClean="0"/>
              <a:t>Fluorescence Intensity (FI)</a:t>
            </a:r>
          </a:p>
          <a:p>
            <a:pPr marL="742950" lvl="1" indent="-285750">
              <a:buFont typeface="Wingdings" pitchFamily="2" charset="2"/>
              <a:buChar char="q"/>
            </a:pPr>
            <a:r>
              <a:rPr lang="en-US" sz="1500" dirty="0" smtClean="0"/>
              <a:t>Time-Resolved </a:t>
            </a:r>
            <a:r>
              <a:rPr lang="en-US" sz="1500" dirty="0"/>
              <a:t>Fluorescence (</a:t>
            </a:r>
            <a:r>
              <a:rPr lang="en-US" sz="1500" dirty="0" smtClean="0"/>
              <a:t>TRF)</a:t>
            </a:r>
          </a:p>
          <a:p>
            <a:pPr marL="742950" lvl="1" indent="-285750">
              <a:buFont typeface="Wingdings" pitchFamily="2" charset="2"/>
              <a:buChar char="q"/>
            </a:pPr>
            <a:r>
              <a:rPr lang="en-US" sz="1500" dirty="0" smtClean="0"/>
              <a:t>Fluorescence </a:t>
            </a:r>
            <a:r>
              <a:rPr lang="en-US" sz="1500" dirty="0"/>
              <a:t>Resonance Energy Transfer (FRET)</a:t>
            </a:r>
          </a:p>
          <a:p>
            <a:pPr marL="742950" lvl="1" indent="-285750">
              <a:buFont typeface="Wingdings" pitchFamily="2" charset="2"/>
              <a:buChar char="q"/>
            </a:pPr>
            <a:r>
              <a:rPr lang="en-US" sz="1500" dirty="0" smtClean="0"/>
              <a:t>Absorbance</a:t>
            </a:r>
            <a:endParaRPr lang="en-US" sz="1500" dirty="0"/>
          </a:p>
          <a:p>
            <a:pPr marL="742950" lvl="1" indent="-285750">
              <a:buFont typeface="Wingdings" pitchFamily="2" charset="2"/>
              <a:buChar char="q"/>
            </a:pPr>
            <a:r>
              <a:rPr lang="en-US" sz="1500" dirty="0" smtClean="0"/>
              <a:t>Absorbance </a:t>
            </a:r>
            <a:r>
              <a:rPr lang="en-US" sz="1500" dirty="0"/>
              <a:t>in cuvettes</a:t>
            </a:r>
          </a:p>
          <a:p>
            <a:pPr marL="742950" lvl="1" indent="-285750">
              <a:buFont typeface="Wingdings" pitchFamily="2" charset="2"/>
              <a:buChar char="q"/>
            </a:pPr>
            <a:r>
              <a:rPr lang="en-US" sz="1500" dirty="0" smtClean="0"/>
              <a:t>Glow </a:t>
            </a:r>
            <a:r>
              <a:rPr lang="en-US" sz="1500" dirty="0"/>
              <a:t>Luminescence</a:t>
            </a:r>
          </a:p>
          <a:p>
            <a:pPr marL="742950" lvl="1" indent="-285750">
              <a:buFont typeface="Wingdings" pitchFamily="2" charset="2"/>
              <a:buChar char="q"/>
            </a:pPr>
            <a:r>
              <a:rPr lang="en-US" sz="1500" dirty="0" smtClean="0"/>
              <a:t>Bioluminescence </a:t>
            </a:r>
            <a:r>
              <a:rPr lang="en-US" sz="1500" dirty="0"/>
              <a:t>Resonance Energy Transfer (BRET</a:t>
            </a:r>
            <a:r>
              <a:rPr lang="en-US" sz="1500" dirty="0" smtClean="0"/>
              <a:t>)</a:t>
            </a:r>
          </a:p>
          <a:p>
            <a:pPr marL="742950" lvl="1" indent="-285750">
              <a:buFont typeface="Wingdings" pitchFamily="2" charset="2"/>
              <a:buChar char="q"/>
            </a:pPr>
            <a:endParaRPr lang="en-US" sz="1500" dirty="0" smtClean="0"/>
          </a:p>
          <a:p>
            <a:pPr marL="285750" indent="-285750">
              <a:buFont typeface="Wingdings" pitchFamily="2" charset="2"/>
              <a:buChar char="q"/>
            </a:pPr>
            <a:r>
              <a:rPr lang="en-US" dirty="0" smtClean="0"/>
              <a:t>How to improve the efficiency of steady state experiments </a:t>
            </a:r>
          </a:p>
          <a:p>
            <a:pPr marL="742950" lvl="1" indent="-285750">
              <a:buFont typeface="Wingdings" pitchFamily="2" charset="2"/>
              <a:buChar char="q"/>
            </a:pPr>
            <a:r>
              <a:rPr lang="en-US" sz="1500" dirty="0" smtClean="0"/>
              <a:t>6-384 well vs. 96-well</a:t>
            </a:r>
          </a:p>
          <a:p>
            <a:pPr marL="742950" lvl="1" indent="-285750">
              <a:buFont typeface="Wingdings" pitchFamily="2" charset="2"/>
              <a:buChar char="q"/>
            </a:pPr>
            <a:r>
              <a:rPr lang="en-US" sz="1500" dirty="0" smtClean="0"/>
              <a:t>Ex: 355nm, </a:t>
            </a:r>
            <a:r>
              <a:rPr lang="en-US" sz="1500" dirty="0" err="1" smtClean="0"/>
              <a:t>Em</a:t>
            </a:r>
            <a:r>
              <a:rPr lang="en-US" sz="1500" dirty="0" smtClean="0"/>
              <a:t>: 460 nm</a:t>
            </a:r>
          </a:p>
          <a:p>
            <a:pPr marL="742950" lvl="1" indent="-285750">
              <a:buFont typeface="Wingdings" pitchFamily="2" charset="2"/>
              <a:buChar char="q"/>
            </a:pPr>
            <a:r>
              <a:rPr lang="en-US" sz="1600" dirty="0" err="1"/>
              <a:t>i</a:t>
            </a:r>
            <a:r>
              <a:rPr lang="en-US" sz="1600" dirty="0"/>
              <a:t>-control allows a plate to be measured repeatedly in equidistant time </a:t>
            </a:r>
            <a:r>
              <a:rPr lang="en-US" sz="1600" dirty="0" smtClean="0"/>
              <a:t>intervals.</a:t>
            </a:r>
          </a:p>
          <a:p>
            <a:pPr marL="742950" lvl="1" indent="-285750">
              <a:buFont typeface="Wingdings" pitchFamily="2" charset="2"/>
              <a:buChar char="q"/>
            </a:pPr>
            <a:r>
              <a:rPr lang="en-US" sz="1500" dirty="0" smtClean="0"/>
              <a:t>Fluorescence </a:t>
            </a:r>
            <a:r>
              <a:rPr lang="en-US" sz="1500" dirty="0"/>
              <a:t>intensity mode: 230 to 850 nm (Excitation) and 280 to 850 </a:t>
            </a:r>
            <a:r>
              <a:rPr lang="en-US" sz="1500" dirty="0" smtClean="0"/>
              <a:t>nm (</a:t>
            </a:r>
            <a:r>
              <a:rPr lang="en-US" sz="1500" dirty="0"/>
              <a:t>Emission</a:t>
            </a:r>
            <a:r>
              <a:rPr lang="en-US" sz="1500" dirty="0" smtClean="0"/>
              <a:t>)</a:t>
            </a:r>
          </a:p>
          <a:p>
            <a:pPr marL="285750" indent="-285750">
              <a:buFont typeface="Wingdings" pitchFamily="2" charset="2"/>
              <a:buChar char="q"/>
            </a:pPr>
            <a:endParaRPr lang="en-US" sz="1500" dirty="0"/>
          </a:p>
          <a:p>
            <a:pPr marL="285750" lvl="1" indent="-285750">
              <a:buFont typeface="Wingdings" pitchFamily="2" charset="2"/>
              <a:buChar char="q"/>
            </a:pPr>
            <a:r>
              <a:rPr lang="en-US" dirty="0" err="1" smtClean="0"/>
              <a:t>Tecan</a:t>
            </a:r>
            <a:r>
              <a:rPr lang="en-US" dirty="0" smtClean="0"/>
              <a:t> </a:t>
            </a:r>
            <a:r>
              <a:rPr lang="en-US" dirty="0"/>
              <a:t>will not be used </a:t>
            </a:r>
            <a:r>
              <a:rPr lang="en-US" dirty="0" smtClean="0"/>
              <a:t>the study of </a:t>
            </a:r>
            <a:r>
              <a:rPr lang="en-US" dirty="0"/>
              <a:t>transient kinetics for </a:t>
            </a:r>
            <a:r>
              <a:rPr lang="en-US" dirty="0" err="1"/>
              <a:t>sirtuin</a:t>
            </a:r>
            <a:r>
              <a:rPr lang="en-US" dirty="0"/>
              <a:t> </a:t>
            </a:r>
            <a:r>
              <a:rPr lang="en-US" dirty="0" err="1"/>
              <a:t>deacetylation</a:t>
            </a:r>
            <a:r>
              <a:rPr lang="en-US" dirty="0"/>
              <a:t> </a:t>
            </a:r>
            <a:r>
              <a:rPr lang="en-US" dirty="0" smtClean="0"/>
              <a:t>system.</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75" y="659363"/>
            <a:ext cx="3133725" cy="226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83904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047690"/>
            <a:ext cx="2793329" cy="400110"/>
          </a:xfrm>
          <a:prstGeom prst="rect">
            <a:avLst/>
          </a:prstGeom>
        </p:spPr>
        <p:txBody>
          <a:bodyPr wrap="none">
            <a:spAutoFit/>
          </a:bodyPr>
          <a:lstStyle/>
          <a:p>
            <a:r>
              <a:rPr lang="en-US" sz="2000" u="sng" dirty="0" smtClean="0"/>
              <a:t>Pre-steady State kinetics</a:t>
            </a:r>
          </a:p>
        </p:txBody>
      </p:sp>
      <p:sp>
        <p:nvSpPr>
          <p:cNvPr id="3" name="Rectangle 2"/>
          <p:cNvSpPr/>
          <p:nvPr/>
        </p:nvSpPr>
        <p:spPr>
          <a:xfrm>
            <a:off x="304800" y="1437382"/>
            <a:ext cx="5334000" cy="1723549"/>
          </a:xfrm>
          <a:prstGeom prst="rect">
            <a:avLst/>
          </a:prstGeom>
        </p:spPr>
        <p:txBody>
          <a:bodyPr wrap="square">
            <a:spAutoFit/>
          </a:bodyPr>
          <a:lstStyle/>
          <a:p>
            <a:pPr marL="285750" indent="-285750">
              <a:buFont typeface="Wingdings" pitchFamily="2" charset="2"/>
              <a:buChar char="q"/>
            </a:pPr>
            <a:r>
              <a:rPr lang="en-US" sz="1600" dirty="0" smtClean="0"/>
              <a:t>The events </a:t>
            </a:r>
            <a:r>
              <a:rPr lang="en-US" sz="1600" dirty="0"/>
              <a:t>that occur prior to </a:t>
            </a:r>
            <a:r>
              <a:rPr lang="en-US" sz="1600" dirty="0" smtClean="0"/>
              <a:t>the completion </a:t>
            </a:r>
            <a:r>
              <a:rPr lang="en-US" sz="1600" dirty="0"/>
              <a:t>of the first catalytic </a:t>
            </a:r>
            <a:r>
              <a:rPr lang="en-US" sz="1600" dirty="0" smtClean="0"/>
              <a:t>cycle (turnover).</a:t>
            </a:r>
          </a:p>
          <a:p>
            <a:pPr marL="285750" indent="-285750">
              <a:buFont typeface="Wingdings" pitchFamily="2" charset="2"/>
              <a:buChar char="q"/>
            </a:pPr>
            <a:r>
              <a:rPr lang="en-US" sz="1600" dirty="0" smtClean="0"/>
              <a:t>Evidence </a:t>
            </a:r>
            <a:r>
              <a:rPr lang="en-US" sz="1600" dirty="0"/>
              <a:t>of pre-steady state events is common, but rarely </a:t>
            </a:r>
            <a:r>
              <a:rPr lang="en-US" sz="1600" dirty="0" smtClean="0"/>
              <a:t>observed.</a:t>
            </a:r>
          </a:p>
          <a:p>
            <a:pPr marL="742950" lvl="1" indent="-285750">
              <a:buFont typeface="Wingdings" pitchFamily="2" charset="2"/>
              <a:buChar char="q"/>
            </a:pPr>
            <a:r>
              <a:rPr lang="en-US" sz="1400" dirty="0" err="1"/>
              <a:t>Kcat</a:t>
            </a:r>
            <a:r>
              <a:rPr lang="en-US" sz="1400" dirty="0"/>
              <a:t>: 1 - 10</a:t>
            </a:r>
            <a:r>
              <a:rPr lang="en-US" sz="1400" baseline="30000" dirty="0"/>
              <a:t>7</a:t>
            </a:r>
            <a:r>
              <a:rPr lang="en-US" sz="1400" dirty="0"/>
              <a:t> s</a:t>
            </a:r>
            <a:r>
              <a:rPr lang="en-US" sz="1400" baseline="30000" dirty="0"/>
              <a:t>-1</a:t>
            </a:r>
            <a:r>
              <a:rPr lang="en-US" sz="1400" dirty="0"/>
              <a:t>, time range 10</a:t>
            </a:r>
            <a:r>
              <a:rPr lang="en-US" sz="1400" baseline="30000" dirty="0"/>
              <a:t>-7</a:t>
            </a:r>
            <a:r>
              <a:rPr lang="en-US" sz="1400" dirty="0"/>
              <a:t> </a:t>
            </a:r>
            <a:r>
              <a:rPr lang="en-US" sz="1400" dirty="0" smtClean="0"/>
              <a:t>s </a:t>
            </a:r>
            <a:r>
              <a:rPr lang="en-US" sz="1400" baseline="30000" dirty="0"/>
              <a:t>- 1</a:t>
            </a:r>
            <a:r>
              <a:rPr lang="en-US" sz="1400" dirty="0"/>
              <a:t> </a:t>
            </a:r>
          </a:p>
          <a:p>
            <a:pPr marL="742950" lvl="1" indent="-285750">
              <a:buFont typeface="Wingdings" pitchFamily="2" charset="2"/>
              <a:buChar char="q"/>
            </a:pPr>
            <a:r>
              <a:rPr lang="en-US" sz="1400" dirty="0"/>
              <a:t>beyond the capacity of a human to initiate and subsequently observe.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223665"/>
            <a:ext cx="3438525"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15686" y="3277850"/>
            <a:ext cx="4572000" cy="1446550"/>
          </a:xfrm>
          <a:prstGeom prst="rect">
            <a:avLst/>
          </a:prstGeom>
        </p:spPr>
        <p:txBody>
          <a:bodyPr>
            <a:spAutoFit/>
          </a:bodyPr>
          <a:lstStyle/>
          <a:p>
            <a:pPr marL="285750" indent="-285750">
              <a:buFont typeface="Wingdings" pitchFamily="2" charset="2"/>
              <a:buChar char="q"/>
            </a:pPr>
            <a:r>
              <a:rPr lang="en-US" sz="1600" dirty="0" smtClean="0"/>
              <a:t>Methods</a:t>
            </a:r>
          </a:p>
          <a:p>
            <a:pPr marL="742950" lvl="1" indent="-285750">
              <a:buFont typeface="Wingdings" pitchFamily="2" charset="2"/>
              <a:buChar char="q"/>
            </a:pPr>
            <a:r>
              <a:rPr lang="en-US" sz="1400" dirty="0" smtClean="0"/>
              <a:t>Rapid </a:t>
            </a:r>
            <a:r>
              <a:rPr lang="en-US" sz="1400" dirty="0"/>
              <a:t>Mixing </a:t>
            </a:r>
            <a:r>
              <a:rPr lang="en-US" sz="1400" dirty="0" smtClean="0"/>
              <a:t>Methods</a:t>
            </a:r>
            <a:endParaRPr lang="en-US" sz="1400" dirty="0"/>
          </a:p>
          <a:p>
            <a:pPr marL="742950" lvl="1" indent="-285750">
              <a:buFont typeface="Wingdings" pitchFamily="2" charset="2"/>
              <a:buChar char="q"/>
            </a:pPr>
            <a:r>
              <a:rPr lang="en-US" sz="1400" dirty="0" smtClean="0"/>
              <a:t>Continuous </a:t>
            </a:r>
            <a:r>
              <a:rPr lang="en-US" sz="1400" dirty="0"/>
              <a:t>flow </a:t>
            </a:r>
            <a:r>
              <a:rPr lang="en-US" sz="1400" dirty="0" smtClean="0"/>
              <a:t>spectrophotometry</a:t>
            </a:r>
            <a:endParaRPr lang="en-US" sz="1400" dirty="0"/>
          </a:p>
          <a:p>
            <a:pPr marL="742950" lvl="1" indent="-285750">
              <a:buFont typeface="Wingdings" pitchFamily="2" charset="2"/>
              <a:buChar char="q"/>
            </a:pPr>
            <a:r>
              <a:rPr lang="en-US" sz="1400" dirty="0" smtClean="0"/>
              <a:t>Stopped-Flow Spectrophotometry</a:t>
            </a:r>
            <a:endParaRPr lang="en-US" sz="1400" dirty="0"/>
          </a:p>
          <a:p>
            <a:pPr marL="742950" lvl="1" indent="-285750">
              <a:buFont typeface="Wingdings" pitchFamily="2" charset="2"/>
              <a:buChar char="q"/>
            </a:pPr>
            <a:r>
              <a:rPr lang="en-US" sz="1400" dirty="0" smtClean="0"/>
              <a:t>Rapid Quench-Flow</a:t>
            </a:r>
          </a:p>
          <a:p>
            <a:pPr marL="285750" indent="-285750">
              <a:buFont typeface="Wingdings" pitchFamily="2" charset="2"/>
              <a:buChar char="q"/>
            </a:pPr>
            <a:endParaRPr lang="en-US" sz="1600" dirty="0"/>
          </a:p>
        </p:txBody>
      </p:sp>
      <p:sp>
        <p:nvSpPr>
          <p:cNvPr id="8" name="Rectangle 7"/>
          <p:cNvSpPr/>
          <p:nvPr/>
        </p:nvSpPr>
        <p:spPr>
          <a:xfrm>
            <a:off x="0" y="76200"/>
            <a:ext cx="7084504" cy="1138773"/>
          </a:xfrm>
          <a:prstGeom prst="rect">
            <a:avLst/>
          </a:prstGeom>
        </p:spPr>
        <p:txBody>
          <a:bodyPr wrap="none">
            <a:spAutoFit/>
          </a:bodyPr>
          <a:lstStyle/>
          <a:p>
            <a:r>
              <a:rPr lang="en-US" sz="2400" b="1" dirty="0" err="1" smtClean="0"/>
              <a:t>Tecan</a:t>
            </a:r>
            <a:r>
              <a:rPr lang="en-US" sz="2400" b="1" dirty="0" smtClean="0"/>
              <a:t>- Infinite M200 PRO cont’d</a:t>
            </a:r>
          </a:p>
          <a:p>
            <a:pPr marL="342900" indent="-342900">
              <a:buFont typeface="Wingdings" pitchFamily="2" charset="2"/>
              <a:buChar char="q"/>
            </a:pPr>
            <a:r>
              <a:rPr lang="en-US" sz="2000" dirty="0"/>
              <a:t>whether/how it can be used for transient kinetics experiments </a:t>
            </a:r>
          </a:p>
          <a:p>
            <a:endParaRPr lang="en-US" sz="2400" b="1" dirty="0" smtClean="0"/>
          </a:p>
        </p:txBody>
      </p:sp>
    </p:spTree>
    <p:extLst>
      <p:ext uri="{BB962C8B-B14F-4D97-AF65-F5344CB8AC3E}">
        <p14:creationId xmlns:p14="http://schemas.microsoft.com/office/powerpoint/2010/main" val="8750338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2508795"/>
            <a:ext cx="7667625"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399" y="152400"/>
            <a:ext cx="6281057" cy="1938992"/>
          </a:xfrm>
          <a:prstGeom prst="rect">
            <a:avLst/>
          </a:prstGeom>
        </p:spPr>
        <p:txBody>
          <a:bodyPr wrap="square">
            <a:spAutoFit/>
          </a:bodyPr>
          <a:lstStyle/>
          <a:p>
            <a:pPr marL="285750" indent="-285750">
              <a:buFont typeface="Wingdings" pitchFamily="2" charset="2"/>
              <a:buChar char="q"/>
            </a:pPr>
            <a:r>
              <a:rPr lang="en-US" sz="2000" dirty="0" smtClean="0"/>
              <a:t>Methods</a:t>
            </a:r>
          </a:p>
          <a:p>
            <a:pPr marL="742950" lvl="1" indent="-285750">
              <a:buFont typeface="Wingdings" pitchFamily="2" charset="2"/>
              <a:buChar char="q"/>
            </a:pPr>
            <a:r>
              <a:rPr lang="en-US" sz="2000" dirty="0" smtClean="0"/>
              <a:t>Rapid </a:t>
            </a:r>
            <a:r>
              <a:rPr lang="en-US" sz="2000" dirty="0"/>
              <a:t>Mixing </a:t>
            </a:r>
            <a:r>
              <a:rPr lang="en-US" sz="2000" dirty="0" smtClean="0"/>
              <a:t>Methods</a:t>
            </a:r>
            <a:endParaRPr lang="en-US" sz="2000" dirty="0"/>
          </a:p>
          <a:p>
            <a:pPr marL="742950" lvl="1" indent="-285750">
              <a:buFont typeface="Wingdings" pitchFamily="2" charset="2"/>
              <a:buChar char="q"/>
            </a:pPr>
            <a:r>
              <a:rPr lang="en-US" sz="2000" dirty="0" smtClean="0">
                <a:solidFill>
                  <a:schemeClr val="bg1">
                    <a:lumMod val="75000"/>
                  </a:schemeClr>
                </a:solidFill>
              </a:rPr>
              <a:t>Continuous </a:t>
            </a:r>
            <a:r>
              <a:rPr lang="en-US" sz="2000" dirty="0">
                <a:solidFill>
                  <a:schemeClr val="bg1">
                    <a:lumMod val="75000"/>
                  </a:schemeClr>
                </a:solidFill>
              </a:rPr>
              <a:t>flow </a:t>
            </a:r>
            <a:r>
              <a:rPr lang="en-US" sz="2000" dirty="0" smtClean="0">
                <a:solidFill>
                  <a:schemeClr val="bg1">
                    <a:lumMod val="75000"/>
                  </a:schemeClr>
                </a:solidFill>
              </a:rPr>
              <a:t>spectrophotometry</a:t>
            </a:r>
            <a:endParaRPr lang="en-US" sz="2000" dirty="0">
              <a:solidFill>
                <a:schemeClr val="bg1">
                  <a:lumMod val="75000"/>
                </a:schemeClr>
              </a:solidFill>
            </a:endParaRPr>
          </a:p>
          <a:p>
            <a:pPr marL="742950" lvl="1" indent="-285750">
              <a:buFont typeface="Wingdings" pitchFamily="2" charset="2"/>
              <a:buChar char="q"/>
            </a:pPr>
            <a:r>
              <a:rPr lang="en-US" sz="2000" dirty="0" smtClean="0">
                <a:solidFill>
                  <a:schemeClr val="bg1">
                    <a:lumMod val="75000"/>
                  </a:schemeClr>
                </a:solidFill>
              </a:rPr>
              <a:t>Stopped-Flow Spectrophotometry</a:t>
            </a:r>
            <a:endParaRPr lang="en-US" sz="2000" dirty="0">
              <a:solidFill>
                <a:schemeClr val="bg1">
                  <a:lumMod val="75000"/>
                </a:schemeClr>
              </a:solidFill>
            </a:endParaRPr>
          </a:p>
          <a:p>
            <a:pPr marL="742950" lvl="1" indent="-285750">
              <a:buFont typeface="Wingdings" pitchFamily="2" charset="2"/>
              <a:buChar char="q"/>
            </a:pPr>
            <a:r>
              <a:rPr lang="en-US" sz="2000" dirty="0" smtClean="0">
                <a:solidFill>
                  <a:schemeClr val="bg1">
                    <a:lumMod val="75000"/>
                  </a:schemeClr>
                </a:solidFill>
              </a:rPr>
              <a:t>Rapid Quench-Flow</a:t>
            </a:r>
          </a:p>
          <a:p>
            <a:pPr marL="285750" indent="-285750">
              <a:buFont typeface="Wingdings" pitchFamily="2" charset="2"/>
              <a:buChar char="q"/>
            </a:pPr>
            <a:endParaRPr lang="en-US" sz="2000" dirty="0"/>
          </a:p>
        </p:txBody>
      </p:sp>
      <p:sp>
        <p:nvSpPr>
          <p:cNvPr id="4" name="Rectangle 3"/>
          <p:cNvSpPr/>
          <p:nvPr/>
        </p:nvSpPr>
        <p:spPr>
          <a:xfrm>
            <a:off x="4789714" y="2743200"/>
            <a:ext cx="4354286" cy="1200329"/>
          </a:xfrm>
          <a:prstGeom prst="rect">
            <a:avLst/>
          </a:prstGeom>
          <a:solidFill>
            <a:schemeClr val="bg1"/>
          </a:solidFill>
        </p:spPr>
        <p:txBody>
          <a:bodyPr wrap="square">
            <a:spAutoFit/>
          </a:bodyPr>
          <a:lstStyle/>
          <a:p>
            <a:r>
              <a:rPr lang="en-US" dirty="0" smtClean="0"/>
              <a:t>Each instrument </a:t>
            </a:r>
            <a:r>
              <a:rPr lang="en-US" dirty="0"/>
              <a:t>that relies on rapid mixing of liquids to initiate reactions has a physical</a:t>
            </a:r>
          </a:p>
          <a:p>
            <a:r>
              <a:rPr lang="en-US" dirty="0"/>
              <a:t>limitation known as the </a:t>
            </a:r>
            <a:r>
              <a:rPr lang="en-US" dirty="0" err="1"/>
              <a:t>deadtime</a:t>
            </a:r>
            <a:r>
              <a:rPr lang="en-US" dirty="0"/>
              <a:t> that is characteristic to </a:t>
            </a:r>
            <a:r>
              <a:rPr lang="en-US" dirty="0" smtClean="0"/>
              <a:t>it</a:t>
            </a:r>
            <a:r>
              <a:rPr lang="en-US" dirty="0"/>
              <a:t>.</a:t>
            </a:r>
          </a:p>
        </p:txBody>
      </p:sp>
    </p:spTree>
    <p:extLst>
      <p:ext uri="{BB962C8B-B14F-4D97-AF65-F5344CB8AC3E}">
        <p14:creationId xmlns:p14="http://schemas.microsoft.com/office/powerpoint/2010/main" val="1093611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5867400" cy="1938992"/>
          </a:xfrm>
          <a:prstGeom prst="rect">
            <a:avLst/>
          </a:prstGeom>
        </p:spPr>
        <p:txBody>
          <a:bodyPr wrap="square">
            <a:spAutoFit/>
          </a:bodyPr>
          <a:lstStyle/>
          <a:p>
            <a:pPr marL="285750" indent="-285750">
              <a:buFont typeface="Wingdings" pitchFamily="2" charset="2"/>
              <a:buChar char="q"/>
            </a:pPr>
            <a:r>
              <a:rPr lang="en-US" sz="2000" dirty="0" smtClean="0"/>
              <a:t>Methods</a:t>
            </a:r>
          </a:p>
          <a:p>
            <a:pPr marL="742950" lvl="1" indent="-285750">
              <a:buFont typeface="Wingdings" pitchFamily="2" charset="2"/>
              <a:buChar char="q"/>
            </a:pPr>
            <a:r>
              <a:rPr lang="en-US" sz="2000" dirty="0" smtClean="0">
                <a:solidFill>
                  <a:schemeClr val="bg1">
                    <a:lumMod val="75000"/>
                  </a:schemeClr>
                </a:solidFill>
              </a:rPr>
              <a:t>Rapid </a:t>
            </a:r>
            <a:r>
              <a:rPr lang="en-US" sz="2000" dirty="0">
                <a:solidFill>
                  <a:schemeClr val="bg1">
                    <a:lumMod val="75000"/>
                  </a:schemeClr>
                </a:solidFill>
              </a:rPr>
              <a:t>Mixing </a:t>
            </a:r>
            <a:r>
              <a:rPr lang="en-US" sz="2000" dirty="0" smtClean="0">
                <a:solidFill>
                  <a:schemeClr val="bg1">
                    <a:lumMod val="75000"/>
                  </a:schemeClr>
                </a:solidFill>
              </a:rPr>
              <a:t>Methods</a:t>
            </a:r>
            <a:endParaRPr lang="en-US" sz="2000" dirty="0">
              <a:solidFill>
                <a:schemeClr val="bg1">
                  <a:lumMod val="75000"/>
                </a:schemeClr>
              </a:solidFill>
            </a:endParaRPr>
          </a:p>
          <a:p>
            <a:pPr marL="742950" lvl="1" indent="-285750">
              <a:buFont typeface="Wingdings" pitchFamily="2" charset="2"/>
              <a:buChar char="q"/>
            </a:pPr>
            <a:r>
              <a:rPr lang="en-US" sz="2000" dirty="0" smtClean="0"/>
              <a:t>Continuous </a:t>
            </a:r>
            <a:r>
              <a:rPr lang="en-US" sz="2000" dirty="0"/>
              <a:t>flow </a:t>
            </a:r>
            <a:r>
              <a:rPr lang="en-US" sz="2000" dirty="0" smtClean="0"/>
              <a:t>spectrophotometry</a:t>
            </a:r>
            <a:endParaRPr lang="en-US" sz="2000" dirty="0"/>
          </a:p>
          <a:p>
            <a:pPr marL="742950" lvl="1" indent="-285750">
              <a:buFont typeface="Wingdings" pitchFamily="2" charset="2"/>
              <a:buChar char="q"/>
            </a:pPr>
            <a:r>
              <a:rPr lang="en-US" sz="2000" dirty="0" smtClean="0">
                <a:solidFill>
                  <a:schemeClr val="bg1">
                    <a:lumMod val="75000"/>
                  </a:schemeClr>
                </a:solidFill>
              </a:rPr>
              <a:t>Stopped-Flow Spectrophotometry</a:t>
            </a:r>
            <a:endParaRPr lang="en-US" sz="2000" dirty="0">
              <a:solidFill>
                <a:schemeClr val="bg1">
                  <a:lumMod val="75000"/>
                </a:schemeClr>
              </a:solidFill>
            </a:endParaRPr>
          </a:p>
          <a:p>
            <a:pPr marL="742950" lvl="1" indent="-285750">
              <a:buFont typeface="Wingdings" pitchFamily="2" charset="2"/>
              <a:buChar char="q"/>
            </a:pPr>
            <a:r>
              <a:rPr lang="en-US" sz="2000" dirty="0" smtClean="0">
                <a:solidFill>
                  <a:schemeClr val="bg1">
                    <a:lumMod val="75000"/>
                  </a:schemeClr>
                </a:solidFill>
              </a:rPr>
              <a:t>Rapid Quench-Flow</a:t>
            </a:r>
          </a:p>
          <a:p>
            <a:pPr marL="285750" indent="-285750">
              <a:buFont typeface="Wingdings" pitchFamily="2" charset="2"/>
              <a:buChar char="q"/>
            </a:pPr>
            <a:endParaRPr lang="en-US" sz="2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913" y="2013951"/>
            <a:ext cx="6262687" cy="4615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724400" y="330875"/>
            <a:ext cx="4343400" cy="2031325"/>
          </a:xfrm>
          <a:prstGeom prst="rect">
            <a:avLst/>
          </a:prstGeom>
        </p:spPr>
        <p:txBody>
          <a:bodyPr wrap="square">
            <a:spAutoFit/>
          </a:bodyPr>
          <a:lstStyle/>
          <a:p>
            <a:pPr marL="285750" indent="-285750">
              <a:buFont typeface="Wingdings" pitchFamily="2" charset="2"/>
              <a:buChar char="q"/>
            </a:pPr>
            <a:r>
              <a:rPr lang="en-US" sz="1400" dirty="0" smtClean="0"/>
              <a:t>Quite </a:t>
            </a:r>
            <a:r>
              <a:rPr lang="en-US" sz="1400" dirty="0"/>
              <a:t>a rare method in which two reactants are mixed at a constant flow rate and </a:t>
            </a:r>
            <a:r>
              <a:rPr lang="en-US" sz="1400" dirty="0" smtClean="0"/>
              <a:t>the observation </a:t>
            </a:r>
            <a:r>
              <a:rPr lang="en-US" sz="1400" dirty="0"/>
              <a:t>is made by moving the light source and photomultiplier with respect to the </a:t>
            </a:r>
            <a:r>
              <a:rPr lang="en-US" sz="1400" dirty="0" smtClean="0"/>
              <a:t>point of mixing.</a:t>
            </a:r>
          </a:p>
          <a:p>
            <a:pPr marL="285750" indent="-285750">
              <a:buFont typeface="Wingdings" pitchFamily="2" charset="2"/>
              <a:buChar char="q"/>
            </a:pPr>
            <a:r>
              <a:rPr lang="en-US" sz="1400" dirty="0" smtClean="0"/>
              <a:t>The </a:t>
            </a:r>
            <a:r>
              <a:rPr lang="en-US" sz="1400" dirty="0"/>
              <a:t>reactants are mixed at a constant rate (r in ms</a:t>
            </a:r>
            <a:r>
              <a:rPr lang="en-US" sz="1400" baseline="30000" dirty="0"/>
              <a:t>-1</a:t>
            </a:r>
            <a:r>
              <a:rPr lang="en-US" sz="1400" dirty="0" smtClean="0"/>
              <a:t>).</a:t>
            </a:r>
          </a:p>
          <a:p>
            <a:pPr marL="285750" indent="-285750">
              <a:buFont typeface="Wingdings" pitchFamily="2" charset="2"/>
              <a:buChar char="q"/>
            </a:pPr>
            <a:r>
              <a:rPr lang="en-US" sz="1400" dirty="0" smtClean="0"/>
              <a:t>The </a:t>
            </a:r>
            <a:r>
              <a:rPr lang="en-US" sz="1400" dirty="0"/>
              <a:t>flow rate must be fast enough to ensure turbulent flow and rapid mixing. </a:t>
            </a:r>
            <a:endParaRPr lang="en-US" sz="1400" dirty="0" smtClean="0"/>
          </a:p>
          <a:p>
            <a:pPr marL="285750" indent="-285750">
              <a:buFont typeface="Wingdings" pitchFamily="2" charset="2"/>
              <a:buChar char="q"/>
            </a:pPr>
            <a:r>
              <a:rPr lang="en-US" sz="1400" dirty="0" smtClean="0"/>
              <a:t>The </a:t>
            </a:r>
            <a:r>
              <a:rPr lang="en-US" sz="1400" dirty="0"/>
              <a:t>best continuous flow devices obtain dead times as low as 10 </a:t>
            </a:r>
            <a:r>
              <a:rPr lang="en-US" sz="1400" dirty="0" err="1"/>
              <a:t>μs</a:t>
            </a:r>
            <a:r>
              <a:rPr lang="en-US" sz="1400" dirty="0" smtClean="0"/>
              <a:t>.</a:t>
            </a:r>
            <a:endParaRPr lang="en-US" sz="1400" dirty="0"/>
          </a:p>
        </p:txBody>
      </p:sp>
    </p:spTree>
    <p:extLst>
      <p:ext uri="{BB962C8B-B14F-4D97-AF65-F5344CB8AC3E}">
        <p14:creationId xmlns:p14="http://schemas.microsoft.com/office/powerpoint/2010/main" val="14756841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6400800" cy="1938992"/>
          </a:xfrm>
          <a:prstGeom prst="rect">
            <a:avLst/>
          </a:prstGeom>
        </p:spPr>
        <p:txBody>
          <a:bodyPr wrap="square">
            <a:spAutoFit/>
          </a:bodyPr>
          <a:lstStyle/>
          <a:p>
            <a:pPr marL="285750" indent="-285750">
              <a:buFont typeface="Wingdings" pitchFamily="2" charset="2"/>
              <a:buChar char="q"/>
            </a:pPr>
            <a:r>
              <a:rPr lang="en-US" sz="2000" dirty="0" smtClean="0"/>
              <a:t>Methods</a:t>
            </a:r>
          </a:p>
          <a:p>
            <a:pPr marL="742950" lvl="1" indent="-285750">
              <a:buFont typeface="Wingdings" pitchFamily="2" charset="2"/>
              <a:buChar char="q"/>
            </a:pPr>
            <a:r>
              <a:rPr lang="en-US" sz="2000" dirty="0" smtClean="0">
                <a:solidFill>
                  <a:schemeClr val="bg1">
                    <a:lumMod val="75000"/>
                  </a:schemeClr>
                </a:solidFill>
              </a:rPr>
              <a:t>Rapid </a:t>
            </a:r>
            <a:r>
              <a:rPr lang="en-US" sz="2000" dirty="0">
                <a:solidFill>
                  <a:schemeClr val="bg1">
                    <a:lumMod val="75000"/>
                  </a:schemeClr>
                </a:solidFill>
              </a:rPr>
              <a:t>Mixing </a:t>
            </a:r>
            <a:r>
              <a:rPr lang="en-US" sz="2000" dirty="0" smtClean="0">
                <a:solidFill>
                  <a:schemeClr val="bg1">
                    <a:lumMod val="75000"/>
                  </a:schemeClr>
                </a:solidFill>
              </a:rPr>
              <a:t>Methods</a:t>
            </a:r>
            <a:endParaRPr lang="en-US" sz="2000" dirty="0">
              <a:solidFill>
                <a:schemeClr val="bg1">
                  <a:lumMod val="75000"/>
                </a:schemeClr>
              </a:solidFill>
            </a:endParaRPr>
          </a:p>
          <a:p>
            <a:pPr marL="742950" lvl="1" indent="-285750">
              <a:buFont typeface="Wingdings" pitchFamily="2" charset="2"/>
              <a:buChar char="q"/>
            </a:pPr>
            <a:r>
              <a:rPr lang="en-US" sz="2000" dirty="0" smtClean="0">
                <a:solidFill>
                  <a:schemeClr val="bg1">
                    <a:lumMod val="75000"/>
                  </a:schemeClr>
                </a:solidFill>
              </a:rPr>
              <a:t>Continuous </a:t>
            </a:r>
            <a:r>
              <a:rPr lang="en-US" sz="2000" dirty="0">
                <a:solidFill>
                  <a:schemeClr val="bg1">
                    <a:lumMod val="75000"/>
                  </a:schemeClr>
                </a:solidFill>
              </a:rPr>
              <a:t>flow </a:t>
            </a:r>
            <a:r>
              <a:rPr lang="en-US" sz="2000" dirty="0" smtClean="0">
                <a:solidFill>
                  <a:schemeClr val="bg1">
                    <a:lumMod val="75000"/>
                  </a:schemeClr>
                </a:solidFill>
              </a:rPr>
              <a:t>spectrophotometry</a:t>
            </a:r>
            <a:endParaRPr lang="en-US" sz="2000" dirty="0">
              <a:solidFill>
                <a:schemeClr val="bg1">
                  <a:lumMod val="75000"/>
                </a:schemeClr>
              </a:solidFill>
            </a:endParaRPr>
          </a:p>
          <a:p>
            <a:pPr marL="742950" lvl="1" indent="-285750">
              <a:buFont typeface="Wingdings" pitchFamily="2" charset="2"/>
              <a:buChar char="q"/>
            </a:pPr>
            <a:r>
              <a:rPr lang="en-US" sz="2000" dirty="0" smtClean="0"/>
              <a:t>Stopped-Flow Spectrophotometry</a:t>
            </a:r>
            <a:endParaRPr lang="en-US" sz="2000" dirty="0"/>
          </a:p>
          <a:p>
            <a:pPr marL="742950" lvl="1" indent="-285750">
              <a:buFont typeface="Wingdings" pitchFamily="2" charset="2"/>
              <a:buChar char="q"/>
            </a:pPr>
            <a:r>
              <a:rPr lang="en-US" sz="2000" dirty="0" smtClean="0">
                <a:solidFill>
                  <a:schemeClr val="bg1">
                    <a:lumMod val="75000"/>
                  </a:schemeClr>
                </a:solidFill>
              </a:rPr>
              <a:t>Rapid Quench-Flow</a:t>
            </a:r>
          </a:p>
          <a:p>
            <a:pPr marL="285750" indent="-285750">
              <a:buFont typeface="Wingdings" pitchFamily="2" charset="2"/>
              <a:buChar char="q"/>
            </a:pPr>
            <a:endParaRPr lang="en-US" sz="20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429" y="1828800"/>
            <a:ext cx="7291387" cy="4734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800600" y="152400"/>
            <a:ext cx="4419600" cy="1169551"/>
          </a:xfrm>
          <a:prstGeom prst="rect">
            <a:avLst/>
          </a:prstGeom>
        </p:spPr>
        <p:txBody>
          <a:bodyPr wrap="square">
            <a:spAutoFit/>
          </a:bodyPr>
          <a:lstStyle/>
          <a:p>
            <a:pPr marL="285750" indent="-285750">
              <a:buFont typeface="Wingdings" pitchFamily="2" charset="2"/>
              <a:buChar char="q"/>
            </a:pPr>
            <a:r>
              <a:rPr lang="en-US" sz="1400" dirty="0" smtClean="0"/>
              <a:t>Follow </a:t>
            </a:r>
            <a:r>
              <a:rPr lang="en-US" sz="1400" dirty="0"/>
              <a:t>fast signal changes</a:t>
            </a:r>
            <a:r>
              <a:rPr lang="en-US" sz="1400" dirty="0" smtClean="0"/>
              <a:t>. Two </a:t>
            </a:r>
            <a:r>
              <a:rPr lang="en-US" sz="1400" dirty="0"/>
              <a:t>or three solutions are mix together rapidly across the light path and data </a:t>
            </a:r>
            <a:r>
              <a:rPr lang="en-US" sz="1400" dirty="0" smtClean="0"/>
              <a:t>collection begins </a:t>
            </a:r>
            <a:r>
              <a:rPr lang="en-US" sz="1400" dirty="0"/>
              <a:t>very shortly after </a:t>
            </a:r>
            <a:r>
              <a:rPr lang="en-US" sz="1400" dirty="0" smtClean="0"/>
              <a:t>mixing.</a:t>
            </a:r>
          </a:p>
          <a:p>
            <a:pPr marL="285750" indent="-285750">
              <a:buFont typeface="Wingdings" pitchFamily="2" charset="2"/>
              <a:buChar char="q"/>
            </a:pPr>
            <a:r>
              <a:rPr lang="en-US" sz="1400" dirty="0" smtClean="0"/>
              <a:t>In </a:t>
            </a:r>
            <a:r>
              <a:rPr lang="en-US" sz="1400" dirty="0"/>
              <a:t>the last decade become more commonplace in</a:t>
            </a:r>
          </a:p>
          <a:p>
            <a:r>
              <a:rPr lang="en-US" sz="1400" dirty="0"/>
              <a:t>laboratories</a:t>
            </a:r>
            <a:r>
              <a:rPr lang="en-US" sz="1400" dirty="0" smtClean="0"/>
              <a:t>.</a:t>
            </a:r>
            <a:endParaRPr lang="en-US" sz="1400" dirty="0"/>
          </a:p>
        </p:txBody>
      </p:sp>
    </p:spTree>
    <p:extLst>
      <p:ext uri="{BB962C8B-B14F-4D97-AF65-F5344CB8AC3E}">
        <p14:creationId xmlns:p14="http://schemas.microsoft.com/office/powerpoint/2010/main" val="14756841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4572000" cy="2246769"/>
          </a:xfrm>
          <a:prstGeom prst="rect">
            <a:avLst/>
          </a:prstGeom>
        </p:spPr>
        <p:txBody>
          <a:bodyPr>
            <a:spAutoFit/>
          </a:bodyPr>
          <a:lstStyle/>
          <a:p>
            <a:pPr marL="285750" indent="-285750">
              <a:buFont typeface="Wingdings" pitchFamily="2" charset="2"/>
              <a:buChar char="q"/>
            </a:pPr>
            <a:r>
              <a:rPr lang="en-US" sz="2000" dirty="0" smtClean="0"/>
              <a:t>Methods</a:t>
            </a:r>
          </a:p>
          <a:p>
            <a:pPr marL="742950" lvl="1" indent="-285750">
              <a:buFont typeface="Wingdings" pitchFamily="2" charset="2"/>
              <a:buChar char="q"/>
            </a:pPr>
            <a:r>
              <a:rPr lang="en-US" sz="2000" dirty="0" smtClean="0">
                <a:solidFill>
                  <a:schemeClr val="bg1">
                    <a:lumMod val="75000"/>
                  </a:schemeClr>
                </a:solidFill>
              </a:rPr>
              <a:t>Rapid </a:t>
            </a:r>
            <a:r>
              <a:rPr lang="en-US" sz="2000" dirty="0">
                <a:solidFill>
                  <a:schemeClr val="bg1">
                    <a:lumMod val="75000"/>
                  </a:schemeClr>
                </a:solidFill>
              </a:rPr>
              <a:t>Mixing </a:t>
            </a:r>
            <a:r>
              <a:rPr lang="en-US" sz="2000" dirty="0" smtClean="0">
                <a:solidFill>
                  <a:schemeClr val="bg1">
                    <a:lumMod val="75000"/>
                  </a:schemeClr>
                </a:solidFill>
              </a:rPr>
              <a:t>Methods</a:t>
            </a:r>
            <a:endParaRPr lang="en-US" sz="2000" dirty="0">
              <a:solidFill>
                <a:schemeClr val="bg1">
                  <a:lumMod val="75000"/>
                </a:schemeClr>
              </a:solidFill>
            </a:endParaRPr>
          </a:p>
          <a:p>
            <a:pPr marL="742950" lvl="1" indent="-285750">
              <a:buFont typeface="Wingdings" pitchFamily="2" charset="2"/>
              <a:buChar char="q"/>
            </a:pPr>
            <a:r>
              <a:rPr lang="en-US" sz="2000" dirty="0" smtClean="0">
                <a:solidFill>
                  <a:schemeClr val="bg1">
                    <a:lumMod val="75000"/>
                  </a:schemeClr>
                </a:solidFill>
              </a:rPr>
              <a:t>Continuous </a:t>
            </a:r>
            <a:r>
              <a:rPr lang="en-US" sz="2000" dirty="0">
                <a:solidFill>
                  <a:schemeClr val="bg1">
                    <a:lumMod val="75000"/>
                  </a:schemeClr>
                </a:solidFill>
              </a:rPr>
              <a:t>flow </a:t>
            </a:r>
            <a:r>
              <a:rPr lang="en-US" sz="2000" dirty="0" smtClean="0">
                <a:solidFill>
                  <a:schemeClr val="bg1">
                    <a:lumMod val="75000"/>
                  </a:schemeClr>
                </a:solidFill>
              </a:rPr>
              <a:t>spectrophotometry</a:t>
            </a:r>
            <a:endParaRPr lang="en-US" sz="2000" dirty="0">
              <a:solidFill>
                <a:schemeClr val="bg1">
                  <a:lumMod val="75000"/>
                </a:schemeClr>
              </a:solidFill>
            </a:endParaRPr>
          </a:p>
          <a:p>
            <a:pPr marL="742950" lvl="1" indent="-285750">
              <a:buFont typeface="Wingdings" pitchFamily="2" charset="2"/>
              <a:buChar char="q"/>
            </a:pPr>
            <a:r>
              <a:rPr lang="en-US" sz="2000" dirty="0" smtClean="0">
                <a:solidFill>
                  <a:schemeClr val="bg1">
                    <a:lumMod val="75000"/>
                  </a:schemeClr>
                </a:solidFill>
              </a:rPr>
              <a:t>Stopped-Flow Spectrophotometry</a:t>
            </a:r>
            <a:endParaRPr lang="en-US" sz="2000" dirty="0">
              <a:solidFill>
                <a:schemeClr val="bg1">
                  <a:lumMod val="75000"/>
                </a:schemeClr>
              </a:solidFill>
            </a:endParaRPr>
          </a:p>
          <a:p>
            <a:pPr marL="742950" lvl="1" indent="-285750">
              <a:buFont typeface="Wingdings" pitchFamily="2" charset="2"/>
              <a:buChar char="q"/>
            </a:pPr>
            <a:r>
              <a:rPr lang="en-US" sz="2000" dirty="0" smtClean="0"/>
              <a:t>Rapid Quench-Flow</a:t>
            </a:r>
          </a:p>
          <a:p>
            <a:pPr marL="285750" indent="-285750">
              <a:buFont typeface="Wingdings" pitchFamily="2" charset="2"/>
              <a:buChar char="q"/>
            </a:pPr>
            <a:endParaRPr lang="en-US" sz="2000" dirty="0"/>
          </a:p>
        </p:txBody>
      </p:sp>
      <p:sp>
        <p:nvSpPr>
          <p:cNvPr id="5" name="Rectangle 4"/>
          <p:cNvSpPr/>
          <p:nvPr/>
        </p:nvSpPr>
        <p:spPr>
          <a:xfrm>
            <a:off x="4572000" y="393918"/>
            <a:ext cx="4572000" cy="1815882"/>
          </a:xfrm>
          <a:prstGeom prst="rect">
            <a:avLst/>
          </a:prstGeom>
        </p:spPr>
        <p:txBody>
          <a:bodyPr>
            <a:spAutoFit/>
          </a:bodyPr>
          <a:lstStyle/>
          <a:p>
            <a:pPr marL="285750" indent="-285750">
              <a:buFont typeface="Wingdings" pitchFamily="2" charset="2"/>
              <a:buChar char="q"/>
            </a:pPr>
            <a:r>
              <a:rPr lang="en-US" sz="1400" dirty="0" smtClean="0"/>
              <a:t>Provide an almost </a:t>
            </a:r>
            <a:r>
              <a:rPr lang="en-US" sz="1400" dirty="0"/>
              <a:t>unlimited number of metric options for the identification of transients</a:t>
            </a:r>
            <a:r>
              <a:rPr lang="en-US" sz="1400" dirty="0" smtClean="0"/>
              <a:t>.</a:t>
            </a:r>
            <a:endParaRPr lang="en-US" sz="1400" dirty="0"/>
          </a:p>
          <a:p>
            <a:pPr marL="285750" indent="-285750">
              <a:buFont typeface="Wingdings" pitchFamily="2" charset="2"/>
              <a:buChar char="q"/>
            </a:pPr>
            <a:r>
              <a:rPr lang="en-US" sz="1400" dirty="0" smtClean="0"/>
              <a:t>Reactants </a:t>
            </a:r>
            <a:r>
              <a:rPr lang="en-US" sz="1400" dirty="0"/>
              <a:t>are </a:t>
            </a:r>
            <a:r>
              <a:rPr lang="en-US" sz="1400" dirty="0" smtClean="0"/>
              <a:t>mixed </a:t>
            </a:r>
            <a:r>
              <a:rPr lang="en-US" sz="1400" dirty="0"/>
              <a:t>rapidly, however the mixture exits </a:t>
            </a:r>
            <a:r>
              <a:rPr lang="en-US" sz="1400" dirty="0" smtClean="0"/>
              <a:t>the instrument </a:t>
            </a:r>
            <a:r>
              <a:rPr lang="en-US" sz="1400" dirty="0"/>
              <a:t>at a defined age for analysis by some other </a:t>
            </a:r>
            <a:r>
              <a:rPr lang="en-US" sz="1400" dirty="0" smtClean="0"/>
              <a:t>methods.</a:t>
            </a:r>
          </a:p>
          <a:p>
            <a:pPr marL="285750" indent="-285750">
              <a:buFont typeface="Wingdings" pitchFamily="2" charset="2"/>
              <a:buChar char="q"/>
            </a:pPr>
            <a:r>
              <a:rPr lang="en-US" sz="1400" dirty="0" smtClean="0"/>
              <a:t>The </a:t>
            </a:r>
            <a:r>
              <a:rPr lang="en-US" sz="1400" dirty="0"/>
              <a:t>solution that is ejected from the instrument must be trapped or </a:t>
            </a:r>
            <a:r>
              <a:rPr lang="en-US" sz="1400" dirty="0" smtClean="0"/>
              <a:t>quenched in </a:t>
            </a:r>
            <a:r>
              <a:rPr lang="en-US" sz="1400" dirty="0"/>
              <a:t>some </a:t>
            </a:r>
            <a:r>
              <a:rPr lang="en-US" sz="1400" dirty="0" smtClean="0"/>
              <a:t>way (acid/rapid freezing) </a:t>
            </a:r>
            <a:r>
              <a:rPr lang="en-US" sz="1400" dirty="0"/>
              <a:t>so that the reaction does not progress.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33600"/>
            <a:ext cx="5924550"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5950" y="2177143"/>
            <a:ext cx="44958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568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left)">
                                      <p:cBhvr>
                                        <p:cTn id="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4857035" cy="461665"/>
          </a:xfrm>
          <a:prstGeom prst="rect">
            <a:avLst/>
          </a:prstGeom>
          <a:noFill/>
        </p:spPr>
        <p:txBody>
          <a:bodyPr wrap="none" rtlCol="0">
            <a:spAutoFit/>
          </a:bodyPr>
          <a:lstStyle/>
          <a:p>
            <a:r>
              <a:rPr lang="en-US" sz="2400" b="1" dirty="0" smtClean="0"/>
              <a:t>Reported application in </a:t>
            </a:r>
            <a:r>
              <a:rPr lang="en-US" sz="2400" b="1" dirty="0" err="1" smtClean="0"/>
              <a:t>Sirtuin</a:t>
            </a:r>
            <a:r>
              <a:rPr lang="en-US" sz="2400" b="1" dirty="0" smtClean="0"/>
              <a:t> study</a:t>
            </a:r>
            <a:endParaRPr lang="en-US" sz="2400" b="1" dirty="0"/>
          </a:p>
        </p:txBody>
      </p:sp>
      <p:sp>
        <p:nvSpPr>
          <p:cNvPr id="4" name="TextBox 3"/>
          <p:cNvSpPr txBox="1"/>
          <p:nvPr/>
        </p:nvSpPr>
        <p:spPr>
          <a:xfrm>
            <a:off x="0" y="6324600"/>
            <a:ext cx="9144000" cy="461665"/>
          </a:xfrm>
          <a:prstGeom prst="rect">
            <a:avLst/>
          </a:prstGeom>
          <a:noFill/>
        </p:spPr>
        <p:txBody>
          <a:bodyPr wrap="square" rtlCol="0">
            <a:spAutoFit/>
          </a:bodyPr>
          <a:lstStyle/>
          <a:p>
            <a:r>
              <a:rPr lang="en-US" sz="1200" dirty="0" smtClean="0"/>
              <a:t>Smith BC and </a:t>
            </a:r>
            <a:r>
              <a:rPr lang="en-US" sz="1200" dirty="0" err="1" smtClean="0"/>
              <a:t>Denu</a:t>
            </a:r>
            <a:r>
              <a:rPr lang="en-US" sz="1200" dirty="0" smtClean="0"/>
              <a:t> JM. Acetyl-</a:t>
            </a:r>
            <a:r>
              <a:rPr lang="en-US" sz="1200" dirty="0" err="1" smtClean="0"/>
              <a:t>lysie</a:t>
            </a:r>
            <a:r>
              <a:rPr lang="en-US" sz="1200" dirty="0" smtClean="0"/>
              <a:t> analog peptides as mechanistic </a:t>
            </a:r>
            <a:r>
              <a:rPr lang="en-US" sz="1200" dirty="0" err="1" smtClean="0"/>
              <a:t>perobes</a:t>
            </a:r>
            <a:r>
              <a:rPr lang="en-US" sz="1200" dirty="0" smtClean="0"/>
              <a:t> of protein </a:t>
            </a:r>
            <a:r>
              <a:rPr lang="en-US" sz="1200" dirty="0" err="1" smtClean="0"/>
              <a:t>deacetylases</a:t>
            </a:r>
            <a:r>
              <a:rPr lang="en-US" sz="1200" dirty="0" smtClean="0"/>
              <a:t>. JBC(2007) 282:37256-37265.</a:t>
            </a:r>
          </a:p>
          <a:p>
            <a:r>
              <a:rPr lang="en-US" sz="1200" dirty="0"/>
              <a:t>Smith BC and </a:t>
            </a:r>
            <a:r>
              <a:rPr lang="en-US" sz="1200" dirty="0" err="1"/>
              <a:t>Denu</a:t>
            </a:r>
            <a:r>
              <a:rPr lang="en-US" sz="1200" dirty="0"/>
              <a:t> JM. </a:t>
            </a:r>
            <a:r>
              <a:rPr lang="en-US" sz="1200" dirty="0" smtClean="0"/>
              <a:t>Sir2 </a:t>
            </a:r>
            <a:r>
              <a:rPr lang="en-US" sz="1200" dirty="0" err="1" smtClean="0"/>
              <a:t>deacetylases</a:t>
            </a:r>
            <a:r>
              <a:rPr lang="en-US" sz="1200" dirty="0" smtClean="0"/>
              <a:t> Exhibit </a:t>
            </a:r>
            <a:r>
              <a:rPr lang="en-US" sz="1200" dirty="0" err="1" smtClean="0"/>
              <a:t>nucleophilic</a:t>
            </a:r>
            <a:r>
              <a:rPr lang="en-US" sz="1200" dirty="0" smtClean="0"/>
              <a:t> participation of acetyl-Lysine in NAD+ cleavage. JACS (2007) 129: 5802-5803.</a:t>
            </a:r>
            <a:endParaRPr lang="en-US" sz="1200" dirty="0"/>
          </a:p>
        </p:txBody>
      </p:sp>
      <p:sp>
        <p:nvSpPr>
          <p:cNvPr id="3" name="TextBox 2"/>
          <p:cNvSpPr txBox="1"/>
          <p:nvPr/>
        </p:nvSpPr>
        <p:spPr>
          <a:xfrm>
            <a:off x="152400" y="762000"/>
            <a:ext cx="8229600" cy="3631763"/>
          </a:xfrm>
          <a:prstGeom prst="rect">
            <a:avLst/>
          </a:prstGeom>
          <a:noFill/>
        </p:spPr>
        <p:txBody>
          <a:bodyPr wrap="square" rtlCol="0">
            <a:spAutoFit/>
          </a:bodyPr>
          <a:lstStyle/>
          <a:p>
            <a:pPr marL="285750" indent="-285750">
              <a:buFont typeface="Wingdings" pitchFamily="2" charset="2"/>
              <a:buChar char="q"/>
            </a:pPr>
            <a:r>
              <a:rPr lang="en-US" i="1" dirty="0" smtClean="0"/>
              <a:t>Determination of </a:t>
            </a:r>
            <a:r>
              <a:rPr lang="en-US" i="1" dirty="0"/>
              <a:t>the Rates of </a:t>
            </a:r>
            <a:r>
              <a:rPr lang="en-US" i="1" dirty="0" err="1" smtClean="0"/>
              <a:t>Nicotinamide</a:t>
            </a:r>
            <a:r>
              <a:rPr lang="en-US" i="1" dirty="0" smtClean="0"/>
              <a:t> Formation</a:t>
            </a:r>
          </a:p>
          <a:p>
            <a:pPr marL="285750" indent="-285750">
              <a:buFont typeface="Wingdings" pitchFamily="2" charset="2"/>
              <a:buChar char="q"/>
            </a:pPr>
            <a:endParaRPr lang="en-US" i="1" dirty="0"/>
          </a:p>
          <a:p>
            <a:pPr marL="285750" indent="-285750">
              <a:buFont typeface="Wingdings" pitchFamily="2" charset="2"/>
              <a:buChar char="q"/>
            </a:pPr>
            <a:endParaRPr lang="en-US" i="1" dirty="0" smtClean="0"/>
          </a:p>
          <a:p>
            <a:pPr marL="285750" indent="-285750">
              <a:buFont typeface="Wingdings" pitchFamily="2" charset="2"/>
              <a:buChar char="q"/>
            </a:pPr>
            <a:endParaRPr lang="en-US" i="1" dirty="0"/>
          </a:p>
          <a:p>
            <a:pPr marL="285750" indent="-285750">
              <a:buFont typeface="Wingdings" pitchFamily="2" charset="2"/>
              <a:buChar char="q"/>
            </a:pPr>
            <a:endParaRPr lang="en-US" i="1" dirty="0" smtClean="0"/>
          </a:p>
          <a:p>
            <a:pPr marL="285750" indent="-285750">
              <a:buFont typeface="Wingdings" pitchFamily="2" charset="2"/>
              <a:buChar char="q"/>
            </a:pPr>
            <a:endParaRPr lang="en-US" i="1" dirty="0"/>
          </a:p>
          <a:p>
            <a:pPr marL="285750" indent="-285750">
              <a:buFont typeface="Wingdings" pitchFamily="2" charset="2"/>
              <a:buChar char="q"/>
            </a:pPr>
            <a:endParaRPr lang="en-US" i="1" dirty="0" smtClean="0"/>
          </a:p>
          <a:p>
            <a:pPr marL="285750" indent="-285750">
              <a:buFont typeface="Wingdings" pitchFamily="2" charset="2"/>
              <a:buChar char="q"/>
            </a:pPr>
            <a:endParaRPr lang="en-US" i="1" dirty="0"/>
          </a:p>
          <a:p>
            <a:pPr marL="285750" indent="-285750">
              <a:buFont typeface="Wingdings" pitchFamily="2" charset="2"/>
              <a:buChar char="q"/>
            </a:pPr>
            <a:endParaRPr lang="en-US" i="1" dirty="0" smtClean="0"/>
          </a:p>
          <a:p>
            <a:pPr marL="285750" indent="-285750">
              <a:buFont typeface="Wingdings" pitchFamily="2" charset="2"/>
              <a:buChar char="q"/>
            </a:pPr>
            <a:endParaRPr lang="en-US" i="1" dirty="0" smtClean="0"/>
          </a:p>
          <a:p>
            <a:pPr marL="285750" indent="-285750">
              <a:buFont typeface="Wingdings" pitchFamily="2" charset="2"/>
              <a:buChar char="q"/>
            </a:pPr>
            <a:endParaRPr lang="en-US" i="1" dirty="0"/>
          </a:p>
          <a:p>
            <a:pPr marL="285750" indent="-285750">
              <a:buFont typeface="Wingdings" pitchFamily="2" charset="2"/>
              <a:buChar char="q"/>
            </a:pPr>
            <a:endParaRPr lang="en-US" i="1" dirty="0" smtClean="0"/>
          </a:p>
          <a:p>
            <a:pPr marL="285750" indent="-285750">
              <a:buFont typeface="Wingdings" pitchFamily="2" charset="2"/>
              <a:buChar char="q"/>
            </a:pPr>
            <a:endParaRPr lang="en-US" sz="1400" i="1" dirty="0"/>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88572"/>
            <a:ext cx="3276600" cy="301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038600" y="1689318"/>
            <a:ext cx="4724400" cy="1569660"/>
          </a:xfrm>
          <a:prstGeom prst="rect">
            <a:avLst/>
          </a:prstGeom>
        </p:spPr>
        <p:txBody>
          <a:bodyPr wrap="square">
            <a:spAutoFit/>
          </a:bodyPr>
          <a:lstStyle/>
          <a:p>
            <a:pPr marL="285750" indent="-285750">
              <a:buFont typeface="Wingdings" pitchFamily="2" charset="2"/>
              <a:buChar char="q"/>
            </a:pPr>
            <a:r>
              <a:rPr lang="en-US" sz="1600" dirty="0"/>
              <a:t>Time points from 28.5 to 4000 </a:t>
            </a:r>
            <a:r>
              <a:rPr lang="en-US" sz="1600" dirty="0" err="1"/>
              <a:t>ms</a:t>
            </a:r>
            <a:r>
              <a:rPr lang="en-US" sz="1600" dirty="0"/>
              <a:t> were performed using a Hi-Tech RQF-63 rapid quench flow </a:t>
            </a:r>
            <a:r>
              <a:rPr lang="en-US" sz="1600" dirty="0" smtClean="0"/>
              <a:t>system. </a:t>
            </a:r>
          </a:p>
          <a:p>
            <a:pPr marL="285750" indent="-285750">
              <a:buFont typeface="Wingdings" pitchFamily="2" charset="2"/>
              <a:buChar char="q"/>
            </a:pPr>
            <a:r>
              <a:rPr lang="en-US" sz="1600" dirty="0" smtClean="0"/>
              <a:t>These single </a:t>
            </a:r>
            <a:r>
              <a:rPr lang="en-US" sz="1600" dirty="0"/>
              <a:t>turnover reactions yielded a first-order </a:t>
            </a:r>
            <a:r>
              <a:rPr lang="en-US" sz="1600" dirty="0" err="1"/>
              <a:t>nicotinamide</a:t>
            </a:r>
            <a:r>
              <a:rPr lang="en-US" sz="1600" dirty="0"/>
              <a:t> </a:t>
            </a:r>
            <a:r>
              <a:rPr lang="en-US" sz="1600" dirty="0" smtClean="0"/>
              <a:t>formation rate </a:t>
            </a:r>
            <a:r>
              <a:rPr lang="en-US" sz="1600" dirty="0"/>
              <a:t>of </a:t>
            </a:r>
            <a:r>
              <a:rPr lang="en-US" sz="1600" dirty="0" smtClean="0"/>
              <a:t>1.9 s</a:t>
            </a:r>
            <a:r>
              <a:rPr lang="en-US" sz="1600" baseline="30000" dirty="0" smtClean="0"/>
              <a:t>-1</a:t>
            </a:r>
            <a:r>
              <a:rPr lang="en-US" sz="1600" dirty="0" smtClean="0"/>
              <a:t> </a:t>
            </a:r>
            <a:r>
              <a:rPr lang="en-US" sz="1600" dirty="0"/>
              <a:t>for </a:t>
            </a:r>
            <a:r>
              <a:rPr lang="en-US" sz="1600" dirty="0" err="1"/>
              <a:t>homocitrulline</a:t>
            </a:r>
            <a:r>
              <a:rPr lang="en-US" sz="1600" dirty="0"/>
              <a:t> </a:t>
            </a:r>
            <a:r>
              <a:rPr lang="en-US" sz="1600" dirty="0" smtClean="0"/>
              <a:t>peptide compared </a:t>
            </a:r>
            <a:r>
              <a:rPr lang="en-US" sz="1600" dirty="0"/>
              <a:t>with 6.7 </a:t>
            </a:r>
            <a:r>
              <a:rPr lang="en-US" sz="1600" dirty="0" smtClean="0"/>
              <a:t>s</a:t>
            </a:r>
            <a:r>
              <a:rPr lang="en-US" sz="1600" baseline="30000" dirty="0"/>
              <a:t>-1</a:t>
            </a:r>
            <a:r>
              <a:rPr lang="en-US" sz="1600" dirty="0" smtClean="0"/>
              <a:t> </a:t>
            </a:r>
            <a:r>
              <a:rPr lang="en-US" sz="1600" dirty="0"/>
              <a:t>for acetyl-lysine </a:t>
            </a:r>
            <a:r>
              <a:rPr lang="en-US" sz="1600" dirty="0" smtClean="0"/>
              <a:t>peptide.</a:t>
            </a:r>
            <a:endParaRPr lang="en-US" sz="1600" dirty="0"/>
          </a:p>
        </p:txBody>
      </p:sp>
      <p:sp>
        <p:nvSpPr>
          <p:cNvPr id="6" name="Rectangle 5"/>
          <p:cNvSpPr/>
          <p:nvPr/>
        </p:nvSpPr>
        <p:spPr>
          <a:xfrm>
            <a:off x="381000" y="4393763"/>
            <a:ext cx="8382000" cy="738664"/>
          </a:xfrm>
          <a:prstGeom prst="rect">
            <a:avLst/>
          </a:prstGeom>
        </p:spPr>
        <p:txBody>
          <a:bodyPr wrap="square">
            <a:spAutoFit/>
          </a:bodyPr>
          <a:lstStyle/>
          <a:p>
            <a:pPr marL="285750" indent="-285750">
              <a:buFont typeface="Wingdings" pitchFamily="2" charset="2"/>
              <a:buChar char="q"/>
            </a:pPr>
            <a:r>
              <a:rPr lang="en-US" sz="1400" dirty="0" smtClean="0"/>
              <a:t>A </a:t>
            </a:r>
            <a:r>
              <a:rPr lang="en-US" sz="1400" dirty="0"/>
              <a:t>syringe containing Hst2 </a:t>
            </a:r>
            <a:r>
              <a:rPr lang="en-US" sz="1400" dirty="0" smtClean="0"/>
              <a:t>and NAD</a:t>
            </a:r>
            <a:r>
              <a:rPr lang="en-US" sz="1400" baseline="30000" dirty="0"/>
              <a:t>+</a:t>
            </a:r>
            <a:r>
              <a:rPr lang="en-US" sz="1400" dirty="0"/>
              <a:t> was rapidly mixed with another syringe containing the acetyl-lysine peptide analogs. </a:t>
            </a:r>
            <a:r>
              <a:rPr lang="en-US" sz="1400" dirty="0" smtClean="0"/>
              <a:t>Both syringes </a:t>
            </a:r>
            <a:r>
              <a:rPr lang="en-US" sz="1400" dirty="0"/>
              <a:t>contained </a:t>
            </a:r>
            <a:r>
              <a:rPr lang="en-US" sz="1400" dirty="0" err="1"/>
              <a:t>Tris</a:t>
            </a:r>
            <a:r>
              <a:rPr lang="en-US" sz="1400" dirty="0"/>
              <a:t> buffer and DTT. </a:t>
            </a:r>
            <a:endParaRPr lang="en-US" sz="1400" dirty="0" smtClean="0"/>
          </a:p>
          <a:p>
            <a:pPr marL="285750" indent="-285750">
              <a:buFont typeface="Wingdings" pitchFamily="2" charset="2"/>
              <a:buChar char="q"/>
            </a:pPr>
            <a:r>
              <a:rPr lang="en-US" sz="1400" dirty="0" smtClean="0"/>
              <a:t>Radioactivity </a:t>
            </a:r>
            <a:r>
              <a:rPr lang="en-US" sz="1400" dirty="0"/>
              <a:t>of fractions collected via reverse-phase HPLC was determined </a:t>
            </a:r>
            <a:r>
              <a:rPr lang="en-US" sz="1400" dirty="0" smtClean="0"/>
              <a:t>by scintillation </a:t>
            </a:r>
            <a:r>
              <a:rPr lang="en-US" sz="1400" dirty="0"/>
              <a:t>counting.</a:t>
            </a:r>
          </a:p>
        </p:txBody>
      </p:sp>
    </p:spTree>
    <p:extLst>
      <p:ext uri="{BB962C8B-B14F-4D97-AF65-F5344CB8AC3E}">
        <p14:creationId xmlns:p14="http://schemas.microsoft.com/office/powerpoint/2010/main" val="2011050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0999" y="79474"/>
            <a:ext cx="7476149" cy="7540526"/>
          </a:xfrm>
          <a:prstGeom prst="rect">
            <a:avLst/>
          </a:prstGeom>
          <a:noFill/>
        </p:spPr>
        <p:txBody>
          <a:bodyPr wrap="none" rtlCol="0">
            <a:spAutoFit/>
          </a:bodyPr>
          <a:lstStyle/>
          <a:p>
            <a:r>
              <a:rPr lang="en-US" sz="2700" dirty="0" smtClean="0"/>
              <a:t>Outline</a:t>
            </a:r>
          </a:p>
          <a:p>
            <a:endParaRPr lang="en-US" sz="1200" dirty="0" smtClean="0"/>
          </a:p>
          <a:p>
            <a:pPr marL="285750" indent="-285750">
              <a:buFont typeface="Wingdings" pitchFamily="2" charset="2"/>
              <a:buChar char="q"/>
            </a:pPr>
            <a:r>
              <a:rPr lang="en-US" sz="2400" dirty="0" smtClean="0"/>
              <a:t> </a:t>
            </a:r>
            <a:r>
              <a:rPr lang="en-US" sz="2200" dirty="0" smtClean="0"/>
              <a:t>Background of Ex-527</a:t>
            </a:r>
          </a:p>
          <a:p>
            <a:pPr marL="342900" indent="-342900">
              <a:buFont typeface="Wingdings" pitchFamily="2" charset="2"/>
              <a:buChar char="q"/>
            </a:pPr>
            <a:r>
              <a:rPr lang="en-US" sz="2200" dirty="0" smtClean="0">
                <a:solidFill>
                  <a:schemeClr val="bg1">
                    <a:lumMod val="75000"/>
                  </a:schemeClr>
                </a:solidFill>
              </a:rPr>
              <a:t>Review </a:t>
            </a:r>
            <a:r>
              <a:rPr lang="en-US" sz="2200" dirty="0">
                <a:solidFill>
                  <a:schemeClr val="bg1">
                    <a:lumMod val="75000"/>
                  </a:schemeClr>
                </a:solidFill>
              </a:rPr>
              <a:t>of Ex-527 </a:t>
            </a:r>
            <a:r>
              <a:rPr lang="en-US" sz="2200" dirty="0" smtClean="0">
                <a:solidFill>
                  <a:schemeClr val="bg1">
                    <a:lumMod val="75000"/>
                  </a:schemeClr>
                </a:solidFill>
              </a:rPr>
              <a:t>Kinetic Results </a:t>
            </a:r>
          </a:p>
          <a:p>
            <a:pPr marL="800100" lvl="1" indent="-342900">
              <a:buFont typeface="Wingdings" pitchFamily="2" charset="2"/>
              <a:buChar char="q"/>
            </a:pPr>
            <a:r>
              <a:rPr lang="en-US" sz="2000" dirty="0" smtClean="0">
                <a:solidFill>
                  <a:schemeClr val="bg1">
                    <a:lumMod val="75000"/>
                  </a:schemeClr>
                </a:solidFill>
              </a:rPr>
              <a:t>J Med. Chem. Paper (SIRT1)</a:t>
            </a:r>
          </a:p>
          <a:p>
            <a:pPr marL="1257300" lvl="2" indent="-342900">
              <a:buFont typeface="Wingdings" pitchFamily="2" charset="2"/>
              <a:buChar char="q"/>
            </a:pPr>
            <a:r>
              <a:rPr lang="en-US" dirty="0" smtClean="0">
                <a:solidFill>
                  <a:schemeClr val="bg1">
                    <a:lumMod val="75000"/>
                  </a:schemeClr>
                </a:solidFill>
              </a:rPr>
              <a:t>Methods</a:t>
            </a:r>
          </a:p>
          <a:p>
            <a:pPr marL="1257300" lvl="2" indent="-342900">
              <a:buFont typeface="Wingdings" pitchFamily="2" charset="2"/>
              <a:buChar char="q"/>
            </a:pPr>
            <a:r>
              <a:rPr lang="en-US" dirty="0" smtClean="0">
                <a:solidFill>
                  <a:schemeClr val="bg1">
                    <a:lumMod val="75000"/>
                  </a:schemeClr>
                </a:solidFill>
              </a:rPr>
              <a:t>Kinetics of inhibition of SIRT1 by Ex527</a:t>
            </a:r>
          </a:p>
          <a:p>
            <a:pPr marL="800100" lvl="1" indent="-342900">
              <a:buFont typeface="Wingdings" pitchFamily="2" charset="2"/>
              <a:buChar char="q"/>
            </a:pPr>
            <a:r>
              <a:rPr lang="en-US" sz="2000" dirty="0" smtClean="0">
                <a:solidFill>
                  <a:schemeClr val="bg1">
                    <a:lumMod val="75000"/>
                  </a:schemeClr>
                </a:solidFill>
              </a:rPr>
              <a:t>PNAS paper (SIRT3)</a:t>
            </a:r>
          </a:p>
          <a:p>
            <a:pPr marL="1257300" lvl="2" indent="-342900">
              <a:buFont typeface="Wingdings" pitchFamily="2" charset="2"/>
              <a:buChar char="q"/>
            </a:pPr>
            <a:r>
              <a:rPr lang="en-US" dirty="0" smtClean="0">
                <a:solidFill>
                  <a:schemeClr val="bg1">
                    <a:lumMod val="75000"/>
                  </a:schemeClr>
                </a:solidFill>
              </a:rPr>
              <a:t>Methods</a:t>
            </a:r>
          </a:p>
          <a:p>
            <a:pPr marL="1257300" lvl="2" indent="-342900">
              <a:buFont typeface="Wingdings" pitchFamily="2" charset="2"/>
              <a:buChar char="q"/>
            </a:pPr>
            <a:r>
              <a:rPr lang="en-US" dirty="0" smtClean="0">
                <a:solidFill>
                  <a:schemeClr val="bg1">
                    <a:lumMod val="75000"/>
                  </a:schemeClr>
                </a:solidFill>
              </a:rPr>
              <a:t>IC</a:t>
            </a:r>
            <a:r>
              <a:rPr lang="en-US" baseline="-25000" dirty="0" smtClean="0">
                <a:solidFill>
                  <a:schemeClr val="bg1">
                    <a:lumMod val="75000"/>
                  </a:schemeClr>
                </a:solidFill>
              </a:rPr>
              <a:t>50</a:t>
            </a:r>
          </a:p>
          <a:p>
            <a:pPr marL="1257300" lvl="2" indent="-342900">
              <a:buFont typeface="Wingdings" pitchFamily="2" charset="2"/>
              <a:buChar char="q"/>
            </a:pPr>
            <a:r>
              <a:rPr lang="en-US" dirty="0" smtClean="0">
                <a:solidFill>
                  <a:schemeClr val="bg1">
                    <a:lumMod val="75000"/>
                  </a:schemeClr>
                </a:solidFill>
              </a:rPr>
              <a:t>Discussion of uncompetitive vs. noncompetitive inhibition mode</a:t>
            </a:r>
          </a:p>
          <a:p>
            <a:pPr marL="1257300" lvl="2" indent="-342900">
              <a:buFont typeface="Wingdings" pitchFamily="2" charset="2"/>
              <a:buChar char="q"/>
            </a:pPr>
            <a:r>
              <a:rPr lang="en-US" dirty="0" smtClean="0">
                <a:solidFill>
                  <a:schemeClr val="bg1">
                    <a:lumMod val="75000"/>
                  </a:schemeClr>
                </a:solidFill>
              </a:rPr>
              <a:t>Binding affinity measurement (MST)</a:t>
            </a:r>
          </a:p>
          <a:p>
            <a:pPr marL="800100" lvl="1" indent="-342900">
              <a:buFont typeface="Wingdings" pitchFamily="2" charset="2"/>
              <a:buChar char="q"/>
            </a:pPr>
            <a:r>
              <a:rPr lang="en-US" sz="2000" dirty="0" smtClean="0">
                <a:solidFill>
                  <a:schemeClr val="bg1">
                    <a:lumMod val="75000"/>
                  </a:schemeClr>
                </a:solidFill>
              </a:rPr>
              <a:t>Ex-527 inhibition study on SIRT3 – PMC AT lab </a:t>
            </a:r>
          </a:p>
          <a:p>
            <a:pPr marL="1257300" lvl="2" indent="-342900">
              <a:buFont typeface="Wingdings" pitchFamily="2" charset="2"/>
              <a:buChar char="q"/>
            </a:pPr>
            <a:r>
              <a:rPr lang="en-US" dirty="0" smtClean="0">
                <a:solidFill>
                  <a:schemeClr val="bg1">
                    <a:lumMod val="75000"/>
                  </a:schemeClr>
                </a:solidFill>
              </a:rPr>
              <a:t>IC</a:t>
            </a:r>
            <a:r>
              <a:rPr lang="en-US" baseline="-25000" dirty="0" smtClean="0">
                <a:solidFill>
                  <a:schemeClr val="bg1">
                    <a:lumMod val="75000"/>
                  </a:schemeClr>
                </a:solidFill>
              </a:rPr>
              <a:t>50</a:t>
            </a:r>
            <a:r>
              <a:rPr lang="en-US" dirty="0" smtClean="0">
                <a:solidFill>
                  <a:schemeClr val="bg1">
                    <a:lumMod val="75000"/>
                  </a:schemeClr>
                </a:solidFill>
              </a:rPr>
              <a:t>, comparison to PNAS data</a:t>
            </a:r>
          </a:p>
          <a:p>
            <a:pPr marL="1257300" lvl="2" indent="-342900">
              <a:buFont typeface="Wingdings" pitchFamily="2" charset="2"/>
              <a:buChar char="q"/>
            </a:pPr>
            <a:r>
              <a:rPr lang="en-US" dirty="0" smtClean="0">
                <a:solidFill>
                  <a:schemeClr val="bg1">
                    <a:lumMod val="75000"/>
                  </a:schemeClr>
                </a:solidFill>
              </a:rPr>
              <a:t>Uncompetitive/noncompetitive inhibition model fitting</a:t>
            </a:r>
          </a:p>
          <a:p>
            <a:pPr marL="342900" indent="-342900">
              <a:buFont typeface="Wingdings" pitchFamily="2" charset="2"/>
              <a:buChar char="q"/>
            </a:pPr>
            <a:r>
              <a:rPr lang="en-US" sz="2200" dirty="0" smtClean="0">
                <a:solidFill>
                  <a:schemeClr val="bg1">
                    <a:lumMod val="75000"/>
                  </a:schemeClr>
                </a:solidFill>
              </a:rPr>
              <a:t>Ex-527 patent search</a:t>
            </a:r>
          </a:p>
          <a:p>
            <a:pPr marL="800100" lvl="1" indent="-342900">
              <a:buFont typeface="Wingdings" pitchFamily="2" charset="2"/>
              <a:buChar char="q"/>
            </a:pPr>
            <a:r>
              <a:rPr lang="en-US" sz="2000" dirty="0" smtClean="0">
                <a:solidFill>
                  <a:schemeClr val="bg1">
                    <a:lumMod val="75000"/>
                  </a:schemeClr>
                </a:solidFill>
              </a:rPr>
              <a:t>General Info</a:t>
            </a:r>
          </a:p>
          <a:p>
            <a:pPr marL="800100" lvl="1" indent="-342900">
              <a:buFont typeface="Wingdings" pitchFamily="2" charset="2"/>
              <a:buChar char="q"/>
            </a:pPr>
            <a:r>
              <a:rPr lang="en-US" sz="2000" dirty="0" smtClean="0">
                <a:solidFill>
                  <a:schemeClr val="bg1">
                    <a:lumMod val="75000"/>
                  </a:schemeClr>
                </a:solidFill>
              </a:rPr>
              <a:t>Ex-527 related patents</a:t>
            </a:r>
          </a:p>
          <a:p>
            <a:pPr marL="342900" indent="-342900">
              <a:buFont typeface="Wingdings" pitchFamily="2" charset="2"/>
              <a:buChar char="q"/>
            </a:pPr>
            <a:r>
              <a:rPr lang="en-US" sz="2200" dirty="0" smtClean="0">
                <a:solidFill>
                  <a:schemeClr val="bg1">
                    <a:lumMod val="75000"/>
                  </a:schemeClr>
                </a:solidFill>
              </a:rPr>
              <a:t>High Throughput Screening method(s)</a:t>
            </a:r>
          </a:p>
          <a:p>
            <a:pPr marL="800100" lvl="1" indent="-342900">
              <a:buFont typeface="Wingdings" pitchFamily="2" charset="2"/>
              <a:buChar char="q"/>
            </a:pPr>
            <a:r>
              <a:rPr lang="en-US" sz="2000" dirty="0" smtClean="0">
                <a:solidFill>
                  <a:schemeClr val="bg1">
                    <a:lumMod val="75000"/>
                  </a:schemeClr>
                </a:solidFill>
              </a:rPr>
              <a:t>Literature</a:t>
            </a:r>
          </a:p>
          <a:p>
            <a:pPr marL="800100" lvl="1" indent="-342900">
              <a:buFont typeface="Wingdings" pitchFamily="2" charset="2"/>
              <a:buChar char="q"/>
            </a:pPr>
            <a:r>
              <a:rPr lang="en-US" sz="2000" dirty="0" smtClean="0">
                <a:solidFill>
                  <a:schemeClr val="bg1">
                    <a:lumMod val="75000"/>
                  </a:schemeClr>
                </a:solidFill>
              </a:rPr>
              <a:t>In house, how to use </a:t>
            </a:r>
            <a:r>
              <a:rPr lang="en-US" sz="2000" dirty="0" err="1" smtClean="0">
                <a:solidFill>
                  <a:schemeClr val="bg1">
                    <a:lumMod val="75000"/>
                  </a:schemeClr>
                </a:solidFill>
              </a:rPr>
              <a:t>Tecan</a:t>
            </a:r>
            <a:r>
              <a:rPr lang="en-US" sz="2000" dirty="0" smtClean="0">
                <a:solidFill>
                  <a:schemeClr val="bg1">
                    <a:lumMod val="75000"/>
                  </a:schemeClr>
                </a:solidFill>
              </a:rPr>
              <a:t> to increase efficiency</a:t>
            </a:r>
          </a:p>
          <a:p>
            <a:endParaRPr lang="en-US" sz="2000" dirty="0">
              <a:solidFill>
                <a:schemeClr val="bg1">
                  <a:lumMod val="75000"/>
                </a:schemeClr>
              </a:solidFill>
            </a:endParaRPr>
          </a:p>
          <a:p>
            <a:endParaRPr lang="en-US" dirty="0" smtClean="0"/>
          </a:p>
          <a:p>
            <a:endParaRPr lang="en-US" dirty="0"/>
          </a:p>
        </p:txBody>
      </p:sp>
    </p:spTree>
    <p:extLst>
      <p:ext uri="{BB962C8B-B14F-4D97-AF65-F5344CB8AC3E}">
        <p14:creationId xmlns:p14="http://schemas.microsoft.com/office/powerpoint/2010/main" val="34940089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4" name="Picture 6"/>
          <p:cNvPicPr>
            <a:picLocks noChangeAspect="1" noChangeArrowheads="1"/>
          </p:cNvPicPr>
          <p:nvPr/>
        </p:nvPicPr>
        <p:blipFill>
          <a:blip r:embed="rId3"/>
          <a:srcRect/>
          <a:stretch>
            <a:fillRect/>
          </a:stretch>
        </p:blipFill>
        <p:spPr bwMode="auto">
          <a:xfrm>
            <a:off x="152400" y="1390650"/>
            <a:ext cx="4648200" cy="4248150"/>
          </a:xfrm>
          <a:prstGeom prst="rect">
            <a:avLst/>
          </a:prstGeom>
          <a:noFill/>
          <a:ln w="9525">
            <a:noFill/>
            <a:miter lim="800000"/>
            <a:headEnd/>
            <a:tailEnd/>
          </a:ln>
          <a:effectLst/>
        </p:spPr>
      </p:pic>
      <p:sp>
        <p:nvSpPr>
          <p:cNvPr id="19" name="Title 1"/>
          <p:cNvSpPr txBox="1">
            <a:spLocks/>
          </p:cNvSpPr>
          <p:nvPr/>
        </p:nvSpPr>
        <p:spPr>
          <a:xfrm>
            <a:off x="76200" y="76200"/>
            <a:ext cx="8610600" cy="762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700" b="1" dirty="0" smtClean="0">
                <a:ea typeface="+mj-ea"/>
                <a:cs typeface="Arial" pitchFamily="34" charset="0"/>
              </a:rPr>
              <a:t>Enzyme coupled continuous assay</a:t>
            </a:r>
            <a:endPar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endParaRPr>
          </a:p>
        </p:txBody>
      </p:sp>
      <p:grpSp>
        <p:nvGrpSpPr>
          <p:cNvPr id="4" name="Group 45"/>
          <p:cNvGrpSpPr/>
          <p:nvPr/>
        </p:nvGrpSpPr>
        <p:grpSpPr>
          <a:xfrm>
            <a:off x="3372429" y="1342089"/>
            <a:ext cx="5085771" cy="1477311"/>
            <a:chOff x="3276600" y="914400"/>
            <a:chExt cx="5085771" cy="1477311"/>
          </a:xfrm>
        </p:grpSpPr>
        <p:grpSp>
          <p:nvGrpSpPr>
            <p:cNvPr id="6" name="Group 43"/>
            <p:cNvGrpSpPr/>
            <p:nvPr/>
          </p:nvGrpSpPr>
          <p:grpSpPr>
            <a:xfrm>
              <a:off x="3276600" y="914400"/>
              <a:ext cx="5085771" cy="1477311"/>
              <a:chOff x="3276600" y="914400"/>
              <a:chExt cx="5085771" cy="1477311"/>
            </a:xfrm>
          </p:grpSpPr>
          <p:cxnSp>
            <p:nvCxnSpPr>
              <p:cNvPr id="7" name="Straight Arrow Connector 6"/>
              <p:cNvCxnSpPr/>
              <p:nvPr/>
            </p:nvCxnSpPr>
            <p:spPr>
              <a:xfrm flipV="1">
                <a:off x="4038600" y="1828800"/>
                <a:ext cx="609600" cy="794"/>
              </a:xfrm>
              <a:prstGeom prst="straightConnector1">
                <a:avLst/>
              </a:prstGeom>
              <a:ln w="19050">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486400" y="1600200"/>
                <a:ext cx="1752600" cy="1588"/>
              </a:xfrm>
              <a:prstGeom prst="straightConnector1">
                <a:avLst/>
              </a:prstGeom>
              <a:ln w="19050">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038600" y="1524000"/>
                <a:ext cx="585417" cy="307777"/>
              </a:xfrm>
              <a:prstGeom prst="rect">
                <a:avLst/>
              </a:prstGeom>
              <a:noFill/>
            </p:spPr>
            <p:txBody>
              <a:bodyPr wrap="none" rtlCol="0">
                <a:spAutoFit/>
              </a:bodyPr>
              <a:lstStyle/>
              <a:p>
                <a:r>
                  <a:rPr lang="en-US" sz="1400" b="1" dirty="0" smtClean="0"/>
                  <a:t>PNC1</a:t>
                </a:r>
                <a:endParaRPr lang="en-US" sz="1400" b="1" dirty="0"/>
              </a:p>
            </p:txBody>
          </p:sp>
          <p:sp>
            <p:nvSpPr>
              <p:cNvPr id="29" name="TextBox 28"/>
              <p:cNvSpPr txBox="1"/>
              <p:nvPr/>
            </p:nvSpPr>
            <p:spPr>
              <a:xfrm>
                <a:off x="4451552" y="1471136"/>
                <a:ext cx="1187248" cy="738664"/>
              </a:xfrm>
              <a:prstGeom prst="rect">
                <a:avLst/>
              </a:prstGeom>
              <a:noFill/>
            </p:spPr>
            <p:txBody>
              <a:bodyPr wrap="none" rtlCol="0">
                <a:spAutoFit/>
              </a:bodyPr>
              <a:lstStyle/>
              <a:p>
                <a:pPr algn="ctr"/>
                <a:r>
                  <a:rPr lang="en-US" sz="1400" b="1" dirty="0" smtClean="0"/>
                  <a:t>Ammonia</a:t>
                </a:r>
              </a:p>
              <a:p>
                <a:pPr algn="ctr"/>
                <a:r>
                  <a:rPr lang="en-US" sz="1400" b="1" dirty="0" smtClean="0"/>
                  <a:t>+</a:t>
                </a:r>
              </a:p>
              <a:p>
                <a:pPr algn="ctr"/>
                <a:r>
                  <a:rPr lang="en-US" sz="1400" b="1" dirty="0" smtClean="0"/>
                  <a:t>Nicotinic acid</a:t>
                </a:r>
              </a:p>
            </p:txBody>
          </p:sp>
          <p:sp>
            <p:nvSpPr>
              <p:cNvPr id="31" name="TextBox 30"/>
              <p:cNvSpPr txBox="1"/>
              <p:nvPr/>
            </p:nvSpPr>
            <p:spPr>
              <a:xfrm>
                <a:off x="5715000" y="1828800"/>
                <a:ext cx="1264257" cy="562911"/>
              </a:xfrm>
              <a:prstGeom prst="rect">
                <a:avLst/>
              </a:prstGeom>
              <a:noFill/>
            </p:spPr>
            <p:txBody>
              <a:bodyPr wrap="none" rtlCol="0">
                <a:spAutoFit/>
              </a:bodyPr>
              <a:lstStyle/>
              <a:p>
                <a:pPr>
                  <a:lnSpc>
                    <a:spcPts val="1200"/>
                  </a:lnSpc>
                </a:pPr>
                <a:r>
                  <a:rPr lang="en-US" sz="1400" b="1" dirty="0" smtClean="0">
                    <a:latin typeface="Symbol" pitchFamily="18" charset="2"/>
                  </a:rPr>
                  <a:t>a</a:t>
                </a:r>
                <a:r>
                  <a:rPr lang="en-US" sz="1400" b="1" dirty="0" smtClean="0"/>
                  <a:t>-</a:t>
                </a:r>
                <a:r>
                  <a:rPr lang="en-US" sz="1400" b="1" dirty="0" err="1" smtClean="0"/>
                  <a:t>ketoglutarat</a:t>
                </a:r>
                <a:endParaRPr lang="en-US" sz="1400" b="1" dirty="0" smtClean="0"/>
              </a:p>
              <a:p>
                <a:pPr algn="ctr">
                  <a:lnSpc>
                    <a:spcPts val="1200"/>
                  </a:lnSpc>
                </a:pPr>
                <a:r>
                  <a:rPr lang="en-US" sz="1400" b="1" dirty="0" smtClean="0"/>
                  <a:t>+</a:t>
                </a:r>
              </a:p>
              <a:p>
                <a:pPr algn="ctr">
                  <a:lnSpc>
                    <a:spcPts val="1200"/>
                  </a:lnSpc>
                </a:pPr>
                <a:r>
                  <a:rPr lang="en-US" sz="1400" b="1" dirty="0" smtClean="0"/>
                  <a:t>NADH</a:t>
                </a:r>
                <a:endParaRPr lang="en-US" sz="1400" b="1" dirty="0"/>
              </a:p>
            </p:txBody>
          </p:sp>
          <p:sp>
            <p:nvSpPr>
              <p:cNvPr id="32" name="Arc 31"/>
              <p:cNvSpPr/>
              <p:nvPr/>
            </p:nvSpPr>
            <p:spPr>
              <a:xfrm flipH="1">
                <a:off x="6172200" y="1600200"/>
                <a:ext cx="990600" cy="609600"/>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TextBox 32"/>
              <p:cNvSpPr txBox="1"/>
              <p:nvPr/>
            </p:nvSpPr>
            <p:spPr>
              <a:xfrm>
                <a:off x="6019800" y="1219200"/>
                <a:ext cx="521297" cy="307777"/>
              </a:xfrm>
              <a:prstGeom prst="rect">
                <a:avLst/>
              </a:prstGeom>
              <a:noFill/>
            </p:spPr>
            <p:txBody>
              <a:bodyPr wrap="none" rtlCol="0">
                <a:spAutoFit/>
              </a:bodyPr>
              <a:lstStyle/>
              <a:p>
                <a:r>
                  <a:rPr lang="en-US" sz="1400" b="1" dirty="0" smtClean="0"/>
                  <a:t>GDH</a:t>
                </a:r>
                <a:endParaRPr lang="en-US" sz="1400" b="1" dirty="0"/>
              </a:p>
            </p:txBody>
          </p:sp>
          <p:sp>
            <p:nvSpPr>
              <p:cNvPr id="34" name="TextBox 33"/>
              <p:cNvSpPr txBox="1"/>
              <p:nvPr/>
            </p:nvSpPr>
            <p:spPr>
              <a:xfrm>
                <a:off x="7391400" y="1219200"/>
                <a:ext cx="970971" cy="738664"/>
              </a:xfrm>
              <a:prstGeom prst="rect">
                <a:avLst/>
              </a:prstGeom>
              <a:noFill/>
            </p:spPr>
            <p:txBody>
              <a:bodyPr wrap="none" rtlCol="0">
                <a:spAutoFit/>
              </a:bodyPr>
              <a:lstStyle/>
              <a:p>
                <a:r>
                  <a:rPr lang="en-US" sz="1400" b="1" dirty="0" smtClean="0"/>
                  <a:t>Glutamate</a:t>
                </a:r>
              </a:p>
              <a:p>
                <a:pPr algn="ctr"/>
                <a:r>
                  <a:rPr lang="en-US" sz="1400" b="1" dirty="0" smtClean="0"/>
                  <a:t>+</a:t>
                </a:r>
              </a:p>
              <a:p>
                <a:pPr algn="ctr"/>
                <a:r>
                  <a:rPr lang="en-US" sz="1400" b="1" dirty="0" smtClean="0"/>
                  <a:t>NAD</a:t>
                </a:r>
                <a:r>
                  <a:rPr lang="en-US" sz="1400" b="1" baseline="30000" dirty="0" smtClean="0"/>
                  <a:t>+</a:t>
                </a:r>
                <a:endParaRPr lang="en-US" sz="1400" b="1" baseline="30000" dirty="0"/>
              </a:p>
            </p:txBody>
          </p:sp>
          <p:sp>
            <p:nvSpPr>
              <p:cNvPr id="42" name="Rounded Rectangle 41"/>
              <p:cNvSpPr/>
              <p:nvPr/>
            </p:nvSpPr>
            <p:spPr>
              <a:xfrm>
                <a:off x="3276600" y="914400"/>
                <a:ext cx="5029200" cy="1447800"/>
              </a:xfrm>
              <a:prstGeom prst="roundRect">
                <a:avLst/>
              </a:prstGeom>
              <a:solidFill>
                <a:schemeClr val="accent2">
                  <a:lumMod val="40000"/>
                  <a:lumOff val="60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Oval 44"/>
            <p:cNvSpPr/>
            <p:nvPr/>
          </p:nvSpPr>
          <p:spPr>
            <a:xfrm>
              <a:off x="6019800" y="2133600"/>
              <a:ext cx="609600" cy="228600"/>
            </a:xfrm>
            <a:prstGeom prst="ellipse">
              <a:avLst/>
            </a:prstGeom>
            <a:solidFill>
              <a:schemeClr val="accent2">
                <a:lumMod val="60000"/>
                <a:lumOff val="40000"/>
                <a:alpha val="13000"/>
              </a:schemeClr>
            </a:solidFill>
            <a:ln w="3175">
              <a:solidFill>
                <a:schemeClr val="accent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
          <p:cNvPicPr>
            <a:picLocks noChangeAspect="1" noChangeArrowheads="1"/>
          </p:cNvPicPr>
          <p:nvPr/>
        </p:nvPicPr>
        <p:blipFill>
          <a:blip r:embed="rId4"/>
          <a:srcRect/>
          <a:stretch>
            <a:fillRect/>
          </a:stretch>
        </p:blipFill>
        <p:spPr bwMode="auto">
          <a:xfrm>
            <a:off x="3962400" y="2971800"/>
            <a:ext cx="4724400" cy="3642229"/>
          </a:xfrm>
          <a:prstGeom prst="rect">
            <a:avLst/>
          </a:prstGeom>
          <a:noFill/>
          <a:ln w="9525">
            <a:solidFill>
              <a:srgbClr val="FF0000"/>
            </a:solidFill>
            <a:miter lim="800000"/>
            <a:headEnd/>
            <a:tailEnd/>
          </a:ln>
        </p:spPr>
      </p:pic>
      <p:pic>
        <p:nvPicPr>
          <p:cNvPr id="1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399" y="1747837"/>
            <a:ext cx="4341937" cy="389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2971800"/>
            <a:ext cx="4741531" cy="370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808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anim calcmode="lin" valueType="num">
                                      <p:cBhvr additive="base">
                                        <p:cTn id="19" dur="500" fill="hold"/>
                                        <p:tgtEl>
                                          <p:spTgt spid="7170"/>
                                        </p:tgtEl>
                                        <p:attrNameLst>
                                          <p:attrName>ppt_x</p:attrName>
                                        </p:attrNameLst>
                                      </p:cBhvr>
                                      <p:tavLst>
                                        <p:tav tm="0">
                                          <p:val>
                                            <p:strVal val="#ppt_x"/>
                                          </p:val>
                                        </p:tav>
                                        <p:tav tm="100000">
                                          <p:val>
                                            <p:strVal val="#ppt_x"/>
                                          </p:val>
                                        </p:tav>
                                      </p:tavLst>
                                    </p:anim>
                                    <p:anim calcmode="lin" valueType="num">
                                      <p:cBhvr additive="base">
                                        <p:cTn id="20"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0-#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581001"/>
            <a:ext cx="9144000" cy="276999"/>
          </a:xfrm>
          <a:prstGeom prst="rect">
            <a:avLst/>
          </a:prstGeom>
          <a:noFill/>
        </p:spPr>
        <p:txBody>
          <a:bodyPr wrap="square" rtlCol="0">
            <a:spAutoFit/>
          </a:bodyPr>
          <a:lstStyle/>
          <a:p>
            <a:r>
              <a:rPr lang="en-US" sz="1200" dirty="0" err="1" smtClean="0"/>
              <a:t>Schutkowski</a:t>
            </a:r>
            <a:r>
              <a:rPr lang="en-US" sz="1200" dirty="0" smtClean="0"/>
              <a:t> M, et al. New assays and approaches for discovery and design of </a:t>
            </a:r>
            <a:r>
              <a:rPr lang="en-US" sz="1200" dirty="0" err="1" smtClean="0"/>
              <a:t>sirtuin</a:t>
            </a:r>
            <a:r>
              <a:rPr lang="en-US" sz="1200" dirty="0" smtClean="0"/>
              <a:t> modulators. Expert </a:t>
            </a:r>
            <a:r>
              <a:rPr lang="en-US" sz="1200" dirty="0" err="1" smtClean="0"/>
              <a:t>Opinon</a:t>
            </a:r>
            <a:r>
              <a:rPr lang="en-US" sz="1200" dirty="0" smtClean="0"/>
              <a:t> (2014) 9:1-17.</a:t>
            </a:r>
            <a:endParaRPr lang="en-US" sz="1200" dirty="0"/>
          </a:p>
        </p:txBody>
      </p:sp>
      <p:sp>
        <p:nvSpPr>
          <p:cNvPr id="4" name="Rectangle 3"/>
          <p:cNvSpPr/>
          <p:nvPr/>
        </p:nvSpPr>
        <p:spPr>
          <a:xfrm>
            <a:off x="0" y="152400"/>
            <a:ext cx="8991600" cy="461665"/>
          </a:xfrm>
          <a:prstGeom prst="rect">
            <a:avLst/>
          </a:prstGeom>
        </p:spPr>
        <p:txBody>
          <a:bodyPr wrap="square">
            <a:spAutoFit/>
          </a:bodyPr>
          <a:lstStyle/>
          <a:p>
            <a:r>
              <a:rPr lang="en-US" sz="2400" b="1" dirty="0" smtClean="0"/>
              <a:t>New assays and approaches for discovery</a:t>
            </a:r>
            <a:endParaRPr lang="en-US" sz="2400" b="1" dirty="0"/>
          </a:p>
        </p:txBody>
      </p:sp>
      <p:sp>
        <p:nvSpPr>
          <p:cNvPr id="5" name="Rectangle 4"/>
          <p:cNvSpPr/>
          <p:nvPr/>
        </p:nvSpPr>
        <p:spPr>
          <a:xfrm>
            <a:off x="266700" y="685800"/>
            <a:ext cx="8458200" cy="1384995"/>
          </a:xfrm>
          <a:prstGeom prst="rect">
            <a:avLst/>
          </a:prstGeom>
        </p:spPr>
        <p:txBody>
          <a:bodyPr wrap="square">
            <a:spAutoFit/>
          </a:bodyPr>
          <a:lstStyle/>
          <a:p>
            <a:pPr marL="285750" indent="-285750">
              <a:buFont typeface="Wingdings" pitchFamily="2" charset="2"/>
              <a:buChar char="q"/>
            </a:pPr>
            <a:r>
              <a:rPr lang="en-US" sz="1400" dirty="0" smtClean="0"/>
              <a:t>Detecting and studying protein (de)acylation – Quantitative proteomic studies</a:t>
            </a:r>
          </a:p>
          <a:p>
            <a:pPr marL="285750" indent="-285750">
              <a:buFont typeface="Wingdings" pitchFamily="2" charset="2"/>
              <a:buChar char="q"/>
            </a:pPr>
            <a:r>
              <a:rPr lang="en-US" sz="1400" dirty="0" smtClean="0"/>
              <a:t>Separation of substrates and products of </a:t>
            </a:r>
            <a:r>
              <a:rPr lang="en-US" sz="1400" dirty="0" err="1" smtClean="0"/>
              <a:t>sirtuin</a:t>
            </a:r>
            <a:r>
              <a:rPr lang="en-US" sz="1400" dirty="0" smtClean="0"/>
              <a:t> reactions ---  capillary electrophoresis, microchip electrophoresis, microfluidic mobility assay, polyacrylamide gel electrophoresis, HPLC, thin layer chromatography (TLC), charcoal-binding, and radioisotopes applied assay.</a:t>
            </a:r>
          </a:p>
          <a:p>
            <a:pPr marL="285750" indent="-285750">
              <a:buFont typeface="Wingdings" pitchFamily="2" charset="2"/>
              <a:buChar char="q"/>
            </a:pPr>
            <a:r>
              <a:rPr lang="en-US" sz="1400" dirty="0" smtClean="0"/>
              <a:t>MS spectrometry and antibody-based </a:t>
            </a:r>
            <a:r>
              <a:rPr lang="en-US" sz="1400" dirty="0" err="1" smtClean="0"/>
              <a:t>sirtuin</a:t>
            </a:r>
            <a:r>
              <a:rPr lang="en-US" sz="1400" dirty="0" smtClean="0"/>
              <a:t> assays --- sequence-specific anti-acetyl-Lys antibodies can be used in western blots for </a:t>
            </a:r>
            <a:r>
              <a:rPr lang="en-US" sz="1400" dirty="0" err="1" smtClean="0"/>
              <a:t>ananlyzing</a:t>
            </a:r>
            <a:r>
              <a:rPr lang="en-US" sz="1400" dirty="0" smtClean="0"/>
              <a:t> specific protein acetylation sites.</a:t>
            </a:r>
            <a:endParaRPr lang="en-US" sz="1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2743200"/>
            <a:ext cx="9115425"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981200" y="2499650"/>
            <a:ext cx="4572000" cy="276999"/>
          </a:xfrm>
          <a:prstGeom prst="rect">
            <a:avLst/>
          </a:prstGeom>
        </p:spPr>
        <p:txBody>
          <a:bodyPr>
            <a:spAutoFit/>
          </a:bodyPr>
          <a:lstStyle/>
          <a:p>
            <a:pPr algn="ctr"/>
            <a:r>
              <a:rPr lang="en-US" sz="1200" b="1" dirty="0"/>
              <a:t>Strengths and weaknesses of popular </a:t>
            </a:r>
            <a:r>
              <a:rPr lang="en-US" sz="1200" b="1" dirty="0" err="1"/>
              <a:t>Sirtuin</a:t>
            </a:r>
            <a:r>
              <a:rPr lang="en-US" sz="1200" b="1" dirty="0"/>
              <a:t> activity assays.</a:t>
            </a:r>
          </a:p>
        </p:txBody>
      </p:sp>
    </p:spTree>
    <p:extLst>
      <p:ext uri="{BB962C8B-B14F-4D97-AF65-F5344CB8AC3E}">
        <p14:creationId xmlns:p14="http://schemas.microsoft.com/office/powerpoint/2010/main" val="2115811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8991600" cy="461665"/>
          </a:xfrm>
          <a:prstGeom prst="rect">
            <a:avLst/>
          </a:prstGeom>
        </p:spPr>
        <p:txBody>
          <a:bodyPr wrap="square">
            <a:spAutoFit/>
          </a:bodyPr>
          <a:lstStyle/>
          <a:p>
            <a:r>
              <a:rPr lang="en-US" sz="2400" b="1" dirty="0" smtClean="0"/>
              <a:t>Approaches for developing </a:t>
            </a:r>
            <a:r>
              <a:rPr lang="en-US" sz="2400" b="1" dirty="0" err="1" smtClean="0"/>
              <a:t>Sirtuin</a:t>
            </a:r>
            <a:r>
              <a:rPr lang="en-US" sz="2400" b="1" dirty="0" smtClean="0"/>
              <a:t> modulators</a:t>
            </a:r>
            <a:endParaRPr lang="en-US" sz="2400" b="1" dirty="0"/>
          </a:p>
        </p:txBody>
      </p:sp>
      <p:sp>
        <p:nvSpPr>
          <p:cNvPr id="3" name="TextBox 2"/>
          <p:cNvSpPr txBox="1"/>
          <p:nvPr/>
        </p:nvSpPr>
        <p:spPr>
          <a:xfrm>
            <a:off x="381000" y="990600"/>
            <a:ext cx="8382000" cy="5355312"/>
          </a:xfrm>
          <a:prstGeom prst="rect">
            <a:avLst/>
          </a:prstGeom>
          <a:noFill/>
        </p:spPr>
        <p:txBody>
          <a:bodyPr wrap="square" rtlCol="0">
            <a:spAutoFit/>
          </a:bodyPr>
          <a:lstStyle/>
          <a:p>
            <a:pPr marL="285750" indent="-285750">
              <a:buFont typeface="Wingdings" pitchFamily="2" charset="2"/>
              <a:buChar char="q"/>
            </a:pPr>
            <a:r>
              <a:rPr lang="en-US" dirty="0" smtClean="0"/>
              <a:t>Screening of natural and synthetic compounds, structure-activity studies</a:t>
            </a:r>
          </a:p>
          <a:p>
            <a:pPr marL="742950" lvl="1" indent="-285750">
              <a:buFont typeface="Wingdings" pitchFamily="2" charset="2"/>
              <a:buChar char="q"/>
            </a:pPr>
            <a:r>
              <a:rPr lang="en-US" sz="1500" dirty="0" smtClean="0"/>
              <a:t>Resveratrol, other plant polyphenols</a:t>
            </a:r>
          </a:p>
          <a:p>
            <a:pPr marL="742950" lvl="1" indent="-285750">
              <a:buFont typeface="Wingdings" pitchFamily="2" charset="2"/>
              <a:buChar char="q"/>
            </a:pPr>
            <a:r>
              <a:rPr lang="en-US" sz="1500" dirty="0" smtClean="0"/>
              <a:t>Ex-527</a:t>
            </a:r>
          </a:p>
          <a:p>
            <a:pPr marL="742950" lvl="1" indent="-285750">
              <a:buFont typeface="Wingdings" pitchFamily="2" charset="2"/>
              <a:buChar char="q"/>
            </a:pPr>
            <a:r>
              <a:rPr lang="en-US" sz="1500" dirty="0" smtClean="0"/>
              <a:t>AGK2</a:t>
            </a:r>
          </a:p>
          <a:p>
            <a:pPr marL="742950" lvl="1" indent="-285750">
              <a:buFont typeface="Wingdings" pitchFamily="2" charset="2"/>
              <a:buChar char="q"/>
            </a:pPr>
            <a:r>
              <a:rPr lang="en-US" sz="1500" dirty="0" smtClean="0">
                <a:solidFill>
                  <a:schemeClr val="bg1">
                    <a:lumMod val="65000"/>
                  </a:schemeClr>
                </a:solidFill>
              </a:rPr>
              <a:t>“brute force” screening</a:t>
            </a:r>
          </a:p>
          <a:p>
            <a:pPr marL="285750" indent="-285750">
              <a:buFont typeface="Wingdings" pitchFamily="2" charset="2"/>
              <a:buChar char="q"/>
            </a:pPr>
            <a:r>
              <a:rPr lang="en-US" dirty="0" smtClean="0"/>
              <a:t>Peptide- and acyl-based modulators, mechanism-based inhibition</a:t>
            </a:r>
          </a:p>
          <a:p>
            <a:pPr marL="742950" lvl="1" indent="-285750">
              <a:buFont typeface="Wingdings" pitchFamily="2" charset="2"/>
              <a:buChar char="q"/>
            </a:pPr>
            <a:r>
              <a:rPr lang="en-US" sz="1500" dirty="0" smtClean="0"/>
              <a:t>Lys modifications yield substrate-based inhibitors</a:t>
            </a:r>
          </a:p>
          <a:p>
            <a:pPr marL="1200150" lvl="2" indent="-285750">
              <a:buFont typeface="Wingdings" pitchFamily="2" charset="2"/>
              <a:buChar char="q"/>
            </a:pPr>
            <a:r>
              <a:rPr lang="en-US" sz="1500" dirty="0" err="1" smtClean="0"/>
              <a:t>carbamoyl</a:t>
            </a:r>
            <a:r>
              <a:rPr lang="en-US" sz="1500" dirty="0" smtClean="0"/>
              <a:t>, </a:t>
            </a:r>
            <a:r>
              <a:rPr lang="en-US" sz="1500" dirty="0" err="1" smtClean="0"/>
              <a:t>methylthiocarbonyl</a:t>
            </a:r>
            <a:r>
              <a:rPr lang="en-US" sz="1500" dirty="0" smtClean="0"/>
              <a:t>, </a:t>
            </a:r>
            <a:r>
              <a:rPr lang="en-US" sz="1500" dirty="0" err="1" smtClean="0"/>
              <a:t>methanesulfonyl</a:t>
            </a:r>
            <a:r>
              <a:rPr lang="en-US" sz="1500" dirty="0" smtClean="0"/>
              <a:t> moieties</a:t>
            </a:r>
          </a:p>
          <a:p>
            <a:pPr marL="742950" lvl="1" indent="-285750">
              <a:buFont typeface="Wingdings" pitchFamily="2" charset="2"/>
              <a:buChar char="q"/>
            </a:pPr>
            <a:r>
              <a:rPr lang="en-US" sz="1500" dirty="0" smtClean="0"/>
              <a:t>Modification </a:t>
            </a:r>
            <a:r>
              <a:rPr lang="en-US" sz="1500" dirty="0"/>
              <a:t>by ethyl or methyl </a:t>
            </a:r>
            <a:r>
              <a:rPr lang="en-US" sz="1500" dirty="0" err="1"/>
              <a:t>malonylation</a:t>
            </a:r>
            <a:r>
              <a:rPr lang="en-US" sz="1500" dirty="0"/>
              <a:t> </a:t>
            </a:r>
            <a:r>
              <a:rPr lang="en-US" sz="1500" dirty="0" smtClean="0"/>
              <a:t>generated mechanism-based </a:t>
            </a:r>
            <a:r>
              <a:rPr lang="en-US" sz="1500" dirty="0"/>
              <a:t>inhibitors for Sirt1 through in situ </a:t>
            </a:r>
            <a:r>
              <a:rPr lang="en-US" sz="1500" dirty="0" smtClean="0"/>
              <a:t>generation of </a:t>
            </a:r>
            <a:r>
              <a:rPr lang="en-US" sz="1500" dirty="0"/>
              <a:t>a </a:t>
            </a:r>
            <a:r>
              <a:rPr lang="en-US" sz="1500" dirty="0" err="1"/>
              <a:t>peptidyl</a:t>
            </a:r>
            <a:r>
              <a:rPr lang="en-US" sz="1500" dirty="0"/>
              <a:t>-ADP-ribose conjugate</a:t>
            </a:r>
            <a:endParaRPr lang="en-US" sz="1500" dirty="0" smtClean="0"/>
          </a:p>
          <a:p>
            <a:pPr marL="742950" lvl="1" indent="-285750">
              <a:buFont typeface="Wingdings" pitchFamily="2" charset="2"/>
              <a:buChar char="q"/>
            </a:pPr>
            <a:r>
              <a:rPr lang="en-US" sz="1500" dirty="0" err="1" smtClean="0"/>
              <a:t>Thioacetylated</a:t>
            </a:r>
            <a:r>
              <a:rPr lang="en-US" sz="1500" dirty="0" smtClean="0"/>
              <a:t> peptides</a:t>
            </a:r>
            <a:r>
              <a:rPr lang="en-US" sz="1500" dirty="0"/>
              <a:t>, which are accepted as substrates by </a:t>
            </a:r>
            <a:r>
              <a:rPr lang="en-US" sz="1500" dirty="0" err="1"/>
              <a:t>Sirtuins</a:t>
            </a:r>
            <a:r>
              <a:rPr lang="en-US" sz="1500" dirty="0"/>
              <a:t> </a:t>
            </a:r>
            <a:r>
              <a:rPr lang="en-US" sz="1500" dirty="0" smtClean="0"/>
              <a:t>but form </a:t>
            </a:r>
            <a:r>
              <a:rPr lang="en-US" sz="1500" dirty="0"/>
              <a:t>stable </a:t>
            </a:r>
            <a:r>
              <a:rPr lang="en-US" sz="1500" dirty="0" err="1"/>
              <a:t>thioalkylimidate</a:t>
            </a:r>
            <a:r>
              <a:rPr lang="en-US" sz="1500" dirty="0"/>
              <a:t> intermediates blocking </a:t>
            </a:r>
            <a:r>
              <a:rPr lang="en-US" sz="1500" dirty="0" smtClean="0"/>
              <a:t>the enzyme</a:t>
            </a:r>
            <a:r>
              <a:rPr lang="en-US" sz="1500" dirty="0"/>
              <a:t>, also allowed mechanism-based inhibition</a:t>
            </a:r>
            <a:endParaRPr lang="en-US" sz="1500" dirty="0" smtClean="0"/>
          </a:p>
          <a:p>
            <a:pPr marL="285750" indent="-285750">
              <a:buFont typeface="Wingdings" pitchFamily="2" charset="2"/>
              <a:buChar char="q"/>
            </a:pPr>
            <a:r>
              <a:rPr lang="en-US" dirty="0" smtClean="0"/>
              <a:t>Structure-assisted drug development</a:t>
            </a:r>
          </a:p>
          <a:p>
            <a:pPr marL="742950" lvl="1" indent="-285750">
              <a:buFont typeface="Wingdings" pitchFamily="2" charset="2"/>
              <a:buChar char="q"/>
            </a:pPr>
            <a:r>
              <a:rPr lang="en-US" sz="1500" dirty="0" smtClean="0"/>
              <a:t>Ex-527_Ex527:SIRT1, the compound in the C-site, extending into a nearby hydrophobic area.</a:t>
            </a:r>
          </a:p>
          <a:p>
            <a:pPr marL="742950" lvl="1" indent="-285750">
              <a:buFont typeface="Wingdings" pitchFamily="2" charset="2"/>
              <a:buChar char="q"/>
            </a:pPr>
            <a:r>
              <a:rPr lang="en-US" sz="1500" dirty="0" smtClean="0"/>
              <a:t>SRT1720_A </a:t>
            </a:r>
            <a:r>
              <a:rPr lang="en-US" sz="1500" dirty="0"/>
              <a:t>Sirt3 structure in complex with </a:t>
            </a:r>
            <a:r>
              <a:rPr lang="en-US" sz="1500" dirty="0" smtClean="0"/>
              <a:t>inhibitor and </a:t>
            </a:r>
            <a:r>
              <a:rPr lang="en-US" sz="1500" dirty="0"/>
              <a:t>the co-substrate analog </a:t>
            </a:r>
            <a:r>
              <a:rPr lang="en-US" sz="1500" dirty="0" err="1"/>
              <a:t>carba</a:t>
            </a:r>
            <a:r>
              <a:rPr lang="en-US" sz="1500" dirty="0"/>
              <a:t>-NAD+ shows that inhibition</a:t>
            </a:r>
            <a:r>
              <a:rPr lang="en-US" sz="1500" dirty="0" smtClean="0"/>
              <a:t>, which </a:t>
            </a:r>
            <a:r>
              <a:rPr lang="en-US" sz="1500" dirty="0"/>
              <a:t>is uncompetitive with NAD+, is caused </a:t>
            </a:r>
            <a:r>
              <a:rPr lang="en-US" sz="1500" dirty="0" smtClean="0"/>
              <a:t>by SRT1720 </a:t>
            </a:r>
            <a:r>
              <a:rPr lang="en-US" sz="1500" dirty="0"/>
              <a:t>binding between the NAD+ NAM moiety and </a:t>
            </a:r>
            <a:r>
              <a:rPr lang="en-US" sz="1500" dirty="0" smtClean="0"/>
              <a:t>a </a:t>
            </a:r>
            <a:r>
              <a:rPr lang="en-US" sz="1500" dirty="0" err="1" smtClean="0"/>
              <a:t>Phe</a:t>
            </a:r>
            <a:r>
              <a:rPr lang="en-US" sz="1500" dirty="0" smtClean="0"/>
              <a:t> </a:t>
            </a:r>
            <a:r>
              <a:rPr lang="en-US" sz="1500" dirty="0"/>
              <a:t>in the cofactor-binding </a:t>
            </a:r>
            <a:r>
              <a:rPr lang="en-US" sz="1500" dirty="0" smtClean="0"/>
              <a:t>loop</a:t>
            </a:r>
          </a:p>
          <a:p>
            <a:pPr marL="742950" lvl="1" indent="-285750">
              <a:buFont typeface="Wingdings" pitchFamily="2" charset="2"/>
              <a:buChar char="q"/>
            </a:pPr>
            <a:r>
              <a:rPr lang="en-US" sz="1500" dirty="0" smtClean="0"/>
              <a:t>The resveratrol </a:t>
            </a:r>
            <a:r>
              <a:rPr lang="en-US" sz="1500" dirty="0"/>
              <a:t>derivative </a:t>
            </a:r>
            <a:r>
              <a:rPr lang="en-US" sz="1500" dirty="0" smtClean="0"/>
              <a:t>4’-</a:t>
            </a:r>
            <a:r>
              <a:rPr lang="en-US" sz="1500" dirty="0"/>
              <a:t>bromo-resveratrol was shown </a:t>
            </a:r>
            <a:r>
              <a:rPr lang="en-US" sz="1500" dirty="0" smtClean="0"/>
              <a:t>to occupy </a:t>
            </a:r>
            <a:r>
              <a:rPr lang="en-US" sz="1500" dirty="0"/>
              <a:t>C-site and an as yet not recognized active-site </a:t>
            </a:r>
            <a:r>
              <a:rPr lang="en-US" sz="1500" dirty="0" smtClean="0"/>
              <a:t>pocket for </a:t>
            </a:r>
            <a:r>
              <a:rPr lang="en-US" sz="1500" dirty="0"/>
              <a:t>potent inhibition, rather than activation, of </a:t>
            </a:r>
            <a:r>
              <a:rPr lang="en-US" sz="1500" dirty="0" err="1" smtClean="0"/>
              <a:t>Sirtuins</a:t>
            </a:r>
            <a:r>
              <a:rPr lang="en-US" sz="1500" dirty="0" smtClean="0"/>
              <a:t>, revealing </a:t>
            </a:r>
            <a:r>
              <a:rPr lang="en-US" sz="1500" dirty="0"/>
              <a:t>another </a:t>
            </a:r>
            <a:r>
              <a:rPr lang="en-US" sz="1500" dirty="0" err="1"/>
              <a:t>Sirtuin</a:t>
            </a:r>
            <a:r>
              <a:rPr lang="en-US" sz="1500" dirty="0"/>
              <a:t> site for drug development.</a:t>
            </a:r>
            <a:endParaRPr lang="en-US" sz="1500" dirty="0" smtClean="0"/>
          </a:p>
          <a:p>
            <a:pPr marL="285750" indent="-285750">
              <a:buFont typeface="Wingdings" pitchFamily="2" charset="2"/>
              <a:buChar char="q"/>
            </a:pPr>
            <a:endParaRPr lang="en-US" sz="1500" dirty="0" smtClean="0"/>
          </a:p>
          <a:p>
            <a:endParaRPr lang="en-US" dirty="0"/>
          </a:p>
        </p:txBody>
      </p:sp>
      <p:sp>
        <p:nvSpPr>
          <p:cNvPr id="4" name="TextBox 3"/>
          <p:cNvSpPr txBox="1"/>
          <p:nvPr/>
        </p:nvSpPr>
        <p:spPr>
          <a:xfrm>
            <a:off x="0" y="6581001"/>
            <a:ext cx="9144000" cy="276999"/>
          </a:xfrm>
          <a:prstGeom prst="rect">
            <a:avLst/>
          </a:prstGeom>
          <a:noFill/>
        </p:spPr>
        <p:txBody>
          <a:bodyPr wrap="square" rtlCol="0">
            <a:spAutoFit/>
          </a:bodyPr>
          <a:lstStyle/>
          <a:p>
            <a:r>
              <a:rPr lang="en-US" sz="1200" dirty="0" err="1" smtClean="0"/>
              <a:t>Schutkowski</a:t>
            </a:r>
            <a:r>
              <a:rPr lang="en-US" sz="1200" dirty="0" smtClean="0"/>
              <a:t> M, et al. New assays and approaches for discovery and design of </a:t>
            </a:r>
            <a:r>
              <a:rPr lang="en-US" sz="1200" dirty="0" err="1" smtClean="0"/>
              <a:t>sirtuin</a:t>
            </a:r>
            <a:r>
              <a:rPr lang="en-US" sz="1200" dirty="0" smtClean="0"/>
              <a:t> modulators. Expert </a:t>
            </a:r>
            <a:r>
              <a:rPr lang="en-US" sz="1200" dirty="0" err="1" smtClean="0"/>
              <a:t>Opinon</a:t>
            </a:r>
            <a:r>
              <a:rPr lang="en-US" sz="1200" dirty="0" smtClean="0"/>
              <a:t> (2014) 9:1-17.</a:t>
            </a:r>
            <a:endParaRPr lang="en-US" sz="1200" dirty="0"/>
          </a:p>
        </p:txBody>
      </p:sp>
    </p:spTree>
    <p:extLst>
      <p:ext uri="{BB962C8B-B14F-4D97-AF65-F5344CB8AC3E}">
        <p14:creationId xmlns:p14="http://schemas.microsoft.com/office/powerpoint/2010/main" val="3327445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3275" y="599625"/>
            <a:ext cx="2828925" cy="199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93687" y="228600"/>
            <a:ext cx="8240713" cy="2677656"/>
          </a:xfrm>
          <a:prstGeom prst="rect">
            <a:avLst/>
          </a:prstGeom>
        </p:spPr>
        <p:txBody>
          <a:bodyPr wrap="square">
            <a:spAutoFit/>
          </a:bodyPr>
          <a:lstStyle/>
          <a:p>
            <a:r>
              <a:rPr lang="en-US" sz="2400" b="1" dirty="0" smtClean="0"/>
              <a:t>Ex-527</a:t>
            </a:r>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r>
              <a:rPr lang="en-US" dirty="0" smtClean="0"/>
              <a:t>                                 6-</a:t>
            </a:r>
            <a:r>
              <a:rPr lang="en-US" dirty="0"/>
              <a:t>​</a:t>
            </a:r>
            <a:r>
              <a:rPr lang="en-US" dirty="0" err="1"/>
              <a:t>Chloro</a:t>
            </a:r>
            <a:r>
              <a:rPr lang="en-US" dirty="0"/>
              <a:t>-​2,3,4,9-​</a:t>
            </a:r>
            <a:r>
              <a:rPr lang="en-US" dirty="0" err="1"/>
              <a:t>tetrahydro</a:t>
            </a:r>
            <a:r>
              <a:rPr lang="en-US" dirty="0"/>
              <a:t>-​1H-​</a:t>
            </a:r>
            <a:r>
              <a:rPr lang="en-US" dirty="0" err="1"/>
              <a:t>Carbazole</a:t>
            </a:r>
            <a:r>
              <a:rPr lang="en-US" dirty="0"/>
              <a:t>-​1-​</a:t>
            </a:r>
            <a:r>
              <a:rPr lang="en-US" dirty="0" err="1"/>
              <a:t>carboxamide</a:t>
            </a:r>
            <a:endParaRPr lang="en-US" dirty="0"/>
          </a:p>
        </p:txBody>
      </p:sp>
      <p:sp>
        <p:nvSpPr>
          <p:cNvPr id="3" name="Rectangle 2"/>
          <p:cNvSpPr/>
          <p:nvPr/>
        </p:nvSpPr>
        <p:spPr>
          <a:xfrm>
            <a:off x="293687" y="3048000"/>
            <a:ext cx="8621713" cy="3139321"/>
          </a:xfrm>
          <a:prstGeom prst="rect">
            <a:avLst/>
          </a:prstGeom>
        </p:spPr>
        <p:txBody>
          <a:bodyPr wrap="square">
            <a:spAutoFit/>
          </a:bodyPr>
          <a:lstStyle/>
          <a:p>
            <a:pPr algn="just"/>
            <a:r>
              <a:rPr lang="en-US" dirty="0" smtClean="0"/>
              <a:t>Ex-527 was firstly </a:t>
            </a:r>
            <a:r>
              <a:rPr lang="en-US" dirty="0"/>
              <a:t>reported </a:t>
            </a:r>
            <a:r>
              <a:rPr lang="en-US" dirty="0" smtClean="0"/>
              <a:t>on Soc. </a:t>
            </a:r>
            <a:r>
              <a:rPr lang="en-US" dirty="0" err="1" smtClean="0"/>
              <a:t>Biomol</a:t>
            </a:r>
            <a:r>
              <a:rPr lang="en-US" dirty="0" smtClean="0"/>
              <a:t>. Screen. 10th Annual meeting, poster P10045, 2004. Then a patent was applied  on Nov. 2004 and granted </a:t>
            </a:r>
            <a:r>
              <a:rPr lang="en-US" dirty="0"/>
              <a:t>orphan designation by </a:t>
            </a:r>
            <a:r>
              <a:rPr lang="en-US" dirty="0" smtClean="0"/>
              <a:t>the European Medicines Evaluation Agency (EMEA) </a:t>
            </a:r>
            <a:r>
              <a:rPr lang="en-US" dirty="0"/>
              <a:t>on October 28, 2009, and by the </a:t>
            </a:r>
            <a:r>
              <a:rPr lang="en-US" dirty="0" smtClean="0"/>
              <a:t>US Food and Drug Administration (FDA) </a:t>
            </a:r>
            <a:r>
              <a:rPr lang="en-US" dirty="0"/>
              <a:t>on December 7, 2009</a:t>
            </a:r>
            <a:r>
              <a:rPr lang="en-US" dirty="0" smtClean="0"/>
              <a:t>.</a:t>
            </a:r>
            <a:endParaRPr lang="en-US" dirty="0"/>
          </a:p>
          <a:p>
            <a:pPr algn="just"/>
            <a:endParaRPr lang="en-US" dirty="0" smtClean="0"/>
          </a:p>
          <a:p>
            <a:pPr algn="just"/>
            <a:r>
              <a:rPr lang="en-US" dirty="0" smtClean="0"/>
              <a:t>Ex-527, a </a:t>
            </a:r>
            <a:r>
              <a:rPr lang="en-US" dirty="0"/>
              <a:t>Sirt1 inhibitor used </a:t>
            </a:r>
            <a:r>
              <a:rPr lang="en-US" dirty="0" smtClean="0"/>
              <a:t>in many </a:t>
            </a:r>
            <a:r>
              <a:rPr lang="en-US" dirty="0"/>
              <a:t>physiological studies, is one of few compounds for </a:t>
            </a:r>
            <a:r>
              <a:rPr lang="en-US" dirty="0" smtClean="0"/>
              <a:t>which initial </a:t>
            </a:r>
            <a:r>
              <a:rPr lang="en-US" dirty="0"/>
              <a:t>mechanistic data are available and that combine </a:t>
            </a:r>
            <a:r>
              <a:rPr lang="en-US" dirty="0" smtClean="0"/>
              <a:t>high potency </a:t>
            </a:r>
            <a:r>
              <a:rPr lang="en-US" dirty="0"/>
              <a:t>with significant isoform </a:t>
            </a:r>
            <a:r>
              <a:rPr lang="en-US" dirty="0" smtClean="0"/>
              <a:t>selectivity. </a:t>
            </a:r>
          </a:p>
          <a:p>
            <a:pPr algn="just"/>
            <a:endParaRPr lang="en-US" dirty="0"/>
          </a:p>
          <a:p>
            <a:pPr algn="just"/>
            <a:r>
              <a:rPr lang="en-US" dirty="0" smtClean="0"/>
              <a:t>Ex-527 inhibits </a:t>
            </a:r>
            <a:r>
              <a:rPr lang="en-US" dirty="0"/>
              <a:t>Sirt1 ∼100-fold more potently than Sirt2 and Sirt3 </a:t>
            </a:r>
            <a:r>
              <a:rPr lang="en-US" dirty="0" smtClean="0"/>
              <a:t>and has </a:t>
            </a:r>
            <a:r>
              <a:rPr lang="en-US" dirty="0"/>
              <a:t>no effect on Sirt5′s </a:t>
            </a:r>
            <a:r>
              <a:rPr lang="en-US" dirty="0" err="1"/>
              <a:t>deacetylation</a:t>
            </a:r>
            <a:r>
              <a:rPr lang="en-US" dirty="0"/>
              <a:t> </a:t>
            </a:r>
            <a:r>
              <a:rPr lang="en-US" dirty="0" smtClean="0"/>
              <a:t>activity. </a:t>
            </a:r>
          </a:p>
        </p:txBody>
      </p:sp>
      <p:sp>
        <p:nvSpPr>
          <p:cNvPr id="4" name="TextBox 3"/>
          <p:cNvSpPr txBox="1"/>
          <p:nvPr/>
        </p:nvSpPr>
        <p:spPr>
          <a:xfrm>
            <a:off x="0" y="6400800"/>
            <a:ext cx="9144000" cy="461665"/>
          </a:xfrm>
          <a:prstGeom prst="rect">
            <a:avLst/>
          </a:prstGeom>
          <a:noFill/>
        </p:spPr>
        <p:txBody>
          <a:bodyPr wrap="square" rtlCol="0">
            <a:spAutoFit/>
          </a:bodyPr>
          <a:lstStyle/>
          <a:p>
            <a:r>
              <a:rPr lang="en-US" sz="1200" dirty="0" err="1" smtClean="0"/>
              <a:t>Dimond</a:t>
            </a:r>
            <a:r>
              <a:rPr lang="en-US" sz="1200" dirty="0" smtClean="0"/>
              <a:t> P. Genetic engineering &amp; Biotechnology News, 2.22.2010.</a:t>
            </a:r>
          </a:p>
          <a:p>
            <a:r>
              <a:rPr lang="en-US" sz="1200" dirty="0" err="1" smtClean="0"/>
              <a:t>Gertz</a:t>
            </a:r>
            <a:r>
              <a:rPr lang="en-US" sz="1200" dirty="0" smtClean="0"/>
              <a:t> M, et al. Ex-527 inhibits </a:t>
            </a:r>
            <a:r>
              <a:rPr lang="en-US" sz="1200" dirty="0" err="1" smtClean="0"/>
              <a:t>sirtuins</a:t>
            </a:r>
            <a:r>
              <a:rPr lang="en-US" sz="1200" dirty="0" smtClean="0"/>
              <a:t> by exploiting their unique NAD</a:t>
            </a:r>
            <a:r>
              <a:rPr lang="en-US" sz="1200" baseline="30000" dirty="0" smtClean="0"/>
              <a:t>+</a:t>
            </a:r>
            <a:r>
              <a:rPr lang="en-US" sz="1200" dirty="0" smtClean="0"/>
              <a:t>-dependent </a:t>
            </a:r>
            <a:r>
              <a:rPr lang="en-US" sz="1200" dirty="0" err="1" smtClean="0"/>
              <a:t>deacetylation</a:t>
            </a:r>
            <a:r>
              <a:rPr lang="en-US" sz="1200" dirty="0" smtClean="0"/>
              <a:t> mechanism. PNAS (</a:t>
            </a:r>
            <a:r>
              <a:rPr lang="en-US" sz="1200" dirty="0"/>
              <a:t>2013</a:t>
            </a:r>
            <a:r>
              <a:rPr lang="en-US" sz="1200" dirty="0" smtClean="0"/>
              <a:t>) E2772-E2781</a:t>
            </a:r>
            <a:endParaRPr lang="en-US" sz="1200" dirty="0"/>
          </a:p>
        </p:txBody>
      </p:sp>
    </p:spTree>
    <p:extLst>
      <p:ext uri="{BB962C8B-B14F-4D97-AF65-F5344CB8AC3E}">
        <p14:creationId xmlns:p14="http://schemas.microsoft.com/office/powerpoint/2010/main" val="30953869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0999" y="79474"/>
            <a:ext cx="7476149" cy="7540526"/>
          </a:xfrm>
          <a:prstGeom prst="rect">
            <a:avLst/>
          </a:prstGeom>
          <a:noFill/>
        </p:spPr>
        <p:txBody>
          <a:bodyPr wrap="none" rtlCol="0">
            <a:spAutoFit/>
          </a:bodyPr>
          <a:lstStyle/>
          <a:p>
            <a:r>
              <a:rPr lang="en-US" sz="2700" dirty="0" smtClean="0"/>
              <a:t>Outline</a:t>
            </a:r>
          </a:p>
          <a:p>
            <a:endParaRPr lang="en-US" sz="1200" dirty="0" smtClean="0"/>
          </a:p>
          <a:p>
            <a:pPr marL="285750" indent="-285750">
              <a:buFont typeface="Wingdings" pitchFamily="2" charset="2"/>
              <a:buChar char="q"/>
            </a:pPr>
            <a:r>
              <a:rPr lang="en-US" sz="2400" dirty="0" smtClean="0"/>
              <a:t> </a:t>
            </a:r>
            <a:r>
              <a:rPr lang="en-US" sz="2200" dirty="0" smtClean="0">
                <a:solidFill>
                  <a:schemeClr val="bg1">
                    <a:lumMod val="75000"/>
                  </a:schemeClr>
                </a:solidFill>
              </a:rPr>
              <a:t>Background of Ex-527</a:t>
            </a:r>
          </a:p>
          <a:p>
            <a:pPr marL="342900" indent="-342900">
              <a:buFont typeface="Wingdings" pitchFamily="2" charset="2"/>
              <a:buChar char="q"/>
            </a:pPr>
            <a:r>
              <a:rPr lang="en-US" sz="2200" dirty="0" smtClean="0"/>
              <a:t>Review </a:t>
            </a:r>
            <a:r>
              <a:rPr lang="en-US" sz="2200" dirty="0"/>
              <a:t>of Ex-527 </a:t>
            </a:r>
            <a:r>
              <a:rPr lang="en-US" sz="2200" dirty="0" smtClean="0"/>
              <a:t>Kinetic Results </a:t>
            </a:r>
          </a:p>
          <a:p>
            <a:pPr marL="800100" lvl="1" indent="-342900">
              <a:buFont typeface="Wingdings" pitchFamily="2" charset="2"/>
              <a:buChar char="q"/>
            </a:pPr>
            <a:r>
              <a:rPr lang="en-US" sz="2000" dirty="0" smtClean="0"/>
              <a:t>J Med. Chem. Paper (SIRT1)</a:t>
            </a:r>
          </a:p>
          <a:p>
            <a:pPr marL="1257300" lvl="2" indent="-342900">
              <a:buFont typeface="Wingdings" pitchFamily="2" charset="2"/>
              <a:buChar char="q"/>
            </a:pPr>
            <a:r>
              <a:rPr lang="en-US" dirty="0" smtClean="0"/>
              <a:t>Methods</a:t>
            </a:r>
          </a:p>
          <a:p>
            <a:pPr marL="1257300" lvl="2" indent="-342900">
              <a:buFont typeface="Wingdings" pitchFamily="2" charset="2"/>
              <a:buChar char="q"/>
            </a:pPr>
            <a:r>
              <a:rPr lang="en-US" dirty="0" smtClean="0"/>
              <a:t>Kinetics of inhibition of SIRT1 by Ex527</a:t>
            </a:r>
          </a:p>
          <a:p>
            <a:pPr marL="800100" lvl="1" indent="-342900">
              <a:buFont typeface="Wingdings" pitchFamily="2" charset="2"/>
              <a:buChar char="q"/>
            </a:pPr>
            <a:r>
              <a:rPr lang="en-US" sz="2000" dirty="0" smtClean="0">
                <a:solidFill>
                  <a:schemeClr val="bg1">
                    <a:lumMod val="75000"/>
                  </a:schemeClr>
                </a:solidFill>
              </a:rPr>
              <a:t>PNAS paper (SIRT3)</a:t>
            </a:r>
          </a:p>
          <a:p>
            <a:pPr marL="1257300" lvl="2" indent="-342900">
              <a:buFont typeface="Wingdings" pitchFamily="2" charset="2"/>
              <a:buChar char="q"/>
            </a:pPr>
            <a:r>
              <a:rPr lang="en-US" dirty="0" smtClean="0">
                <a:solidFill>
                  <a:schemeClr val="bg1">
                    <a:lumMod val="75000"/>
                  </a:schemeClr>
                </a:solidFill>
              </a:rPr>
              <a:t>Methods</a:t>
            </a:r>
          </a:p>
          <a:p>
            <a:pPr marL="1257300" lvl="2" indent="-342900">
              <a:buFont typeface="Wingdings" pitchFamily="2" charset="2"/>
              <a:buChar char="q"/>
            </a:pPr>
            <a:r>
              <a:rPr lang="en-US" dirty="0" smtClean="0">
                <a:solidFill>
                  <a:schemeClr val="bg1">
                    <a:lumMod val="75000"/>
                  </a:schemeClr>
                </a:solidFill>
              </a:rPr>
              <a:t>IC</a:t>
            </a:r>
            <a:r>
              <a:rPr lang="en-US" baseline="-25000" dirty="0" smtClean="0">
                <a:solidFill>
                  <a:schemeClr val="bg1">
                    <a:lumMod val="75000"/>
                  </a:schemeClr>
                </a:solidFill>
              </a:rPr>
              <a:t>50</a:t>
            </a:r>
          </a:p>
          <a:p>
            <a:pPr marL="1257300" lvl="2" indent="-342900">
              <a:buFont typeface="Wingdings" pitchFamily="2" charset="2"/>
              <a:buChar char="q"/>
            </a:pPr>
            <a:r>
              <a:rPr lang="en-US" dirty="0" smtClean="0">
                <a:solidFill>
                  <a:schemeClr val="bg1">
                    <a:lumMod val="75000"/>
                  </a:schemeClr>
                </a:solidFill>
              </a:rPr>
              <a:t>Discussion of uncompetitive vs. noncompetitive inhibition mode</a:t>
            </a:r>
          </a:p>
          <a:p>
            <a:pPr marL="1257300" lvl="2" indent="-342900">
              <a:buFont typeface="Wingdings" pitchFamily="2" charset="2"/>
              <a:buChar char="q"/>
            </a:pPr>
            <a:r>
              <a:rPr lang="en-US" dirty="0" smtClean="0">
                <a:solidFill>
                  <a:schemeClr val="bg1">
                    <a:lumMod val="75000"/>
                  </a:schemeClr>
                </a:solidFill>
              </a:rPr>
              <a:t>Binding affinity measurement (MST)</a:t>
            </a:r>
          </a:p>
          <a:p>
            <a:pPr marL="800100" lvl="1" indent="-342900">
              <a:buFont typeface="Wingdings" pitchFamily="2" charset="2"/>
              <a:buChar char="q"/>
            </a:pPr>
            <a:r>
              <a:rPr lang="en-US" sz="2000" dirty="0" smtClean="0">
                <a:solidFill>
                  <a:schemeClr val="bg1">
                    <a:lumMod val="75000"/>
                  </a:schemeClr>
                </a:solidFill>
              </a:rPr>
              <a:t>Ex-527 inhibition study on SIRT3 – PMC AT lab </a:t>
            </a:r>
          </a:p>
          <a:p>
            <a:pPr marL="1257300" lvl="2" indent="-342900">
              <a:buFont typeface="Wingdings" pitchFamily="2" charset="2"/>
              <a:buChar char="q"/>
            </a:pPr>
            <a:r>
              <a:rPr lang="en-US" dirty="0" smtClean="0">
                <a:solidFill>
                  <a:schemeClr val="bg1">
                    <a:lumMod val="75000"/>
                  </a:schemeClr>
                </a:solidFill>
              </a:rPr>
              <a:t>IC</a:t>
            </a:r>
            <a:r>
              <a:rPr lang="en-US" baseline="-25000" dirty="0" smtClean="0">
                <a:solidFill>
                  <a:schemeClr val="bg1">
                    <a:lumMod val="75000"/>
                  </a:schemeClr>
                </a:solidFill>
              </a:rPr>
              <a:t>50</a:t>
            </a:r>
            <a:r>
              <a:rPr lang="en-US" dirty="0" smtClean="0">
                <a:solidFill>
                  <a:schemeClr val="bg1">
                    <a:lumMod val="75000"/>
                  </a:schemeClr>
                </a:solidFill>
              </a:rPr>
              <a:t>, comparison to PNAS data</a:t>
            </a:r>
          </a:p>
          <a:p>
            <a:pPr marL="1257300" lvl="2" indent="-342900">
              <a:buFont typeface="Wingdings" pitchFamily="2" charset="2"/>
              <a:buChar char="q"/>
            </a:pPr>
            <a:r>
              <a:rPr lang="en-US" dirty="0" smtClean="0">
                <a:solidFill>
                  <a:schemeClr val="bg1">
                    <a:lumMod val="75000"/>
                  </a:schemeClr>
                </a:solidFill>
              </a:rPr>
              <a:t>Uncompetitive/noncompetitive inhibition model fitting</a:t>
            </a:r>
          </a:p>
          <a:p>
            <a:pPr marL="342900" indent="-342900">
              <a:buFont typeface="Wingdings" pitchFamily="2" charset="2"/>
              <a:buChar char="q"/>
            </a:pPr>
            <a:r>
              <a:rPr lang="en-US" sz="2200" dirty="0" smtClean="0">
                <a:solidFill>
                  <a:schemeClr val="bg1">
                    <a:lumMod val="75000"/>
                  </a:schemeClr>
                </a:solidFill>
              </a:rPr>
              <a:t>Ex-527 patent search</a:t>
            </a:r>
          </a:p>
          <a:p>
            <a:pPr marL="800100" lvl="1" indent="-342900">
              <a:buFont typeface="Wingdings" pitchFamily="2" charset="2"/>
              <a:buChar char="q"/>
            </a:pPr>
            <a:r>
              <a:rPr lang="en-US" sz="2000" dirty="0" smtClean="0">
                <a:solidFill>
                  <a:schemeClr val="bg1">
                    <a:lumMod val="75000"/>
                  </a:schemeClr>
                </a:solidFill>
              </a:rPr>
              <a:t>General Info</a:t>
            </a:r>
          </a:p>
          <a:p>
            <a:pPr marL="800100" lvl="1" indent="-342900">
              <a:buFont typeface="Wingdings" pitchFamily="2" charset="2"/>
              <a:buChar char="q"/>
            </a:pPr>
            <a:r>
              <a:rPr lang="en-US" sz="2000" dirty="0" smtClean="0">
                <a:solidFill>
                  <a:schemeClr val="bg1">
                    <a:lumMod val="75000"/>
                  </a:schemeClr>
                </a:solidFill>
              </a:rPr>
              <a:t>Ex-527 related patents</a:t>
            </a:r>
          </a:p>
          <a:p>
            <a:pPr marL="342900" indent="-342900">
              <a:buFont typeface="Wingdings" pitchFamily="2" charset="2"/>
              <a:buChar char="q"/>
            </a:pPr>
            <a:r>
              <a:rPr lang="en-US" sz="2200" dirty="0" smtClean="0">
                <a:solidFill>
                  <a:schemeClr val="bg1">
                    <a:lumMod val="75000"/>
                  </a:schemeClr>
                </a:solidFill>
              </a:rPr>
              <a:t>High Throughput Screening method(s)</a:t>
            </a:r>
          </a:p>
          <a:p>
            <a:pPr marL="800100" lvl="1" indent="-342900">
              <a:buFont typeface="Wingdings" pitchFamily="2" charset="2"/>
              <a:buChar char="q"/>
            </a:pPr>
            <a:r>
              <a:rPr lang="en-US" sz="2000" dirty="0" smtClean="0">
                <a:solidFill>
                  <a:schemeClr val="bg1">
                    <a:lumMod val="75000"/>
                  </a:schemeClr>
                </a:solidFill>
              </a:rPr>
              <a:t>Literature</a:t>
            </a:r>
          </a:p>
          <a:p>
            <a:pPr marL="800100" lvl="1" indent="-342900">
              <a:buFont typeface="Wingdings" pitchFamily="2" charset="2"/>
              <a:buChar char="q"/>
            </a:pPr>
            <a:r>
              <a:rPr lang="en-US" sz="2000" dirty="0" smtClean="0">
                <a:solidFill>
                  <a:schemeClr val="bg1">
                    <a:lumMod val="75000"/>
                  </a:schemeClr>
                </a:solidFill>
              </a:rPr>
              <a:t>In house, how to use </a:t>
            </a:r>
            <a:r>
              <a:rPr lang="en-US" sz="2000" dirty="0" err="1" smtClean="0">
                <a:solidFill>
                  <a:schemeClr val="bg1">
                    <a:lumMod val="75000"/>
                  </a:schemeClr>
                </a:solidFill>
              </a:rPr>
              <a:t>Tecan</a:t>
            </a:r>
            <a:r>
              <a:rPr lang="en-US" sz="2000" dirty="0" smtClean="0">
                <a:solidFill>
                  <a:schemeClr val="bg1">
                    <a:lumMod val="75000"/>
                  </a:schemeClr>
                </a:solidFill>
              </a:rPr>
              <a:t> to increase efficiency</a:t>
            </a:r>
          </a:p>
          <a:p>
            <a:endParaRPr lang="en-US" sz="2000" dirty="0"/>
          </a:p>
          <a:p>
            <a:endParaRPr lang="en-US" dirty="0" smtClean="0"/>
          </a:p>
          <a:p>
            <a:endParaRPr lang="en-US" dirty="0"/>
          </a:p>
        </p:txBody>
      </p:sp>
    </p:spTree>
    <p:extLst>
      <p:ext uri="{BB962C8B-B14F-4D97-AF65-F5344CB8AC3E}">
        <p14:creationId xmlns:p14="http://schemas.microsoft.com/office/powerpoint/2010/main" val="2020425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29399" y="6039708"/>
            <a:ext cx="2507343" cy="830997"/>
          </a:xfrm>
          <a:prstGeom prst="rect">
            <a:avLst/>
          </a:prstGeom>
          <a:noFill/>
        </p:spPr>
        <p:txBody>
          <a:bodyPr wrap="square" rtlCol="0">
            <a:spAutoFit/>
          </a:bodyPr>
          <a:lstStyle/>
          <a:p>
            <a:r>
              <a:rPr lang="en-US" sz="1200" dirty="0" err="1" smtClean="0"/>
              <a:t>Napper</a:t>
            </a:r>
            <a:r>
              <a:rPr lang="en-US" sz="1200" dirty="0" smtClean="0"/>
              <a:t> A et. al. Discovery of </a:t>
            </a:r>
            <a:r>
              <a:rPr lang="en-US" sz="1200" dirty="0" err="1" smtClean="0"/>
              <a:t>Indoles</a:t>
            </a:r>
            <a:r>
              <a:rPr lang="en-US" sz="1200" dirty="0" smtClean="0"/>
              <a:t> as potent and selective inhibitors of the </a:t>
            </a:r>
            <a:r>
              <a:rPr lang="en-US" sz="1200" dirty="0" err="1" smtClean="0"/>
              <a:t>deacetylase</a:t>
            </a:r>
            <a:r>
              <a:rPr lang="en-US" sz="1200" dirty="0" smtClean="0"/>
              <a:t> SIRT1. J Med. Chem. (2005) 48: 8045-8054.</a:t>
            </a:r>
            <a:endParaRPr lang="en-US" sz="1200" dirty="0"/>
          </a:p>
        </p:txBody>
      </p:sp>
      <p:sp>
        <p:nvSpPr>
          <p:cNvPr id="3" name="Rectangle 2"/>
          <p:cNvSpPr/>
          <p:nvPr/>
        </p:nvSpPr>
        <p:spPr>
          <a:xfrm>
            <a:off x="6796285" y="5334000"/>
            <a:ext cx="2219872" cy="584775"/>
          </a:xfrm>
          <a:prstGeom prst="rect">
            <a:avLst/>
          </a:prstGeom>
        </p:spPr>
        <p:txBody>
          <a:bodyPr wrap="square">
            <a:spAutoFit/>
          </a:bodyPr>
          <a:lstStyle/>
          <a:p>
            <a:pPr algn="ctr"/>
            <a:r>
              <a:rPr lang="en-US" sz="1600" b="1" dirty="0"/>
              <a:t>SIRT </a:t>
            </a:r>
            <a:r>
              <a:rPr lang="en-US" sz="1600" b="1" dirty="0" smtClean="0"/>
              <a:t>Fluor-de-Lys Assay</a:t>
            </a:r>
          </a:p>
          <a:p>
            <a:pPr algn="ctr"/>
            <a:r>
              <a:rPr lang="en-US" sz="1600" b="1" dirty="0" smtClean="0"/>
              <a:t>NAM Release Assay</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0"/>
            <a:ext cx="1398306" cy="1419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4749" y="229743"/>
            <a:ext cx="1339000" cy="122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2609" y="145487"/>
            <a:ext cx="1324197" cy="1309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6806" y="216003"/>
            <a:ext cx="1337946" cy="1195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42423" y="229743"/>
            <a:ext cx="1625820" cy="1140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46911" y="208746"/>
            <a:ext cx="1344706" cy="116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71547" y="1519983"/>
            <a:ext cx="1800411" cy="124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3"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16120" y="1552640"/>
            <a:ext cx="145676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4"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086" y="1657569"/>
            <a:ext cx="137458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5"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04716" y="1510364"/>
            <a:ext cx="1343025"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7"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866" y="2811455"/>
            <a:ext cx="6086475"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8" name="Picture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8093" y="4231109"/>
            <a:ext cx="6648192" cy="1292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80" name="Picture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200" y="5523380"/>
            <a:ext cx="5715000" cy="1325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53200" y="1668455"/>
            <a:ext cx="2390775"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6553200" y="2229069"/>
            <a:ext cx="2390776" cy="285531"/>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553200" y="3810000"/>
            <a:ext cx="2462957" cy="6096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6306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47935"/>
            <a:ext cx="7558314" cy="461665"/>
          </a:xfrm>
          <a:prstGeom prst="rect">
            <a:avLst/>
          </a:prstGeom>
        </p:spPr>
        <p:txBody>
          <a:bodyPr wrap="square">
            <a:spAutoFit/>
          </a:bodyPr>
          <a:lstStyle/>
          <a:p>
            <a:pPr lvl="2"/>
            <a:r>
              <a:rPr lang="en-US" sz="2400" b="1" dirty="0"/>
              <a:t>Kinetics of inhibition of SIRT1 by Ex527</a:t>
            </a:r>
          </a:p>
        </p:txBody>
      </p:sp>
      <p:sp>
        <p:nvSpPr>
          <p:cNvPr id="4" name="Rectangle 3"/>
          <p:cNvSpPr/>
          <p:nvPr/>
        </p:nvSpPr>
        <p:spPr>
          <a:xfrm>
            <a:off x="636812" y="6091535"/>
            <a:ext cx="2667000" cy="461665"/>
          </a:xfrm>
          <a:prstGeom prst="rect">
            <a:avLst/>
          </a:prstGeom>
        </p:spPr>
        <p:txBody>
          <a:bodyPr wrap="square">
            <a:spAutoFit/>
          </a:bodyPr>
          <a:lstStyle/>
          <a:p>
            <a:pPr algn="ctr"/>
            <a:r>
              <a:rPr lang="en-US" sz="1200" dirty="0" smtClean="0"/>
              <a:t>A double-reciprocal </a:t>
            </a:r>
            <a:r>
              <a:rPr lang="en-US" sz="1200" dirty="0"/>
              <a:t>plot that illustrates </a:t>
            </a:r>
            <a:r>
              <a:rPr lang="en-US" sz="1200" dirty="0" smtClean="0"/>
              <a:t>the mixed-type </a:t>
            </a:r>
            <a:r>
              <a:rPr lang="en-US" sz="1200" dirty="0"/>
              <a:t>inhibition pattern.</a:t>
            </a:r>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812" y="609600"/>
            <a:ext cx="3048000" cy="2519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111" y="3370507"/>
            <a:ext cx="3327401" cy="2753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 y="6581001"/>
            <a:ext cx="9136742" cy="276999"/>
          </a:xfrm>
          <a:prstGeom prst="rect">
            <a:avLst/>
          </a:prstGeom>
          <a:noFill/>
        </p:spPr>
        <p:txBody>
          <a:bodyPr wrap="square" rtlCol="0">
            <a:spAutoFit/>
          </a:bodyPr>
          <a:lstStyle/>
          <a:p>
            <a:r>
              <a:rPr lang="en-US" sz="1200" dirty="0" err="1" smtClean="0"/>
              <a:t>Napper</a:t>
            </a:r>
            <a:r>
              <a:rPr lang="en-US" sz="1200" dirty="0" smtClean="0"/>
              <a:t> A et. al. Discovery of </a:t>
            </a:r>
            <a:r>
              <a:rPr lang="en-US" sz="1200" dirty="0" err="1" smtClean="0"/>
              <a:t>Indoles</a:t>
            </a:r>
            <a:r>
              <a:rPr lang="en-US" sz="1200" dirty="0" smtClean="0"/>
              <a:t> as potent and selective inhibitors of the </a:t>
            </a:r>
            <a:r>
              <a:rPr lang="en-US" sz="1200" dirty="0" err="1" smtClean="0"/>
              <a:t>deacetylase</a:t>
            </a:r>
            <a:r>
              <a:rPr lang="en-US" sz="1200" dirty="0" smtClean="0"/>
              <a:t> SIRT1. J Med. Chem. (2005) 48: 8045-8054.</a:t>
            </a:r>
            <a:endParaRPr lang="en-US" sz="1200" dirty="0"/>
          </a:p>
        </p:txBody>
      </p:sp>
      <p:pic>
        <p:nvPicPr>
          <p:cNvPr id="1229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1007" y="2082319"/>
            <a:ext cx="4782993" cy="4480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7744" y="1851052"/>
            <a:ext cx="3306656" cy="1106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84" y="2874956"/>
            <a:ext cx="132397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20031" y="144305"/>
            <a:ext cx="3490569" cy="1703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6986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0999" y="79474"/>
            <a:ext cx="7476149" cy="7540526"/>
          </a:xfrm>
          <a:prstGeom prst="rect">
            <a:avLst/>
          </a:prstGeom>
          <a:noFill/>
        </p:spPr>
        <p:txBody>
          <a:bodyPr wrap="none" rtlCol="0">
            <a:spAutoFit/>
          </a:bodyPr>
          <a:lstStyle/>
          <a:p>
            <a:r>
              <a:rPr lang="en-US" sz="2700" dirty="0" smtClean="0"/>
              <a:t>Outline</a:t>
            </a:r>
          </a:p>
          <a:p>
            <a:endParaRPr lang="en-US" sz="2700" dirty="0" smtClean="0"/>
          </a:p>
          <a:p>
            <a:pPr marL="285750" indent="-285750">
              <a:buFont typeface="Wingdings" pitchFamily="2" charset="2"/>
              <a:buChar char="q"/>
            </a:pPr>
            <a:r>
              <a:rPr lang="en-US" sz="2400" dirty="0" smtClean="0"/>
              <a:t> </a:t>
            </a:r>
            <a:r>
              <a:rPr lang="en-US" sz="2200" dirty="0" smtClean="0">
                <a:solidFill>
                  <a:schemeClr val="bg1">
                    <a:lumMod val="75000"/>
                  </a:schemeClr>
                </a:solidFill>
              </a:rPr>
              <a:t>Background of Ex-527</a:t>
            </a:r>
          </a:p>
          <a:p>
            <a:pPr marL="342900" indent="-342900">
              <a:buFont typeface="Wingdings" pitchFamily="2" charset="2"/>
              <a:buChar char="q"/>
            </a:pPr>
            <a:r>
              <a:rPr lang="en-US" sz="2200" dirty="0" smtClean="0">
                <a:solidFill>
                  <a:schemeClr val="bg1">
                    <a:lumMod val="75000"/>
                  </a:schemeClr>
                </a:solidFill>
              </a:rPr>
              <a:t>Review </a:t>
            </a:r>
            <a:r>
              <a:rPr lang="en-US" sz="2200" dirty="0">
                <a:solidFill>
                  <a:schemeClr val="bg1">
                    <a:lumMod val="75000"/>
                  </a:schemeClr>
                </a:solidFill>
              </a:rPr>
              <a:t>of Ex-527 </a:t>
            </a:r>
            <a:r>
              <a:rPr lang="en-US" sz="2200" dirty="0" smtClean="0">
                <a:solidFill>
                  <a:schemeClr val="bg1">
                    <a:lumMod val="75000"/>
                  </a:schemeClr>
                </a:solidFill>
              </a:rPr>
              <a:t>Kinetic Results </a:t>
            </a:r>
          </a:p>
          <a:p>
            <a:pPr marL="800100" lvl="1" indent="-342900">
              <a:buFont typeface="Wingdings" pitchFamily="2" charset="2"/>
              <a:buChar char="q"/>
            </a:pPr>
            <a:r>
              <a:rPr lang="en-US" sz="2000" dirty="0" smtClean="0">
                <a:solidFill>
                  <a:schemeClr val="bg1">
                    <a:lumMod val="75000"/>
                  </a:schemeClr>
                </a:solidFill>
              </a:rPr>
              <a:t>J Med. Chem. Paper (SIRT1)</a:t>
            </a:r>
          </a:p>
          <a:p>
            <a:pPr marL="1257300" lvl="2" indent="-342900">
              <a:buFont typeface="Wingdings" pitchFamily="2" charset="2"/>
              <a:buChar char="q"/>
            </a:pPr>
            <a:r>
              <a:rPr lang="en-US" dirty="0" smtClean="0">
                <a:solidFill>
                  <a:schemeClr val="bg1">
                    <a:lumMod val="75000"/>
                  </a:schemeClr>
                </a:solidFill>
              </a:rPr>
              <a:t>Methods</a:t>
            </a:r>
          </a:p>
          <a:p>
            <a:pPr marL="1257300" lvl="2" indent="-342900">
              <a:buFont typeface="Wingdings" pitchFamily="2" charset="2"/>
              <a:buChar char="q"/>
            </a:pPr>
            <a:r>
              <a:rPr lang="en-US" dirty="0" smtClean="0">
                <a:solidFill>
                  <a:schemeClr val="bg1">
                    <a:lumMod val="75000"/>
                  </a:schemeClr>
                </a:solidFill>
              </a:rPr>
              <a:t>Kinetics of inhibition of SIRT1 by Ex527</a:t>
            </a:r>
          </a:p>
          <a:p>
            <a:pPr marL="800100" lvl="1" indent="-342900">
              <a:buFont typeface="Wingdings" pitchFamily="2" charset="2"/>
              <a:buChar char="q"/>
            </a:pPr>
            <a:r>
              <a:rPr lang="en-US" sz="2000" dirty="0" smtClean="0"/>
              <a:t>PNAS paper (SIRT3)</a:t>
            </a:r>
          </a:p>
          <a:p>
            <a:pPr marL="1257300" lvl="2" indent="-342900">
              <a:buFont typeface="Wingdings" pitchFamily="2" charset="2"/>
              <a:buChar char="q"/>
            </a:pPr>
            <a:r>
              <a:rPr lang="en-US" dirty="0" smtClean="0"/>
              <a:t>Methods</a:t>
            </a:r>
          </a:p>
          <a:p>
            <a:pPr marL="1257300" lvl="2" indent="-342900">
              <a:buFont typeface="Wingdings" pitchFamily="2" charset="2"/>
              <a:buChar char="q"/>
            </a:pPr>
            <a:r>
              <a:rPr lang="en-US" dirty="0" smtClean="0"/>
              <a:t>IC</a:t>
            </a:r>
            <a:r>
              <a:rPr lang="en-US" baseline="-25000" dirty="0" smtClean="0"/>
              <a:t>50</a:t>
            </a:r>
          </a:p>
          <a:p>
            <a:pPr marL="1257300" lvl="2" indent="-342900">
              <a:buFont typeface="Wingdings" pitchFamily="2" charset="2"/>
              <a:buChar char="q"/>
            </a:pPr>
            <a:r>
              <a:rPr lang="en-US" dirty="0" smtClean="0"/>
              <a:t>Discussion of uncompetitive vs. noncompetitive inhibition mode</a:t>
            </a:r>
          </a:p>
          <a:p>
            <a:pPr marL="1257300" lvl="2" indent="-342900">
              <a:buFont typeface="Wingdings" pitchFamily="2" charset="2"/>
              <a:buChar char="q"/>
            </a:pPr>
            <a:r>
              <a:rPr lang="en-US" dirty="0" smtClean="0"/>
              <a:t>Binding affinity measurement (MST)</a:t>
            </a:r>
          </a:p>
          <a:p>
            <a:pPr marL="800100" lvl="1" indent="-342900">
              <a:buFont typeface="Wingdings" pitchFamily="2" charset="2"/>
              <a:buChar char="q"/>
            </a:pPr>
            <a:r>
              <a:rPr lang="en-US" sz="2000" dirty="0" smtClean="0">
                <a:solidFill>
                  <a:schemeClr val="bg1">
                    <a:lumMod val="75000"/>
                  </a:schemeClr>
                </a:solidFill>
              </a:rPr>
              <a:t>Ex-527 inhibition study on SIRT3 – PMC AT lab </a:t>
            </a:r>
          </a:p>
          <a:p>
            <a:pPr marL="1257300" lvl="2" indent="-342900">
              <a:buFont typeface="Wingdings" pitchFamily="2" charset="2"/>
              <a:buChar char="q"/>
            </a:pPr>
            <a:r>
              <a:rPr lang="en-US" dirty="0" smtClean="0">
                <a:solidFill>
                  <a:schemeClr val="bg1">
                    <a:lumMod val="75000"/>
                  </a:schemeClr>
                </a:solidFill>
              </a:rPr>
              <a:t>IC</a:t>
            </a:r>
            <a:r>
              <a:rPr lang="en-US" baseline="-25000" dirty="0" smtClean="0">
                <a:solidFill>
                  <a:schemeClr val="bg1">
                    <a:lumMod val="75000"/>
                  </a:schemeClr>
                </a:solidFill>
              </a:rPr>
              <a:t>50</a:t>
            </a:r>
            <a:r>
              <a:rPr lang="en-US" dirty="0" smtClean="0">
                <a:solidFill>
                  <a:schemeClr val="bg1">
                    <a:lumMod val="75000"/>
                  </a:schemeClr>
                </a:solidFill>
              </a:rPr>
              <a:t>, comparison to PNAS data</a:t>
            </a:r>
          </a:p>
          <a:p>
            <a:pPr marL="1257300" lvl="2" indent="-342900">
              <a:buFont typeface="Wingdings" pitchFamily="2" charset="2"/>
              <a:buChar char="q"/>
            </a:pPr>
            <a:r>
              <a:rPr lang="en-US" dirty="0" smtClean="0">
                <a:solidFill>
                  <a:schemeClr val="bg1">
                    <a:lumMod val="75000"/>
                  </a:schemeClr>
                </a:solidFill>
              </a:rPr>
              <a:t>Uncompetitive/noncompetitive inhibition model fitting</a:t>
            </a:r>
          </a:p>
          <a:p>
            <a:pPr marL="342900" indent="-342900">
              <a:buFont typeface="Wingdings" pitchFamily="2" charset="2"/>
              <a:buChar char="q"/>
            </a:pPr>
            <a:r>
              <a:rPr lang="en-US" sz="2200" dirty="0" smtClean="0">
                <a:solidFill>
                  <a:schemeClr val="bg1">
                    <a:lumMod val="75000"/>
                  </a:schemeClr>
                </a:solidFill>
              </a:rPr>
              <a:t>Ex-527 patent search</a:t>
            </a:r>
          </a:p>
          <a:p>
            <a:pPr marL="800100" lvl="1" indent="-342900">
              <a:buFont typeface="Wingdings" pitchFamily="2" charset="2"/>
              <a:buChar char="q"/>
            </a:pPr>
            <a:r>
              <a:rPr lang="en-US" sz="2000" dirty="0" smtClean="0">
                <a:solidFill>
                  <a:schemeClr val="bg1">
                    <a:lumMod val="75000"/>
                  </a:schemeClr>
                </a:solidFill>
              </a:rPr>
              <a:t>General Info</a:t>
            </a:r>
          </a:p>
          <a:p>
            <a:pPr marL="800100" lvl="1" indent="-342900">
              <a:buFont typeface="Wingdings" pitchFamily="2" charset="2"/>
              <a:buChar char="q"/>
            </a:pPr>
            <a:r>
              <a:rPr lang="en-US" sz="2000" dirty="0" smtClean="0">
                <a:solidFill>
                  <a:schemeClr val="bg1">
                    <a:lumMod val="75000"/>
                  </a:schemeClr>
                </a:solidFill>
              </a:rPr>
              <a:t>Ex-527 related patents</a:t>
            </a:r>
          </a:p>
          <a:p>
            <a:pPr marL="342900" indent="-342900">
              <a:buFont typeface="Wingdings" pitchFamily="2" charset="2"/>
              <a:buChar char="q"/>
            </a:pPr>
            <a:r>
              <a:rPr lang="en-US" sz="2200" dirty="0" smtClean="0">
                <a:solidFill>
                  <a:schemeClr val="bg1">
                    <a:lumMod val="75000"/>
                  </a:schemeClr>
                </a:solidFill>
              </a:rPr>
              <a:t>High Throughput Screening method(s)</a:t>
            </a:r>
          </a:p>
          <a:p>
            <a:pPr marL="800100" lvl="1" indent="-342900">
              <a:buFont typeface="Wingdings" pitchFamily="2" charset="2"/>
              <a:buChar char="q"/>
            </a:pPr>
            <a:r>
              <a:rPr lang="en-US" sz="2000" dirty="0" smtClean="0">
                <a:solidFill>
                  <a:schemeClr val="bg1">
                    <a:lumMod val="75000"/>
                  </a:schemeClr>
                </a:solidFill>
              </a:rPr>
              <a:t>Literature</a:t>
            </a:r>
          </a:p>
          <a:p>
            <a:pPr marL="800100" lvl="1" indent="-342900">
              <a:buFont typeface="Wingdings" pitchFamily="2" charset="2"/>
              <a:buChar char="q"/>
            </a:pPr>
            <a:r>
              <a:rPr lang="en-US" sz="2000" dirty="0" smtClean="0">
                <a:solidFill>
                  <a:schemeClr val="bg1">
                    <a:lumMod val="75000"/>
                  </a:schemeClr>
                </a:solidFill>
              </a:rPr>
              <a:t>In house, how to use </a:t>
            </a:r>
            <a:r>
              <a:rPr lang="en-US" sz="2000" dirty="0" err="1" smtClean="0">
                <a:solidFill>
                  <a:schemeClr val="bg1">
                    <a:lumMod val="75000"/>
                  </a:schemeClr>
                </a:solidFill>
              </a:rPr>
              <a:t>Tecan</a:t>
            </a:r>
            <a:r>
              <a:rPr lang="en-US" sz="2000" dirty="0" smtClean="0">
                <a:solidFill>
                  <a:schemeClr val="bg1">
                    <a:lumMod val="75000"/>
                  </a:schemeClr>
                </a:solidFill>
              </a:rPr>
              <a:t> to increase efficiency</a:t>
            </a:r>
          </a:p>
          <a:p>
            <a:endParaRPr lang="en-US" sz="2000" dirty="0"/>
          </a:p>
          <a:p>
            <a:endParaRPr lang="en-US" dirty="0" smtClean="0"/>
          </a:p>
          <a:p>
            <a:endParaRPr lang="en-US" dirty="0"/>
          </a:p>
        </p:txBody>
      </p:sp>
    </p:spTree>
    <p:extLst>
      <p:ext uri="{BB962C8B-B14F-4D97-AF65-F5344CB8AC3E}">
        <p14:creationId xmlns:p14="http://schemas.microsoft.com/office/powerpoint/2010/main" val="2332708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066800"/>
            <a:ext cx="4343400" cy="3556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400" y="152400"/>
            <a:ext cx="8382000" cy="461665"/>
          </a:xfrm>
          <a:prstGeom prst="rect">
            <a:avLst/>
          </a:prstGeom>
        </p:spPr>
        <p:txBody>
          <a:bodyPr wrap="square">
            <a:spAutoFit/>
          </a:bodyPr>
          <a:lstStyle/>
          <a:p>
            <a:r>
              <a:rPr lang="en-US" sz="2400" b="1" dirty="0"/>
              <a:t>Ex-527 dose–response </a:t>
            </a:r>
            <a:r>
              <a:rPr lang="en-US" sz="2400" b="1" dirty="0" smtClean="0"/>
              <a:t>experiments for </a:t>
            </a:r>
            <a:r>
              <a:rPr lang="en-US" sz="2400" b="1" dirty="0"/>
              <a:t>Sirt1, Sirt3, and Sir2Tm</a:t>
            </a:r>
          </a:p>
        </p:txBody>
      </p:sp>
      <p:graphicFrame>
        <p:nvGraphicFramePr>
          <p:cNvPr id="6" name="Table 5"/>
          <p:cNvGraphicFramePr>
            <a:graphicFrameLocks noGrp="1"/>
          </p:cNvGraphicFramePr>
          <p:nvPr>
            <p:extLst>
              <p:ext uri="{D42A27DB-BD31-4B8C-83A1-F6EECF244321}">
                <p14:modId xmlns:p14="http://schemas.microsoft.com/office/powerpoint/2010/main" val="208830254"/>
              </p:ext>
            </p:extLst>
          </p:nvPr>
        </p:nvGraphicFramePr>
        <p:xfrm>
          <a:off x="1066800" y="4953000"/>
          <a:ext cx="6172200" cy="582930"/>
        </p:xfrm>
        <a:graphic>
          <a:graphicData uri="http://schemas.openxmlformats.org/drawingml/2006/table">
            <a:tbl>
              <a:tblPr firstRow="1" firstCol="1" bandRow="1">
                <a:tableStyleId>{5C22544A-7EE6-4342-B048-85BDC9FD1C3A}</a:tableStyleId>
              </a:tblPr>
              <a:tblGrid>
                <a:gridCol w="1912513"/>
                <a:gridCol w="1390918"/>
                <a:gridCol w="1651715"/>
                <a:gridCol w="1217054"/>
              </a:tblGrid>
              <a:tr h="291465">
                <a:tc>
                  <a:txBody>
                    <a:bodyPr/>
                    <a:lstStyle/>
                    <a:p>
                      <a:pPr marL="0" marR="0" algn="ctr">
                        <a:spcBef>
                          <a:spcPts val="0"/>
                        </a:spcBef>
                        <a:spcAft>
                          <a:spcPts val="0"/>
                        </a:spcAft>
                      </a:pPr>
                      <a:endParaRPr lang="en-US"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dirty="0">
                          <a:solidFill>
                            <a:schemeClr val="tx1"/>
                          </a:solidFill>
                          <a:effectLst/>
                          <a:latin typeface="+mn-lt"/>
                        </a:rPr>
                        <a:t>Sir2Tm</a:t>
                      </a:r>
                      <a:endParaRPr lang="en-US"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dirty="0" smtClean="0">
                          <a:solidFill>
                            <a:schemeClr val="tx1"/>
                          </a:solidFill>
                          <a:effectLst/>
                          <a:latin typeface="+mn-lt"/>
                          <a:ea typeface="Calibri"/>
                          <a:cs typeface="Times New Roman"/>
                        </a:rPr>
                        <a:t>SIRT1</a:t>
                      </a:r>
                      <a:endParaRPr lang="en-US"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dirty="0">
                          <a:solidFill>
                            <a:schemeClr val="tx1"/>
                          </a:solidFill>
                          <a:effectLst/>
                          <a:latin typeface="+mn-lt"/>
                        </a:rPr>
                        <a:t>SIRT3</a:t>
                      </a:r>
                      <a:endParaRPr lang="en-US"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1465">
                <a:tc>
                  <a:txBody>
                    <a:bodyPr/>
                    <a:lstStyle/>
                    <a:p>
                      <a:pPr marL="0" marR="0" algn="ctr">
                        <a:spcBef>
                          <a:spcPts val="0"/>
                        </a:spcBef>
                        <a:spcAft>
                          <a:spcPts val="0"/>
                        </a:spcAft>
                      </a:pPr>
                      <a:r>
                        <a:rPr lang="en-US" sz="1600" dirty="0">
                          <a:solidFill>
                            <a:schemeClr val="tx1"/>
                          </a:solidFill>
                          <a:effectLst/>
                          <a:latin typeface="+mn-lt"/>
                        </a:rPr>
                        <a:t>IC50</a:t>
                      </a:r>
                      <a:endParaRPr lang="en-US"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dirty="0">
                          <a:solidFill>
                            <a:schemeClr val="tx1"/>
                          </a:solidFill>
                          <a:effectLst/>
                          <a:latin typeface="+mn-lt"/>
                        </a:rPr>
                        <a:t>0.9 </a:t>
                      </a:r>
                      <a:r>
                        <a:rPr lang="en-US" sz="1600" dirty="0" err="1">
                          <a:solidFill>
                            <a:schemeClr val="tx1"/>
                          </a:solidFill>
                          <a:effectLst/>
                          <a:latin typeface="+mn-lt"/>
                        </a:rPr>
                        <a:t>uM</a:t>
                      </a:r>
                      <a:endParaRPr lang="en-US"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dirty="0" smtClean="0">
                          <a:solidFill>
                            <a:schemeClr val="tx1"/>
                          </a:solidFill>
                          <a:effectLst/>
                          <a:latin typeface="+mn-lt"/>
                          <a:ea typeface="Calibri"/>
                          <a:cs typeface="Times New Roman"/>
                        </a:rPr>
                        <a:t>0.09/0.1</a:t>
                      </a:r>
                      <a:r>
                        <a:rPr lang="en-US" sz="1600" baseline="0" dirty="0" smtClean="0">
                          <a:solidFill>
                            <a:schemeClr val="tx1"/>
                          </a:solidFill>
                          <a:effectLst/>
                          <a:latin typeface="+mn-lt"/>
                          <a:ea typeface="Calibri"/>
                          <a:cs typeface="Times New Roman"/>
                        </a:rPr>
                        <a:t> </a:t>
                      </a:r>
                      <a:r>
                        <a:rPr lang="en-US" sz="1600" baseline="0" dirty="0" err="1" smtClean="0">
                          <a:solidFill>
                            <a:schemeClr val="tx1"/>
                          </a:solidFill>
                          <a:effectLst/>
                          <a:latin typeface="+mn-lt"/>
                          <a:ea typeface="Calibri"/>
                          <a:cs typeface="Times New Roman"/>
                        </a:rPr>
                        <a:t>uM</a:t>
                      </a:r>
                      <a:endParaRPr lang="en-US"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dirty="0" smtClean="0">
                          <a:solidFill>
                            <a:schemeClr val="tx1"/>
                          </a:solidFill>
                          <a:effectLst/>
                          <a:latin typeface="+mn-lt"/>
                        </a:rPr>
                        <a:t>22.4/49 </a:t>
                      </a:r>
                      <a:r>
                        <a:rPr lang="en-US" sz="1600" dirty="0" err="1">
                          <a:solidFill>
                            <a:schemeClr val="tx1"/>
                          </a:solidFill>
                          <a:effectLst/>
                          <a:latin typeface="+mn-lt"/>
                        </a:rPr>
                        <a:t>uM</a:t>
                      </a:r>
                      <a:endParaRPr lang="en-US"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TextBox 6"/>
          <p:cNvSpPr txBox="1"/>
          <p:nvPr/>
        </p:nvSpPr>
        <p:spPr>
          <a:xfrm>
            <a:off x="0" y="6581001"/>
            <a:ext cx="9144000" cy="276999"/>
          </a:xfrm>
          <a:prstGeom prst="rect">
            <a:avLst/>
          </a:prstGeom>
          <a:noFill/>
        </p:spPr>
        <p:txBody>
          <a:bodyPr wrap="square" rtlCol="0">
            <a:spAutoFit/>
          </a:bodyPr>
          <a:lstStyle/>
          <a:p>
            <a:r>
              <a:rPr lang="en-US" sz="1200" dirty="0" err="1" smtClean="0"/>
              <a:t>Gertz</a:t>
            </a:r>
            <a:r>
              <a:rPr lang="en-US" sz="1200" dirty="0" smtClean="0"/>
              <a:t> M, et al. Ex-527 inhibits </a:t>
            </a:r>
            <a:r>
              <a:rPr lang="en-US" sz="1200" dirty="0" err="1" smtClean="0"/>
              <a:t>sirtuins</a:t>
            </a:r>
            <a:r>
              <a:rPr lang="en-US" sz="1200" dirty="0" smtClean="0"/>
              <a:t> by exploiting their unique NAD</a:t>
            </a:r>
            <a:r>
              <a:rPr lang="en-US" sz="1200" baseline="30000" dirty="0" smtClean="0"/>
              <a:t>+</a:t>
            </a:r>
            <a:r>
              <a:rPr lang="en-US" sz="1200" dirty="0" smtClean="0"/>
              <a:t>-dependent </a:t>
            </a:r>
            <a:r>
              <a:rPr lang="en-US" sz="1200" dirty="0" err="1" smtClean="0"/>
              <a:t>deacetylation</a:t>
            </a:r>
            <a:r>
              <a:rPr lang="en-US" sz="1200" dirty="0" smtClean="0"/>
              <a:t> mechanism. PNAS (</a:t>
            </a:r>
            <a:r>
              <a:rPr lang="en-US" sz="1200" dirty="0"/>
              <a:t>2013</a:t>
            </a:r>
            <a:r>
              <a:rPr lang="en-US" sz="1200" dirty="0" smtClean="0"/>
              <a:t>) E2772-E2781</a:t>
            </a:r>
            <a:endParaRPr lang="en-US" sz="1200" dirty="0"/>
          </a:p>
        </p:txBody>
      </p:sp>
    </p:spTree>
    <p:extLst>
      <p:ext uri="{BB962C8B-B14F-4D97-AF65-F5344CB8AC3E}">
        <p14:creationId xmlns:p14="http://schemas.microsoft.com/office/powerpoint/2010/main" val="10817840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3183</TotalTime>
  <Words>3969</Words>
  <Application>Microsoft Office PowerPoint</Application>
  <PresentationFormat>On-screen Show (4:3)</PresentationFormat>
  <Paragraphs>492</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PMC-AT Group meeting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PMC-AT Group meeting</dc:title>
  <dc:creator>xguan</dc:creator>
  <cp:lastModifiedBy>xguan</cp:lastModifiedBy>
  <cp:revision>57</cp:revision>
  <cp:lastPrinted>2014-06-02T20:54:09Z</cp:lastPrinted>
  <dcterms:created xsi:type="dcterms:W3CDTF">2014-05-29T20:32:26Z</dcterms:created>
  <dcterms:modified xsi:type="dcterms:W3CDTF">2014-06-09T16:11:06Z</dcterms:modified>
</cp:coreProperties>
</file>