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74" r:id="rId7"/>
    <p:sldId id="306" r:id="rId8"/>
    <p:sldId id="271" r:id="rId9"/>
    <p:sldId id="273" r:id="rId10"/>
    <p:sldId id="268" r:id="rId11"/>
    <p:sldId id="269" r:id="rId12"/>
    <p:sldId id="281" r:id="rId13"/>
    <p:sldId id="282" r:id="rId14"/>
    <p:sldId id="283" r:id="rId15"/>
    <p:sldId id="284" r:id="rId16"/>
    <p:sldId id="285" r:id="rId17"/>
    <p:sldId id="286" r:id="rId18"/>
    <p:sldId id="287" r:id="rId19"/>
    <p:sldId id="275" r:id="rId20"/>
    <p:sldId id="276" r:id="rId21"/>
    <p:sldId id="277" r:id="rId22"/>
    <p:sldId id="278" r:id="rId23"/>
    <p:sldId id="279" r:id="rId24"/>
    <p:sldId id="280" r:id="rId25"/>
    <p:sldId id="261" r:id="rId26"/>
    <p:sldId id="262" r:id="rId27"/>
    <p:sldId id="264" r:id="rId28"/>
    <p:sldId id="265" r:id="rId29"/>
    <p:sldId id="266" r:id="rId30"/>
    <p:sldId id="267" r:id="rId31"/>
    <p:sldId id="288" r:id="rId32"/>
    <p:sldId id="289" r:id="rId33"/>
    <p:sldId id="290" r:id="rId34"/>
    <p:sldId id="291" r:id="rId35"/>
    <p:sldId id="292" r:id="rId36"/>
    <p:sldId id="293" r:id="rId37"/>
    <p:sldId id="300" r:id="rId38"/>
    <p:sldId id="302" r:id="rId39"/>
    <p:sldId id="303" r:id="rId40"/>
    <p:sldId id="304" r:id="rId41"/>
    <p:sldId id="305" r:id="rId42"/>
    <p:sldId id="294" r:id="rId43"/>
    <p:sldId id="295" r:id="rId44"/>
    <p:sldId id="296" r:id="rId45"/>
    <p:sldId id="297" r:id="rId46"/>
    <p:sldId id="298" r:id="rId47"/>
    <p:sldId id="299" r:id="rId48"/>
    <p:sldId id="307" r:id="rId49"/>
    <p:sldId id="308" r:id="rId5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582"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834"/>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C:\Documents%20and%20Settings\smoorthy\My%20Documents\Data\Standard%20Curves\TAT2-TAT2comp\Fluoroscan\Picogreen\021512%20485-520%20PCRplt%20adapter%201-178PG\Quant%20Calcs.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996514107611581"/>
          <c:y val="0.19541344953240142"/>
          <c:w val="0.52564591535433181"/>
          <c:h val="0.6939831307494333"/>
        </c:manualLayout>
      </c:layout>
      <c:scatterChart>
        <c:scatterStyle val="lineMarker"/>
        <c:ser>
          <c:idx val="0"/>
          <c:order val="0"/>
          <c:tx>
            <c:strRef>
              <c:f>'TAT2-TAT2comp 0-50ng wo film'!$B$39</c:f>
              <c:strCache>
                <c:ptCount val="1"/>
                <c:pt idx="0">
                  <c:v>RFU from 0-50ng calib w/o film</c:v>
                </c:pt>
              </c:strCache>
            </c:strRef>
          </c:tx>
          <c:spPr>
            <a:ln w="25400">
              <a:prstDash val="sysDot"/>
            </a:ln>
          </c:spPr>
          <c:marker>
            <c:symbol val="diamond"/>
            <c:size val="7"/>
            <c:spPr>
              <a:solidFill>
                <a:schemeClr val="tx2">
                  <a:lumMod val="40000"/>
                  <a:lumOff val="60000"/>
                </a:schemeClr>
              </a:solidFill>
              <a:ln>
                <a:solidFill>
                  <a:srgbClr val="0070C0"/>
                </a:solidFill>
              </a:ln>
            </c:spPr>
          </c:marker>
          <c:trendline>
            <c:spPr>
              <a:ln w="25400">
                <a:solidFill>
                  <a:schemeClr val="tx1"/>
                </a:solidFill>
              </a:ln>
            </c:spPr>
            <c:trendlineType val="linear"/>
            <c:dispRSqr val="1"/>
            <c:dispEq val="1"/>
            <c:trendlineLbl>
              <c:layout>
                <c:manualLayout>
                  <c:x val="0.31193661827427865"/>
                  <c:y val="0.35205153360684288"/>
                </c:manualLayout>
              </c:layout>
              <c:tx>
                <c:rich>
                  <a:bodyPr/>
                  <a:lstStyle/>
                  <a:p>
                    <a:pPr>
                      <a:defRPr sz="1100"/>
                    </a:pPr>
                    <a:r>
                      <a:rPr lang="en-US" baseline="0" dirty="0"/>
                      <a:t>y = 0.1037x + 0.0103
R² = 0.9981</a:t>
                    </a:r>
                  </a:p>
                  <a:p>
                    <a:pPr>
                      <a:defRPr sz="1100"/>
                    </a:pPr>
                    <a:r>
                      <a:rPr lang="en-US" baseline="0" dirty="0"/>
                      <a:t>When y = 1,</a:t>
                    </a:r>
                  </a:p>
                  <a:p>
                    <a:pPr>
                      <a:defRPr sz="1100"/>
                    </a:pPr>
                    <a:r>
                      <a:rPr lang="en-US" baseline="0" dirty="0"/>
                      <a:t>x = (1-0.0103)/0.1037</a:t>
                    </a:r>
                  </a:p>
                  <a:p>
                    <a:pPr>
                      <a:defRPr sz="1100"/>
                    </a:pPr>
                    <a:r>
                      <a:rPr lang="en-US" baseline="0" dirty="0"/>
                      <a:t>=9.5</a:t>
                    </a:r>
                    <a:endParaRPr lang="en-US" dirty="0"/>
                  </a:p>
                </c:rich>
              </c:tx>
              <c:numFmt formatCode="General" sourceLinked="0"/>
            </c:trendlineLbl>
          </c:trendline>
          <c:errBars>
            <c:errDir val="y"/>
            <c:errBarType val="both"/>
            <c:errValType val="cust"/>
            <c:plus>
              <c:numRef>
                <c:f>('TAT2-TAT2comp 0-50ng wo film'!$C$40,'TAT2-TAT2comp 0-50ng wo film'!$C$43:$C$47)</c:f>
                <c:numCache>
                  <c:formatCode>General</c:formatCode>
                  <c:ptCount val="6"/>
                  <c:pt idx="0">
                    <c:v>0</c:v>
                  </c:pt>
                  <c:pt idx="1">
                    <c:v>3.3305964806122752E-2</c:v>
                  </c:pt>
                  <c:pt idx="2">
                    <c:v>9.6844810349685742E-2</c:v>
                  </c:pt>
                  <c:pt idx="3">
                    <c:v>7.1846948149057635E-2</c:v>
                  </c:pt>
                  <c:pt idx="4">
                    <c:v>0.15135590163034174</c:v>
                  </c:pt>
                  <c:pt idx="5">
                    <c:v>7.5168093574774109E-2</c:v>
                  </c:pt>
                </c:numCache>
              </c:numRef>
            </c:plus>
            <c:minus>
              <c:numRef>
                <c:f>('TAT2-TAT2comp 0-50ng wo film'!$C$40,'TAT2-TAT2comp 0-50ng wo film'!$C$43:$C$47)</c:f>
                <c:numCache>
                  <c:formatCode>General</c:formatCode>
                  <c:ptCount val="6"/>
                  <c:pt idx="0">
                    <c:v>0</c:v>
                  </c:pt>
                  <c:pt idx="1">
                    <c:v>3.3305964806122752E-2</c:v>
                  </c:pt>
                  <c:pt idx="2">
                    <c:v>9.6844810349685742E-2</c:v>
                  </c:pt>
                  <c:pt idx="3">
                    <c:v>7.1846948149057635E-2</c:v>
                  </c:pt>
                  <c:pt idx="4">
                    <c:v>0.15135590163034174</c:v>
                  </c:pt>
                  <c:pt idx="5">
                    <c:v>7.5168093574774109E-2</c:v>
                  </c:pt>
                </c:numCache>
              </c:numRef>
            </c:minus>
          </c:errBars>
          <c:xVal>
            <c:numRef>
              <c:f>('TAT2-TAT2comp 0-50ng wo film'!$A$40,'TAT2-TAT2comp 0-50ng wo film'!$A$43:$A$47)</c:f>
              <c:numCache>
                <c:formatCode>0.000</c:formatCode>
                <c:ptCount val="6"/>
                <c:pt idx="0">
                  <c:v>0</c:v>
                </c:pt>
                <c:pt idx="1">
                  <c:v>5</c:v>
                </c:pt>
                <c:pt idx="2">
                  <c:v>10</c:v>
                </c:pt>
                <c:pt idx="3">
                  <c:v>15</c:v>
                </c:pt>
                <c:pt idx="4">
                  <c:v>20</c:v>
                </c:pt>
                <c:pt idx="5">
                  <c:v>25</c:v>
                </c:pt>
              </c:numCache>
            </c:numRef>
          </c:xVal>
          <c:yVal>
            <c:numRef>
              <c:f>('TAT2-TAT2comp 0-50ng wo film'!$B$40,'TAT2-TAT2comp 0-50ng wo film'!$B$43:$B$47)</c:f>
              <c:numCache>
                <c:formatCode>0.00</c:formatCode>
                <c:ptCount val="6"/>
                <c:pt idx="0">
                  <c:v>0</c:v>
                </c:pt>
                <c:pt idx="1">
                  <c:v>0.50982499999999997</c:v>
                </c:pt>
                <c:pt idx="2">
                  <c:v>1.0563750000000001</c:v>
                </c:pt>
                <c:pt idx="3">
                  <c:v>1.584625</c:v>
                </c:pt>
                <c:pt idx="4">
                  <c:v>2.1498749999999998</c:v>
                </c:pt>
                <c:pt idx="5">
                  <c:v>2.5411250000000001</c:v>
                </c:pt>
              </c:numCache>
            </c:numRef>
          </c:yVal>
        </c:ser>
        <c:axId val="84197760"/>
        <c:axId val="84199680"/>
      </c:scatterChart>
      <c:valAx>
        <c:axId val="84197760"/>
        <c:scaling>
          <c:orientation val="minMax"/>
          <c:max val="25"/>
        </c:scaling>
        <c:axPos val="b"/>
        <c:title>
          <c:tx>
            <c:rich>
              <a:bodyPr/>
              <a:lstStyle/>
              <a:p>
                <a:pPr>
                  <a:defRPr sz="1200"/>
                </a:pPr>
                <a:r>
                  <a:rPr lang="en-US" sz="1200"/>
                  <a:t>ng of ds DNA</a:t>
                </a:r>
              </a:p>
            </c:rich>
          </c:tx>
          <c:layout/>
        </c:title>
        <c:numFmt formatCode="0" sourceLinked="0"/>
        <c:tickLblPos val="nextTo"/>
        <c:txPr>
          <a:bodyPr/>
          <a:lstStyle/>
          <a:p>
            <a:pPr>
              <a:defRPr b="1"/>
            </a:pPr>
            <a:endParaRPr lang="en-US"/>
          </a:p>
        </c:txPr>
        <c:crossAx val="84199680"/>
        <c:crosses val="autoZero"/>
        <c:crossBetween val="midCat"/>
      </c:valAx>
      <c:valAx>
        <c:axId val="84199680"/>
        <c:scaling>
          <c:orientation val="minMax"/>
        </c:scaling>
        <c:axPos val="l"/>
        <c:majorGridlines/>
        <c:title>
          <c:tx>
            <c:rich>
              <a:bodyPr rot="-5400000" vert="horz"/>
              <a:lstStyle/>
              <a:p>
                <a:pPr>
                  <a:defRPr sz="1200" b="1"/>
                </a:pPr>
                <a:r>
                  <a:rPr lang="en-US" sz="1200" b="1"/>
                  <a:t>RFU</a:t>
                </a:r>
              </a:p>
            </c:rich>
          </c:tx>
          <c:layout/>
        </c:title>
        <c:numFmt formatCode="0.0" sourceLinked="0"/>
        <c:tickLblPos val="nextTo"/>
        <c:txPr>
          <a:bodyPr/>
          <a:lstStyle/>
          <a:p>
            <a:pPr>
              <a:defRPr sz="1100" b="1"/>
            </a:pPr>
            <a:endParaRPr lang="en-US"/>
          </a:p>
        </c:txPr>
        <c:crossAx val="84197760"/>
        <c:crosses val="autoZero"/>
        <c:crossBetween val="midCat"/>
      </c:valAx>
      <c:spPr>
        <a:ln>
          <a:solidFill>
            <a:schemeClr val="bg1">
              <a:lumMod val="50000"/>
            </a:schemeClr>
          </a:solidFill>
        </a:ln>
      </c:spPr>
    </c:plotArea>
    <c:plotVisOnly val="1"/>
    <c:dispBlanksAs val="span"/>
  </c:chart>
  <c:spPr>
    <a:ln>
      <a:solidFill>
        <a:schemeClr val="tx1"/>
      </a:solidFill>
    </a:ln>
  </c:spPr>
  <c:externalData r:id="rId2"/>
  <c:userShapes r:id="rId3"/>
</c:chartSpace>
</file>

<file path=ppt/drawings/drawing1.xml><?xml version="1.0" encoding="utf-8"?>
<c:userShapes xmlns:c="http://schemas.openxmlformats.org/drawingml/2006/chart">
  <cdr:relSizeAnchor xmlns:cdr="http://schemas.openxmlformats.org/drawingml/2006/chartDrawing">
    <cdr:from>
      <cdr:x>0.70313</cdr:x>
      <cdr:y>0.18707</cdr:y>
    </cdr:from>
    <cdr:to>
      <cdr:x>0.98827</cdr:x>
      <cdr:y>0.51232</cdr:y>
    </cdr:to>
    <cdr:sp macro="" textlink="">
      <cdr:nvSpPr>
        <cdr:cNvPr id="2" name="TextBox 1"/>
        <cdr:cNvSpPr txBox="1"/>
      </cdr:nvSpPr>
      <cdr:spPr>
        <a:xfrm xmlns:a="http://schemas.openxmlformats.org/drawingml/2006/main">
          <a:off x="4114800" y="838200"/>
          <a:ext cx="1668743" cy="1457302"/>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rtl="0" fontAlgn="base"/>
          <a:r>
            <a:rPr lang="en-US" sz="1200" b="0" i="0" baseline="0" dirty="0">
              <a:latin typeface="+mn-lt"/>
              <a:ea typeface="+mn-ea"/>
              <a:cs typeface="+mn-cs"/>
            </a:rPr>
            <a:t>Assay </a:t>
          </a:r>
          <a:r>
            <a:rPr lang="en-US" sz="1200" b="0" i="0" baseline="0" dirty="0" err="1">
              <a:latin typeface="+mn-lt"/>
              <a:ea typeface="+mn-ea"/>
              <a:cs typeface="+mn-cs"/>
            </a:rPr>
            <a:t>Vol</a:t>
          </a:r>
          <a:r>
            <a:rPr lang="en-US" sz="1200" b="0" i="0" baseline="0" dirty="0">
              <a:latin typeface="+mn-lt"/>
              <a:ea typeface="+mn-ea"/>
              <a:cs typeface="+mn-cs"/>
            </a:rPr>
            <a:t> 100ul </a:t>
          </a:r>
        </a:p>
        <a:p xmlns:a="http://schemas.openxmlformats.org/drawingml/2006/main">
          <a:pPr rtl="0" fontAlgn="base"/>
          <a:r>
            <a:rPr lang="en-US" sz="1200" b="0" i="0" baseline="0" dirty="0">
              <a:latin typeface="+mn-lt"/>
              <a:ea typeface="+mn-ea"/>
              <a:cs typeface="+mn-cs"/>
            </a:rPr>
            <a:t>(20ul DNA + 80ul PG) </a:t>
          </a:r>
        </a:p>
        <a:p xmlns:a="http://schemas.openxmlformats.org/drawingml/2006/main">
          <a:pPr marL="0" marR="0" indent="0" defTabSz="914400" rtl="0" eaLnBrk="1" fontAlgn="base" latinLnBrk="0" hangingPunct="1">
            <a:lnSpc>
              <a:spcPct val="100000"/>
            </a:lnSpc>
            <a:spcBef>
              <a:spcPts val="0"/>
            </a:spcBef>
            <a:spcAft>
              <a:spcPts val="0"/>
            </a:spcAft>
            <a:buClrTx/>
            <a:buSzTx/>
            <a:buFontTx/>
            <a:buNone/>
            <a:tabLst/>
            <a:defRPr/>
          </a:pPr>
          <a:r>
            <a:rPr lang="en-US" sz="1200" b="0" i="0" baseline="0" dirty="0">
              <a:latin typeface="+mn-lt"/>
              <a:ea typeface="+mn-ea"/>
              <a:cs typeface="+mn-cs"/>
            </a:rPr>
            <a:t>1:178 PG; </a:t>
          </a:r>
          <a:endParaRPr lang="en-US" sz="1200" dirty="0"/>
        </a:p>
        <a:p xmlns:a="http://schemas.openxmlformats.org/drawingml/2006/main">
          <a:pPr rtl="0" fontAlgn="base"/>
          <a:r>
            <a:rPr lang="en-US" sz="1200" b="0" i="0" baseline="0" dirty="0">
              <a:latin typeface="+mn-lt"/>
              <a:ea typeface="+mn-ea"/>
              <a:cs typeface="+mn-cs"/>
            </a:rPr>
            <a:t>Ex: 485 </a:t>
          </a:r>
          <a:r>
            <a:rPr lang="en-US" sz="1200" b="0" i="0" baseline="0" dirty="0" err="1">
              <a:latin typeface="+mn-lt"/>
              <a:ea typeface="+mn-ea"/>
              <a:cs typeface="+mn-cs"/>
            </a:rPr>
            <a:t>Em</a:t>
          </a:r>
          <a:r>
            <a:rPr lang="en-US" sz="1200" b="0" i="0" baseline="0" dirty="0">
              <a:latin typeface="+mn-lt"/>
              <a:ea typeface="+mn-ea"/>
              <a:cs typeface="+mn-cs"/>
            </a:rPr>
            <a:t>: 520nm; </a:t>
          </a:r>
        </a:p>
        <a:p xmlns:a="http://schemas.openxmlformats.org/drawingml/2006/main">
          <a:pPr rtl="0" fontAlgn="base"/>
          <a:r>
            <a:rPr lang="en-US" sz="1200" b="0" i="0" baseline="0" dirty="0">
              <a:latin typeface="+mn-lt"/>
              <a:ea typeface="+mn-ea"/>
              <a:cs typeface="+mn-cs"/>
            </a:rPr>
            <a:t>Measurement in </a:t>
          </a:r>
        </a:p>
        <a:p xmlns:a="http://schemas.openxmlformats.org/drawingml/2006/main">
          <a:pPr rtl="0" fontAlgn="base"/>
          <a:r>
            <a:rPr lang="en-US" sz="1200" b="0" i="0" baseline="0" dirty="0">
              <a:latin typeface="+mn-lt"/>
              <a:ea typeface="+mn-ea"/>
              <a:cs typeface="+mn-cs"/>
            </a:rPr>
            <a:t>PCR plate +</a:t>
          </a:r>
          <a:r>
            <a:rPr lang="en-US" sz="1200" b="0" i="0" baseline="0" dirty="0" err="1">
              <a:latin typeface="+mn-lt"/>
              <a:ea typeface="+mn-ea"/>
              <a:cs typeface="+mn-cs"/>
            </a:rPr>
            <a:t>plt</a:t>
          </a:r>
          <a:r>
            <a:rPr lang="en-US" sz="1200" b="0" i="0" baseline="0" dirty="0">
              <a:latin typeface="+mn-lt"/>
              <a:ea typeface="+mn-ea"/>
              <a:cs typeface="+mn-cs"/>
            </a:rPr>
            <a:t> adapter </a:t>
          </a:r>
        </a:p>
        <a:p xmlns:a="http://schemas.openxmlformats.org/drawingml/2006/main">
          <a:pPr rtl="0" fontAlgn="base"/>
          <a:r>
            <a:rPr lang="en-US" sz="1200" b="0" i="0" baseline="0" dirty="0">
              <a:latin typeface="+mn-lt"/>
              <a:ea typeface="+mn-ea"/>
              <a:cs typeface="+mn-cs"/>
            </a:rPr>
            <a:t>w/o adhesive film</a:t>
          </a:r>
          <a:endParaRPr lang="en-US" sz="1200" b="1" i="0" baseline="0" dirty="0">
            <a:latin typeface="+mn-lt"/>
            <a:ea typeface="+mn-ea"/>
            <a:cs typeface="+mn-cs"/>
          </a:endParaRP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3B8C671-A694-4205-825F-D147CE9961BD}" type="datetimeFigureOut">
              <a:rPr lang="en-US" smtClean="0"/>
              <a:pPr/>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5D6169-DB4E-4EE5-BD9F-BD61BC1CB75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B8C671-A694-4205-825F-D147CE9961BD}" type="datetimeFigureOut">
              <a:rPr lang="en-US" smtClean="0"/>
              <a:pPr/>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5D6169-DB4E-4EE5-BD9F-BD61BC1CB75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B8C671-A694-4205-825F-D147CE9961BD}" type="datetimeFigureOut">
              <a:rPr lang="en-US" smtClean="0"/>
              <a:pPr/>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5D6169-DB4E-4EE5-BD9F-BD61BC1CB75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B8C671-A694-4205-825F-D147CE9961BD}" type="datetimeFigureOut">
              <a:rPr lang="en-US" smtClean="0"/>
              <a:pPr/>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5D6169-DB4E-4EE5-BD9F-BD61BC1CB75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B8C671-A694-4205-825F-D147CE9961BD}" type="datetimeFigureOut">
              <a:rPr lang="en-US" smtClean="0"/>
              <a:pPr/>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5D6169-DB4E-4EE5-BD9F-BD61BC1CB75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3B8C671-A694-4205-825F-D147CE9961BD}" type="datetimeFigureOut">
              <a:rPr lang="en-US" smtClean="0"/>
              <a:pPr/>
              <a:t>7/12/2013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5D6169-DB4E-4EE5-BD9F-BD61BC1CB75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3B8C671-A694-4205-825F-D147CE9961BD}" type="datetimeFigureOut">
              <a:rPr lang="en-US" smtClean="0"/>
              <a:pPr/>
              <a:t>7/12/2013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5D6169-DB4E-4EE5-BD9F-BD61BC1CB75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3B8C671-A694-4205-825F-D147CE9961BD}" type="datetimeFigureOut">
              <a:rPr lang="en-US" smtClean="0"/>
              <a:pPr/>
              <a:t>7/12/2013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5D6169-DB4E-4EE5-BD9F-BD61BC1CB75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B8C671-A694-4205-825F-D147CE9961BD}" type="datetimeFigureOut">
              <a:rPr lang="en-US" smtClean="0"/>
              <a:pPr/>
              <a:t>7/12/2013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5D6169-DB4E-4EE5-BD9F-BD61BC1CB75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B8C671-A694-4205-825F-D147CE9961BD}" type="datetimeFigureOut">
              <a:rPr lang="en-US" smtClean="0"/>
              <a:pPr/>
              <a:t>7/12/2013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5D6169-DB4E-4EE5-BD9F-BD61BC1CB75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B8C671-A694-4205-825F-D147CE9961BD}" type="datetimeFigureOut">
              <a:rPr lang="en-US" smtClean="0"/>
              <a:pPr/>
              <a:t>7/12/2013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5D6169-DB4E-4EE5-BD9F-BD61BC1CB75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B8C671-A694-4205-825F-D147CE9961BD}" type="datetimeFigureOut">
              <a:rPr lang="en-US" smtClean="0"/>
              <a:pPr/>
              <a:t>7/12/2013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5D6169-DB4E-4EE5-BD9F-BD61BC1CB75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hyperlink" Target="http://biotools.idtdna.com/analyzer/applications/oligoanalyzer/" TargetMode="External"/><Relationship Id="rId2" Type="http://schemas.openxmlformats.org/officeDocument/2006/relationships/hyperlink" Target="http://www.sigma-genosys.com/calc/DNACalc.asp"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37.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39.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pn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image" Target="../media/image44.pn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image" Target="../media/image46.pn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image" Target="../media/image48.pn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err="1" smtClean="0"/>
              <a:t>Taq</a:t>
            </a:r>
            <a:r>
              <a:rPr lang="en-US" dirty="0" smtClean="0"/>
              <a:t> Polymerase Activity</a:t>
            </a:r>
            <a:endParaRPr lang="en-US" dirty="0"/>
          </a:p>
        </p:txBody>
      </p:sp>
      <p:sp>
        <p:nvSpPr>
          <p:cNvPr id="5" name="Subtitle 4"/>
          <p:cNvSpPr>
            <a:spLocks noGrp="1"/>
          </p:cNvSpPr>
          <p:nvPr>
            <p:ph type="subTitle" idx="1"/>
          </p:nvPr>
        </p:nvSpPr>
        <p:spPr/>
        <p:txBody>
          <a:bodyPr/>
          <a:lstStyle/>
          <a:p>
            <a:r>
              <a:rPr lang="en-US" dirty="0" smtClean="0"/>
              <a:t>Assays at 50-75</a:t>
            </a:r>
            <a:r>
              <a:rPr lang="en-US" baseline="30000" dirty="0" smtClean="0"/>
              <a:t>o</a:t>
            </a:r>
            <a:r>
              <a:rPr lang="en-US" dirty="0" smtClean="0"/>
              <a:t>C with </a:t>
            </a:r>
            <a:r>
              <a:rPr lang="en-US" dirty="0" err="1" smtClean="0"/>
              <a:t>dNTP</a:t>
            </a:r>
            <a:r>
              <a:rPr lang="en-US" dirty="0" smtClean="0"/>
              <a:t> concentration variation</a:t>
            </a:r>
          </a:p>
          <a:p>
            <a:r>
              <a:rPr lang="en-US" dirty="0" smtClean="0"/>
              <a:t>June-July 2013</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3"/>
          <p:cNvPicPr>
            <a:picLocks noChangeAspect="1" noChangeArrowheads="1"/>
          </p:cNvPicPr>
          <p:nvPr/>
        </p:nvPicPr>
        <p:blipFill>
          <a:blip r:embed="rId2" cstate="print"/>
          <a:srcRect l="32118" t="31250" r="7118" b="6250"/>
          <a:stretch>
            <a:fillRect/>
          </a:stretch>
        </p:blipFill>
        <p:spPr bwMode="auto">
          <a:xfrm>
            <a:off x="1905000" y="1600200"/>
            <a:ext cx="5334000" cy="4114800"/>
          </a:xfrm>
          <a:prstGeom prst="rect">
            <a:avLst/>
          </a:prstGeom>
          <a:noFill/>
          <a:ln w="9525">
            <a:noFill/>
            <a:miter lim="800000"/>
            <a:headEnd/>
            <a:tailEnd/>
          </a:ln>
        </p:spPr>
      </p:pic>
      <p:sp>
        <p:nvSpPr>
          <p:cNvPr id="9219" name="Title 4"/>
          <p:cNvSpPr>
            <a:spLocks noGrp="1"/>
          </p:cNvSpPr>
          <p:nvPr>
            <p:ph type="title"/>
          </p:nvPr>
        </p:nvSpPr>
        <p:spPr>
          <a:xfrm>
            <a:off x="457200" y="11113"/>
            <a:ext cx="8229600" cy="1143000"/>
          </a:xfrm>
        </p:spPr>
        <p:txBody>
          <a:bodyPr>
            <a:normAutofit/>
          </a:bodyPr>
          <a:lstStyle/>
          <a:p>
            <a:pPr eaLnBrk="1" hangingPunct="1"/>
            <a:r>
              <a:rPr lang="en-US" sz="1600" dirty="0" smtClean="0"/>
              <a:t>Fig 1: One Phase Association Kinetics</a:t>
            </a:r>
          </a:p>
        </p:txBody>
      </p:sp>
      <p:sp>
        <p:nvSpPr>
          <p:cNvPr id="4" name="Slide Number Placeholder 3"/>
          <p:cNvSpPr>
            <a:spLocks noGrp="1"/>
          </p:cNvSpPr>
          <p:nvPr>
            <p:ph type="sldNum" sz="quarter" idx="12"/>
          </p:nvPr>
        </p:nvSpPr>
        <p:spPr/>
        <p:txBody>
          <a:bodyPr/>
          <a:lstStyle/>
          <a:p>
            <a:pPr>
              <a:defRPr/>
            </a:pPr>
            <a:fld id="{29661D69-4709-4137-B78E-20B14E73EBC4}" type="slidenum">
              <a:rPr lang="en-US"/>
              <a:pPr>
                <a:defRPr/>
              </a:pPr>
              <a:t>10</a:t>
            </a:fld>
            <a:endParaRPr lang="en-US"/>
          </a:p>
        </p:txBody>
      </p:sp>
      <p:sp>
        <p:nvSpPr>
          <p:cNvPr id="9221" name="Rectangle 5"/>
          <p:cNvSpPr>
            <a:spLocks noChangeArrowheads="1"/>
          </p:cNvSpPr>
          <p:nvPr/>
        </p:nvSpPr>
        <p:spPr bwMode="auto">
          <a:xfrm>
            <a:off x="2906713" y="6096000"/>
            <a:ext cx="3330575" cy="369888"/>
          </a:xfrm>
          <a:prstGeom prst="rect">
            <a:avLst/>
          </a:prstGeom>
          <a:noFill/>
          <a:ln w="9525">
            <a:noFill/>
            <a:miter lim="800000"/>
            <a:headEnd/>
            <a:tailEnd/>
          </a:ln>
        </p:spPr>
        <p:txBody>
          <a:bodyPr wrap="none">
            <a:spAutoFit/>
          </a:bodyPr>
          <a:lstStyle/>
          <a:p>
            <a:r>
              <a:rPr lang="en-US">
                <a:latin typeface="Calibri" pitchFamily="34" charset="0"/>
              </a:rPr>
              <a:t>Y=Y0 + (Plateau-Y0)*(1-exp(-K*x))</a:t>
            </a:r>
          </a:p>
        </p:txBody>
      </p:sp>
      <p:sp>
        <p:nvSpPr>
          <p:cNvPr id="10" name="Rectangle 9"/>
          <p:cNvSpPr/>
          <p:nvPr/>
        </p:nvSpPr>
        <p:spPr>
          <a:xfrm>
            <a:off x="1600200" y="1219200"/>
            <a:ext cx="6019800" cy="4724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66388"/>
          </a:xfrm>
        </p:spPr>
        <p:txBody>
          <a:bodyPr>
            <a:normAutofit/>
          </a:bodyPr>
          <a:lstStyle/>
          <a:p>
            <a:r>
              <a:rPr lang="en-US" sz="1600" dirty="0" smtClean="0"/>
              <a:t>Prism terms explained</a:t>
            </a:r>
            <a:endParaRPr lang="en-US" sz="1600" dirty="0"/>
          </a:p>
        </p:txBody>
      </p:sp>
      <p:sp>
        <p:nvSpPr>
          <p:cNvPr id="3" name="Content Placeholder 2"/>
          <p:cNvSpPr>
            <a:spLocks noGrp="1"/>
          </p:cNvSpPr>
          <p:nvPr>
            <p:ph idx="1"/>
          </p:nvPr>
        </p:nvSpPr>
        <p:spPr>
          <a:xfrm>
            <a:off x="457200" y="793675"/>
            <a:ext cx="8229600" cy="5835725"/>
          </a:xfrm>
        </p:spPr>
        <p:txBody>
          <a:bodyPr>
            <a:normAutofit lnSpcReduction="10000"/>
          </a:bodyPr>
          <a:lstStyle/>
          <a:p>
            <a:pPr marL="176213" indent="-176213" algn="just">
              <a:spcAft>
                <a:spcPts val="600"/>
              </a:spcAft>
            </a:pPr>
            <a:r>
              <a:rPr lang="en-US" sz="1200" b="1" dirty="0" smtClean="0"/>
              <a:t>Not </a:t>
            </a:r>
            <a:r>
              <a:rPr lang="en-US" sz="1200" b="1" dirty="0" smtClean="0"/>
              <a:t>Converged</a:t>
            </a:r>
            <a:r>
              <a:rPr lang="en-US" sz="1200" b="1" dirty="0" smtClean="0"/>
              <a:t>: </a:t>
            </a:r>
            <a:r>
              <a:rPr lang="en-US" sz="1200" dirty="0" smtClean="0"/>
              <a:t>Nonlinear regression works iteratively. Prism starts with initial estimated values for each parameter. It then gradually adjusts these until it converges on the best fit. "Converged" means that any small change in parameter values creates a curve that fits worse (higher sum-of-squares). But in some cases, it simply can't converge on a best fit, and gives up with the message 'not converged'. This happens in two situations:</a:t>
            </a:r>
          </a:p>
          <a:p>
            <a:pPr marL="280988" indent="176213" algn="just">
              <a:tabLst>
                <a:tab pos="1090613" algn="l"/>
              </a:tabLst>
            </a:pPr>
            <a:r>
              <a:rPr lang="en-US" sz="1200" dirty="0" smtClean="0"/>
              <a:t>The </a:t>
            </a:r>
            <a:r>
              <a:rPr lang="en-US" sz="1200" dirty="0" smtClean="0"/>
              <a:t>model simply doesn't fit the data very well. Perhaps you picked the wrong model, </a:t>
            </a:r>
            <a:r>
              <a:rPr lang="en-US" sz="1200" dirty="0" smtClean="0"/>
              <a:t>or applied </a:t>
            </a:r>
            <a:r>
              <a:rPr lang="en-US" sz="1200" dirty="0" smtClean="0"/>
              <a:t>the wrong constraints.</a:t>
            </a:r>
          </a:p>
          <a:p>
            <a:pPr marL="457200" indent="-176213" algn="just">
              <a:spcAft>
                <a:spcPts val="600"/>
              </a:spcAft>
            </a:pPr>
            <a:r>
              <a:rPr lang="en-US" sz="1200" dirty="0" smtClean="0"/>
              <a:t>The </a:t>
            </a:r>
            <a:r>
              <a:rPr lang="en-US" sz="1200" dirty="0" smtClean="0"/>
              <a:t>initial values generated a curve that didn't come close to the points. In that </a:t>
            </a:r>
            <a:r>
              <a:rPr lang="en-US" sz="1200" dirty="0" smtClean="0"/>
              <a:t>case, Prism </a:t>
            </a:r>
            <a:r>
              <a:rPr lang="en-US" sz="1200" dirty="0" smtClean="0"/>
              <a:t>may not be able to figure out how to change the </a:t>
            </a:r>
            <a:r>
              <a:rPr lang="en-US" sz="1200" dirty="0" smtClean="0"/>
              <a:t>   parameters </a:t>
            </a:r>
            <a:r>
              <a:rPr lang="en-US" sz="1200" dirty="0" smtClean="0"/>
              <a:t>to make the curve </a:t>
            </a:r>
            <a:r>
              <a:rPr lang="en-US" sz="1200" dirty="0" smtClean="0"/>
              <a:t>fit well</a:t>
            </a:r>
            <a:r>
              <a:rPr lang="en-US" sz="1200" dirty="0" smtClean="0"/>
              <a:t>. </a:t>
            </a:r>
          </a:p>
          <a:p>
            <a:pPr marL="176213" indent="-176213" algn="just">
              <a:tabLst>
                <a:tab pos="169863" algn="l"/>
              </a:tabLst>
            </a:pPr>
            <a:r>
              <a:rPr lang="en-US" sz="1200" b="1" dirty="0" smtClean="0"/>
              <a:t>Interrupted: </a:t>
            </a:r>
            <a:r>
              <a:rPr lang="en-US" sz="1200" dirty="0" smtClean="0"/>
              <a:t>Prism </a:t>
            </a:r>
            <a:r>
              <a:rPr lang="en-US" sz="1200" dirty="0" smtClean="0"/>
              <a:t>reports 'interrupted' in two situations:</a:t>
            </a:r>
          </a:p>
          <a:p>
            <a:pPr marL="287338" lvl="1" indent="169863">
              <a:buFont typeface="Arial" pitchFamily="34" charset="0"/>
              <a:buChar char="•"/>
            </a:pPr>
            <a:r>
              <a:rPr lang="en-US" sz="1200" dirty="0" smtClean="0"/>
              <a:t>Nonlinear </a:t>
            </a:r>
            <a:r>
              <a:rPr lang="en-US" sz="1200" dirty="0" smtClean="0"/>
              <a:t>regression takes more iterations than the maximum entered on the diagnostics tab (the default is 500). </a:t>
            </a:r>
          </a:p>
          <a:p>
            <a:pPr marL="287338" lvl="1" indent="169863">
              <a:spcAft>
                <a:spcPts val="600"/>
              </a:spcAft>
              <a:buFont typeface="Arial" pitchFamily="34" charset="0"/>
              <a:buChar char="•"/>
            </a:pPr>
            <a:r>
              <a:rPr lang="en-US" sz="1200" dirty="0" smtClean="0"/>
              <a:t>The </a:t>
            </a:r>
            <a:r>
              <a:rPr lang="en-US" sz="1200" dirty="0" smtClean="0"/>
              <a:t>fit was slow, and you clicked "Interrupt" on the progress dialog. </a:t>
            </a:r>
          </a:p>
          <a:p>
            <a:pPr marL="166688" indent="-166688">
              <a:spcAft>
                <a:spcPts val="600"/>
              </a:spcAft>
            </a:pPr>
            <a:r>
              <a:rPr lang="en-US" sz="1200" b="1" dirty="0" smtClean="0"/>
              <a:t>Ambiguous: </a:t>
            </a:r>
            <a:r>
              <a:rPr lang="en-US" sz="1200" dirty="0" smtClean="0"/>
              <a:t>"Ambiguous" is a term coined by </a:t>
            </a:r>
            <a:r>
              <a:rPr lang="en-US" sz="1200" dirty="0" err="1" smtClean="0"/>
              <a:t>GraphPad</a:t>
            </a:r>
            <a:r>
              <a:rPr lang="en-US" sz="1200" dirty="0" smtClean="0"/>
              <a:t> to describe a fit that doesn't really nail down the values of all the parameters. Changing the value of any parameter will always move the curve further from the data and increase the sum-of-squares. But when the fit is 'ambiguous', changing other parameters can move the curve so it is near the data again. In other words, many combinations of parameter values lead to curves that fit equally well. If the fit is 'ambiguous' you really can't interpret the best-fit values of some parameters. </a:t>
            </a:r>
          </a:p>
          <a:p>
            <a:pPr marL="166688" indent="0">
              <a:spcAft>
                <a:spcPts val="600"/>
              </a:spcAft>
              <a:buNone/>
            </a:pPr>
            <a:r>
              <a:rPr lang="en-US" sz="1200" dirty="0" smtClean="0"/>
              <a:t>Prism puts the word 'ambiguous' in the top row of results. For the parameters that are 'ambiguous‘ Prism reports "very wide" for the corresponding confidence intervals. </a:t>
            </a:r>
          </a:p>
          <a:p>
            <a:pPr marL="166688" indent="0">
              <a:spcAft>
                <a:spcPts val="600"/>
              </a:spcAft>
              <a:buNone/>
            </a:pPr>
            <a:r>
              <a:rPr lang="en-US" sz="1200" dirty="0" smtClean="0"/>
              <a:t>If your goal is to interpolate unknowns from a standard curve, you won't care that the parameter values are 'ambiguous'. So long as the curve goes through the points, and doesn't wiggle too much, the interpolations will be useful.</a:t>
            </a:r>
          </a:p>
          <a:p>
            <a:pPr marL="166688" indent="0">
              <a:spcAft>
                <a:spcPts val="600"/>
              </a:spcAft>
              <a:buNone/>
            </a:pPr>
            <a:r>
              <a:rPr lang="en-US" sz="1200" dirty="0" smtClean="0"/>
              <a:t>If your goal is to learn about your data by inspecting the values of the parameters, then you've got a real problem. At least one of the parameters has a best-fit value that you should not rely upon. </a:t>
            </a:r>
          </a:p>
          <a:p>
            <a:pPr marL="166688" indent="0">
              <a:buNone/>
            </a:pPr>
            <a:r>
              <a:rPr lang="en-US" sz="1200" dirty="0" smtClean="0"/>
              <a:t>In many cases, the R</a:t>
            </a:r>
            <a:r>
              <a:rPr lang="en-US" sz="1200" baseline="30000" dirty="0" smtClean="0"/>
              <a:t>2</a:t>
            </a:r>
            <a:r>
              <a:rPr lang="en-US" sz="1200" dirty="0" smtClean="0"/>
              <a:t> will be really high, maybe 0.99. That just means that the curve comes close to the data points. It doesn't mean the data define all the parameters. If the fit is 'ambiguous', you can get an equally well-fitting curve with a different set of values of the parameters.</a:t>
            </a:r>
          </a:p>
          <a:p>
            <a:pPr indent="-176213">
              <a:buNone/>
            </a:pPr>
            <a:r>
              <a:rPr lang="en-US" sz="1200" dirty="0" smtClean="0"/>
              <a:t>Reasons for ambiguous </a:t>
            </a:r>
            <a:r>
              <a:rPr lang="en-US" sz="1200" dirty="0" smtClean="0"/>
              <a:t>fits</a:t>
            </a:r>
          </a:p>
          <a:p>
            <a:pPr marL="463550" indent="-177800"/>
            <a:r>
              <a:rPr lang="en-US" sz="1200" dirty="0" smtClean="0"/>
              <a:t>Data </a:t>
            </a:r>
            <a:r>
              <a:rPr lang="en-US" sz="1200" dirty="0" smtClean="0"/>
              <a:t>not collected over a wide enough range of X </a:t>
            </a:r>
            <a:r>
              <a:rPr lang="en-US" sz="1200" dirty="0" smtClean="0"/>
              <a:t>values</a:t>
            </a:r>
          </a:p>
          <a:p>
            <a:pPr marL="463550" indent="-177800"/>
            <a:r>
              <a:rPr lang="en-US" sz="1200" dirty="0" smtClean="0"/>
              <a:t>Model </a:t>
            </a:r>
            <a:r>
              <a:rPr lang="en-US" sz="1200" dirty="0" smtClean="0"/>
              <a:t>too complicated for the </a:t>
            </a:r>
            <a:r>
              <a:rPr lang="en-US" sz="1200" dirty="0" smtClean="0"/>
              <a:t>data</a:t>
            </a:r>
          </a:p>
          <a:p>
            <a:pPr marL="463550" indent="-177800"/>
            <a:r>
              <a:rPr lang="en-US" sz="1200" dirty="0" smtClean="0"/>
              <a:t>Model </a:t>
            </a:r>
            <a:r>
              <a:rPr lang="en-US" sz="1200" dirty="0" smtClean="0"/>
              <a:t>has redundant </a:t>
            </a:r>
            <a:r>
              <a:rPr lang="en-US" sz="1200" dirty="0" smtClean="0"/>
              <a:t>parameters</a:t>
            </a:r>
            <a:endParaRPr lang="en-US" sz="12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7"/>
          <p:cNvSpPr>
            <a:spLocks noGrp="1"/>
          </p:cNvSpPr>
          <p:nvPr>
            <p:ph type="title"/>
          </p:nvPr>
        </p:nvSpPr>
        <p:spPr>
          <a:xfrm>
            <a:off x="457200" y="9174"/>
            <a:ext cx="8229600" cy="1143000"/>
          </a:xfrm>
        </p:spPr>
        <p:txBody>
          <a:bodyPr vert="horz" lIns="91440" tIns="45720" rIns="91440" bIns="45720" rtlCol="0" anchor="ctr">
            <a:noAutofit/>
          </a:bodyPr>
          <a:lstStyle/>
          <a:p>
            <a:r>
              <a:rPr lang="en-US" sz="2000" dirty="0"/>
              <a:t>Raw </a:t>
            </a:r>
            <a:r>
              <a:rPr lang="en-US" sz="2000" dirty="0" smtClean="0"/>
              <a:t>data: Trials </a:t>
            </a:r>
            <a:r>
              <a:rPr lang="en-US" sz="2000" dirty="0"/>
              <a:t>1&amp; 2 </a:t>
            </a:r>
            <a:r>
              <a:rPr lang="en-US" sz="2000" dirty="0" smtClean="0"/>
              <a:t>50</a:t>
            </a:r>
            <a:r>
              <a:rPr lang="en-US" sz="2000" baseline="30000" dirty="0" smtClean="0"/>
              <a:t>o</a:t>
            </a:r>
            <a:r>
              <a:rPr lang="en-US" sz="2000" dirty="0" smtClean="0"/>
              <a:t>C assay:</a:t>
            </a:r>
            <a:br>
              <a:rPr lang="en-US" sz="2000" dirty="0" smtClean="0"/>
            </a:br>
            <a:r>
              <a:rPr lang="en-US" sz="1600" dirty="0" smtClean="0"/>
              <a:t>The means of replicates in each trial </a:t>
            </a:r>
            <a:r>
              <a:rPr lang="en-US" sz="1600" dirty="0"/>
              <a:t>(</a:t>
            </a:r>
            <a:r>
              <a:rPr lang="en-US" sz="1600" dirty="0" smtClean="0"/>
              <a:t>columns shaded orange and green respectively) were plotted on Prism to obtain the fitted curve (see following slides</a:t>
            </a:r>
            <a:r>
              <a:rPr lang="en-US" sz="1600" dirty="0" smtClean="0"/>
              <a:t>).</a:t>
            </a:r>
            <a:br>
              <a:rPr lang="en-US" sz="1600" dirty="0" smtClean="0"/>
            </a:br>
            <a:r>
              <a:rPr lang="en-US" sz="1400" dirty="0" smtClean="0"/>
              <a:t>Blank columns imply that the particular concentrations were not tested in the particular trial.</a:t>
            </a:r>
            <a:endParaRPr lang="en-US" sz="1400" dirty="0"/>
          </a:p>
        </p:txBody>
      </p:sp>
      <p:graphicFrame>
        <p:nvGraphicFramePr>
          <p:cNvPr id="7" name="Table 6"/>
          <p:cNvGraphicFramePr>
            <a:graphicFrameLocks noGrp="1"/>
          </p:cNvGraphicFramePr>
          <p:nvPr/>
        </p:nvGraphicFramePr>
        <p:xfrm>
          <a:off x="0" y="1172496"/>
          <a:ext cx="9144004" cy="2624336"/>
        </p:xfrm>
        <a:graphic>
          <a:graphicData uri="http://schemas.openxmlformats.org/drawingml/2006/table">
            <a:tbl>
              <a:tblPr/>
              <a:tblGrid>
                <a:gridCol w="190732"/>
                <a:gridCol w="190732"/>
                <a:gridCol w="190732"/>
                <a:gridCol w="190732"/>
                <a:gridCol w="190732"/>
                <a:gridCol w="190732"/>
                <a:gridCol w="190732"/>
                <a:gridCol w="190732"/>
                <a:gridCol w="228878"/>
                <a:gridCol w="228878"/>
                <a:gridCol w="190732"/>
                <a:gridCol w="190732"/>
                <a:gridCol w="190732"/>
                <a:gridCol w="190732"/>
                <a:gridCol w="190732"/>
                <a:gridCol w="190732"/>
                <a:gridCol w="190732"/>
                <a:gridCol w="190732"/>
                <a:gridCol w="190732"/>
                <a:gridCol w="216161"/>
                <a:gridCol w="224108"/>
                <a:gridCol w="235235"/>
                <a:gridCol w="190732"/>
                <a:gridCol w="190732"/>
                <a:gridCol w="190732"/>
                <a:gridCol w="190732"/>
                <a:gridCol w="190732"/>
                <a:gridCol w="190732"/>
                <a:gridCol w="190732"/>
                <a:gridCol w="190732"/>
                <a:gridCol w="190732"/>
                <a:gridCol w="190732"/>
                <a:gridCol w="190732"/>
                <a:gridCol w="190732"/>
                <a:gridCol w="190732"/>
                <a:gridCol w="190732"/>
                <a:gridCol w="190732"/>
                <a:gridCol w="190732"/>
                <a:gridCol w="190732"/>
                <a:gridCol w="190732"/>
                <a:gridCol w="190732"/>
                <a:gridCol w="190732"/>
                <a:gridCol w="190732"/>
                <a:gridCol w="190732"/>
                <a:gridCol w="190732"/>
                <a:gridCol w="190732"/>
                <a:gridCol w="190732"/>
              </a:tblGrid>
              <a:tr h="139256">
                <a:tc>
                  <a:txBody>
                    <a:bodyPr/>
                    <a:lstStyle/>
                    <a:p>
                      <a:pPr algn="l" fontAlgn="b"/>
                      <a:endParaRPr lang="en-US" sz="600" b="0" i="0" u="none" strike="noStrike" dirty="0">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gridSpan="4">
                  <a:txBody>
                    <a:bodyPr/>
                    <a:lstStyle/>
                    <a:p>
                      <a:pPr algn="l" fontAlgn="b"/>
                      <a:r>
                        <a:rPr lang="en-US" sz="600" b="1" i="0" u="none" strike="noStrike" dirty="0">
                          <a:solidFill>
                            <a:srgbClr val="000000"/>
                          </a:solidFill>
                          <a:latin typeface="Calibri"/>
                        </a:rPr>
                        <a:t>Trial 1 6/18/2013</a:t>
                      </a:r>
                    </a:p>
                  </a:txBody>
                  <a:tcPr marL="3179" marR="3179" marT="3179"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algn="l" fontAlgn="b"/>
                      <a:endParaRPr lang="en-US" sz="700" b="0" i="0" u="none" strike="noStrike" dirty="0">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dirty="0">
                        <a:solidFill>
                          <a:srgbClr val="000000"/>
                        </a:solidFill>
                        <a:latin typeface="Calibri"/>
                      </a:endParaRPr>
                    </a:p>
                  </a:txBody>
                  <a:tcPr marL="3179" marR="3179" marT="3179"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dirty="0">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r>
              <a:tr h="138060">
                <a:tc>
                  <a:txBody>
                    <a:bodyPr/>
                    <a:lstStyle/>
                    <a:p>
                      <a:pPr algn="ctr" fontAlgn="ctr"/>
                      <a:r>
                        <a:rPr lang="en-US" sz="600" b="1"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1" i="0" u="none" strike="noStrike">
                          <a:solidFill>
                            <a:srgbClr val="000000"/>
                          </a:solidFill>
                          <a:latin typeface="Calibri"/>
                        </a:rPr>
                        <a:t>Mins</a:t>
                      </a:r>
                    </a:p>
                  </a:txBody>
                  <a:tcPr marL="3179" marR="3179" marT="317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ctr" fontAlgn="ctr"/>
                      <a:r>
                        <a:rPr lang="en-US" sz="600" b="1" i="0" u="none" strike="noStrike">
                          <a:solidFill>
                            <a:srgbClr val="000000"/>
                          </a:solidFill>
                          <a:latin typeface="Calibri"/>
                        </a:rPr>
                        <a:t>2.00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600" b="1" i="0" u="none" strike="noStrike">
                          <a:solidFill>
                            <a:srgbClr val="000000"/>
                          </a:solidFill>
                          <a:latin typeface="Calibri"/>
                        </a:rPr>
                        <a:t>10.00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600" b="1" i="0" u="none" strike="noStrike">
                          <a:solidFill>
                            <a:srgbClr val="000000"/>
                          </a:solidFill>
                          <a:latin typeface="Calibri"/>
                        </a:rPr>
                        <a:t>20.00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600" b="1" i="0" u="none" strike="noStrike">
                          <a:solidFill>
                            <a:srgbClr val="000000"/>
                          </a:solidFill>
                          <a:latin typeface="Calibri"/>
                        </a:rPr>
                        <a:t>100.00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600" b="1" i="0" u="none" strike="noStrike">
                          <a:solidFill>
                            <a:srgbClr val="000000"/>
                          </a:solidFill>
                          <a:latin typeface="Calibri"/>
                        </a:rPr>
                        <a:t>200.00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600" b="1" i="0" u="none" strike="noStrike">
                          <a:solidFill>
                            <a:srgbClr val="000000"/>
                          </a:solidFill>
                          <a:latin typeface="Calibri"/>
                        </a:rPr>
                        <a:t>300.00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600" b="1" i="0" u="none" strike="noStrike">
                          <a:solidFill>
                            <a:srgbClr val="000000"/>
                          </a:solidFill>
                          <a:latin typeface="Calibri"/>
                        </a:rPr>
                        <a:t>400.00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600" b="1" i="0" u="none" strike="noStrike">
                          <a:solidFill>
                            <a:srgbClr val="000000"/>
                          </a:solidFill>
                          <a:latin typeface="Calibri"/>
                        </a:rPr>
                        <a:t>500.00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600" b="1" i="0" u="none" strike="noStrike">
                          <a:solidFill>
                            <a:srgbClr val="000000"/>
                          </a:solidFill>
                          <a:latin typeface="Calibri"/>
                        </a:rPr>
                        <a:t>1000.00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38060">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Rep 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Mean</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600" b="0" i="0" u="none" strike="noStrike">
                          <a:solidFill>
                            <a:srgbClr val="000000"/>
                          </a:solidFill>
                          <a:latin typeface="Calibri"/>
                        </a:rPr>
                        <a:t>SE</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Mean</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600" b="0" i="0" u="none" strike="noStrike">
                          <a:solidFill>
                            <a:srgbClr val="000000"/>
                          </a:solidFill>
                          <a:latin typeface="Calibri"/>
                        </a:rPr>
                        <a:t>SE</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Mean</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600" b="0" i="0" u="none" strike="noStrike">
                          <a:solidFill>
                            <a:srgbClr val="000000"/>
                          </a:solidFill>
                          <a:latin typeface="Calibri"/>
                        </a:rPr>
                        <a:t>SE</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Mean</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600" b="0" i="0" u="none" strike="noStrike">
                          <a:solidFill>
                            <a:srgbClr val="000000"/>
                          </a:solidFill>
                          <a:latin typeface="Calibri"/>
                        </a:rPr>
                        <a:t>SE</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Mean</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600" b="0" i="0" u="none" strike="noStrike">
                          <a:solidFill>
                            <a:srgbClr val="000000"/>
                          </a:solidFill>
                          <a:latin typeface="Calibri"/>
                        </a:rPr>
                        <a:t>SE</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1</a:t>
                      </a:r>
                    </a:p>
                  </a:txBody>
                  <a:tcPr marL="3179" marR="3179" marT="317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2</a:t>
                      </a:r>
                    </a:p>
                  </a:txBody>
                  <a:tcPr marL="3179" marR="3179" marT="317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3</a:t>
                      </a:r>
                    </a:p>
                  </a:txBody>
                  <a:tcPr marL="3179" marR="3179" marT="317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Mean</a:t>
                      </a:r>
                    </a:p>
                  </a:txBody>
                  <a:tcPr marL="3179" marR="3179" marT="317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SE</a:t>
                      </a:r>
                    </a:p>
                  </a:txBody>
                  <a:tcPr marL="3179" marR="3179" marT="317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1</a:t>
                      </a:r>
                    </a:p>
                  </a:txBody>
                  <a:tcPr marL="3179" marR="3179" marT="317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2</a:t>
                      </a:r>
                    </a:p>
                  </a:txBody>
                  <a:tcPr marL="3179" marR="3179" marT="317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3</a:t>
                      </a:r>
                    </a:p>
                  </a:txBody>
                  <a:tcPr marL="3179" marR="3179" marT="317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Mean</a:t>
                      </a:r>
                    </a:p>
                  </a:txBody>
                  <a:tcPr marL="3179" marR="3179" marT="317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SE</a:t>
                      </a:r>
                    </a:p>
                  </a:txBody>
                  <a:tcPr marL="3179" marR="3179" marT="317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Mean</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600" b="0" i="0" u="none" strike="noStrike">
                          <a:solidFill>
                            <a:srgbClr val="000000"/>
                          </a:solidFill>
                          <a:latin typeface="Calibri"/>
                        </a:rPr>
                        <a:t>SE</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Mean</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600" b="0" i="0" u="none" strike="noStrike">
                          <a:solidFill>
                            <a:srgbClr val="000000"/>
                          </a:solidFill>
                          <a:latin typeface="Calibri"/>
                        </a:rPr>
                        <a:t>SE</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8060">
                <a:tc>
                  <a:txBody>
                    <a:bodyPr/>
                    <a:lstStyle/>
                    <a:p>
                      <a:pPr algn="l" fontAlgn="b"/>
                      <a:r>
                        <a:rPr lang="en-US" sz="600" b="0" i="0" u="none" strike="noStrike">
                          <a:solidFill>
                            <a:srgbClr val="000000"/>
                          </a:solidFill>
                          <a:latin typeface="Calibri"/>
                        </a:rPr>
                        <a:t> +taq</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600" b="0" i="0" u="none" strike="noStrike">
                          <a:solidFill>
                            <a:srgbClr val="000000"/>
                          </a:solidFill>
                          <a:latin typeface="Calibri"/>
                        </a:rPr>
                        <a:t>10.00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6.56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9.14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9.71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dirty="0">
                          <a:solidFill>
                            <a:srgbClr val="000000"/>
                          </a:solidFill>
                          <a:latin typeface="Calibri"/>
                        </a:rPr>
                        <a:t>8.47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600" b="0" i="0" u="none" strike="noStrike">
                          <a:solidFill>
                            <a:srgbClr val="000000"/>
                          </a:solidFill>
                          <a:latin typeface="Calibri"/>
                        </a:rPr>
                        <a:t>1.68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7.07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10.01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10.79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dirty="0">
                          <a:solidFill>
                            <a:srgbClr val="000000"/>
                          </a:solidFill>
                          <a:latin typeface="Calibri"/>
                        </a:rPr>
                        <a:t>9.29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600" b="0" i="0" u="none" strike="noStrike">
                          <a:solidFill>
                            <a:srgbClr val="000000"/>
                          </a:solidFill>
                          <a:latin typeface="Calibri"/>
                        </a:rPr>
                        <a:t>1.96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8.74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11.02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11.14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dirty="0">
                          <a:solidFill>
                            <a:srgbClr val="000000"/>
                          </a:solidFill>
                          <a:latin typeface="Calibri"/>
                        </a:rPr>
                        <a:t>10.30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600" b="0" i="0" u="none" strike="noStrike">
                          <a:solidFill>
                            <a:srgbClr val="000000"/>
                          </a:solidFill>
                          <a:latin typeface="Calibri"/>
                        </a:rPr>
                        <a:t>1.35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9.96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11.40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12.02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dirty="0">
                          <a:solidFill>
                            <a:srgbClr val="000000"/>
                          </a:solidFill>
                          <a:latin typeface="Calibri"/>
                        </a:rPr>
                        <a:t>11.13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600" b="0" i="0" u="none" strike="noStrike">
                          <a:solidFill>
                            <a:srgbClr val="000000"/>
                          </a:solidFill>
                          <a:latin typeface="Calibri"/>
                        </a:rPr>
                        <a:t>1.06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9.41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10.44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12.79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dirty="0">
                          <a:solidFill>
                            <a:srgbClr val="000000"/>
                          </a:solidFill>
                          <a:latin typeface="Calibri"/>
                        </a:rPr>
                        <a:t>10.88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600" b="0" i="0" u="none" strike="noStrike">
                          <a:solidFill>
                            <a:srgbClr val="000000"/>
                          </a:solidFill>
                          <a:latin typeface="Calibri"/>
                        </a:rPr>
                        <a:t>1.73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9.19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10.82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10.47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dirty="0">
                          <a:solidFill>
                            <a:srgbClr val="000000"/>
                          </a:solidFill>
                          <a:latin typeface="Calibri"/>
                        </a:rPr>
                        <a:t>10.16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600" b="0" i="0" u="none" strike="noStrike">
                          <a:solidFill>
                            <a:srgbClr val="000000"/>
                          </a:solidFill>
                          <a:latin typeface="Calibri"/>
                        </a:rPr>
                        <a:t>0.86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7.78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10.73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10.63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dirty="0">
                          <a:solidFill>
                            <a:srgbClr val="000000"/>
                          </a:solidFill>
                          <a:latin typeface="Calibri"/>
                        </a:rPr>
                        <a:t>9.71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600" b="0" i="0" u="none" strike="noStrike">
                          <a:solidFill>
                            <a:srgbClr val="000000"/>
                          </a:solidFill>
                          <a:latin typeface="Calibri"/>
                        </a:rPr>
                        <a:t>1.68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38060">
                <a:tc>
                  <a:txBody>
                    <a:bodyPr/>
                    <a:lstStyle/>
                    <a:p>
                      <a:pPr algn="l" fontAlgn="b"/>
                      <a:r>
                        <a:rPr lang="en-US" sz="6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600" b="0" i="0" u="none" strike="noStrike">
                          <a:solidFill>
                            <a:srgbClr val="000000"/>
                          </a:solidFill>
                          <a:latin typeface="Calibri"/>
                        </a:rPr>
                        <a:t>8.50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7.36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9.05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9.10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8.50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0.99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9.82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8.05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9.08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8.98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0.89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10.25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9.91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9.20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9.79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0.53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11.89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11.44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10.52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11.28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0.70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11.46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12.04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11.41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11.64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0.35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11.22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10.46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8.89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10.19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1.19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8.71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8.17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9.67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8.85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0.76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6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600" b="0" i="0" u="none" strike="noStrike">
                          <a:solidFill>
                            <a:srgbClr val="000000"/>
                          </a:solidFill>
                          <a:latin typeface="Calibri"/>
                        </a:rPr>
                        <a:t>6.50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6.36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9.35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9.30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8.33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1.71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8.34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10.96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9.53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9.61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1.31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8.11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10.08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9.09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9.09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0.98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8.93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11.16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11.55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10.55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1.42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8.69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10.05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9.63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9.46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0.69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8.63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10.69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8.47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9.26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1.24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7.84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9.86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7.89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8.53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1.15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6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600" b="0" i="0" u="none" strike="noStrike">
                          <a:solidFill>
                            <a:srgbClr val="000000"/>
                          </a:solidFill>
                          <a:latin typeface="Calibri"/>
                        </a:rPr>
                        <a:t>5.00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7.64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8.08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8.10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7.94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0.26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8.25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8.37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8.53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8.38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0.14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8.74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8.50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9.06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8.77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0.28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9.36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10.63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0.63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10.22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10.39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10.10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10.24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0.15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9.50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9.48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9.88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9.62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0.23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9.21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9.23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9.82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9.42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0.34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6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600" b="0" i="0" u="none" strike="noStrike">
                          <a:solidFill>
                            <a:srgbClr val="000000"/>
                          </a:solidFill>
                          <a:latin typeface="Calibri"/>
                        </a:rPr>
                        <a:t>3.50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6.84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9.63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9.84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8.77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1.67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7.85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10.37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9.88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9.37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1.33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8.14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10.86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9.92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9.64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1.38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9.22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11.71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11.32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10.75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1.34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8.32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10.96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11.78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10.35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1.81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8.63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10.90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11.07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10.20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1.37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9.07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11.02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10.96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10.35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1.11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6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600" b="0" i="0" u="none" strike="noStrike">
                          <a:solidFill>
                            <a:srgbClr val="000000"/>
                          </a:solidFill>
                          <a:latin typeface="Calibri"/>
                        </a:rPr>
                        <a:t>2.00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7.91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8.19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8.32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8.14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0.21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8.66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8.93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7.98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8.53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0.49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8.85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8.84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8.93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8.87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0.05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9.83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9.39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9.74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0.31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10.32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9.33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10.08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9.91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0.52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10.16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10.06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9.02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9.75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0.63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9.40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10.07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9.89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9.79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0.35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6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600" b="0" i="0" u="none" strike="noStrike">
                          <a:solidFill>
                            <a:srgbClr val="000000"/>
                          </a:solidFill>
                          <a:latin typeface="Calibri"/>
                        </a:rPr>
                        <a:t>1.00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6.54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8.88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8.95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8.12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1.37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6.93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8.41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9.27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8.20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1.18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7.20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9.75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9.48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8.81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1.40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8.35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10.05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8.77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9.06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0.89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7.37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9.91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10.21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9.16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1.56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7.23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10.07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10.99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9.43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1.96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8.17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10.06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9.64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9.29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0.99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6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600" b="0" i="0" u="none" strike="noStrike">
                          <a:solidFill>
                            <a:srgbClr val="000000"/>
                          </a:solidFill>
                          <a:latin typeface="Calibri"/>
                        </a:rPr>
                        <a:t>0.83</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7.55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7.22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7.93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7.57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0.36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7.89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8.57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6.37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7.61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1.12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8.31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8.60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7.80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8.24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0.41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7.64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8.97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9.53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8.72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0.97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8.66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8.41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9.52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8.86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0.58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9.54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9.07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7.63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8.75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8.94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6.15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9.08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8.06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1.65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6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600" b="0" i="0" u="none" strike="noStrike">
                          <a:solidFill>
                            <a:srgbClr val="000000"/>
                          </a:solidFill>
                          <a:latin typeface="Calibri"/>
                        </a:rPr>
                        <a:t>0.66</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7.27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10.27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9.92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9.15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1.64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8.14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10.10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8.92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9.05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0.99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7.97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10.97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8.41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9.12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1.62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8.93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10.96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10.77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10.22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1.12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8.80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10.59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11.48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10.29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1.37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9.06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10.82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10.29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1.07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8.32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8.50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11.02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9.28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1.51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6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600" b="0" i="0" u="none" strike="noStrike">
                          <a:solidFill>
                            <a:srgbClr val="000000"/>
                          </a:solidFill>
                          <a:latin typeface="Calibri"/>
                        </a:rPr>
                        <a:t>0.50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8.31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8.80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8.30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8.47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0.28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8.69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8.43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8.67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8.60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0.15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8.45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8.84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9.13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8.81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0.34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9.21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9.96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9.39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0.50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9.57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9.30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10.04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9.64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0.37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9.81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10.14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10.31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10.09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0.26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9.41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8.70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9.98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9.36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0.64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6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600" b="0" i="0" u="none" strike="noStrike">
                          <a:solidFill>
                            <a:srgbClr val="000000"/>
                          </a:solidFill>
                          <a:latin typeface="Calibri"/>
                        </a:rPr>
                        <a:t>0.33</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6.98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8.90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9.38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8.42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1.27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8.26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10.56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10.23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9.68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1.24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7.96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10.91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10.41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9.76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1.58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9.27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11.37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11.13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10.59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1.15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8.96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11.53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11.93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10.81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1.61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8.92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10.23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11.61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10.25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1.34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9.39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10.71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10.60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10.23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0.73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6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600" b="0" i="0" u="none" strike="noStrike">
                          <a:solidFill>
                            <a:srgbClr val="000000"/>
                          </a:solidFill>
                          <a:latin typeface="Calibri"/>
                        </a:rPr>
                        <a:t>0.00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8.79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8.82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8.32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8.64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0.28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8.97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9.09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8.71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8.92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0.20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9.61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9.36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8.86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9.28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0.38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9.73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10.21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10.05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0.24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11.14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10.08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10.34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10.52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0.55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11.60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8.79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9.18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9.86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1.52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9.89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9.55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7.77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9.07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1.14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6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6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600" b="0" i="0" u="none" strike="noStrike">
                          <a:solidFill>
                            <a:srgbClr val="000000"/>
                          </a:solidFill>
                          <a:latin typeface="Calibri"/>
                        </a:rPr>
                        <a:t>10.00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7.77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8.19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7.48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7.81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0.36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9.44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8.21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9.75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9.13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0.81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10.05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10.24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10.21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10.17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0.10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9.81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10.38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10.82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10.34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0.50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10.11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9.53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10.69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10.11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0.58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10.14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11.27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10.47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10.63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0.58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9.40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10.22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10.45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10.02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0.55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6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600" b="0" i="0" u="none" strike="noStrike">
                          <a:solidFill>
                            <a:srgbClr val="000000"/>
                          </a:solidFill>
                          <a:latin typeface="Calibri"/>
                        </a:rPr>
                        <a:t>5.00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6.42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6.79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7.32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6.84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0.45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7.57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8.10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8.09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7.92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0.30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7.06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8.42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8.26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7.91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0.75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8.06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8.18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8.79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8.34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0.39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7.94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7.32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7.06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7.44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0.45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8.21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8.41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11.92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9.51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2.09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7.41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7.91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8.59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7.97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600" b="0" i="0" u="none" strike="noStrike">
                          <a:solidFill>
                            <a:srgbClr val="000000"/>
                          </a:solidFill>
                          <a:latin typeface="Calibri"/>
                        </a:rPr>
                        <a:t>0.60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600" b="0" i="0" u="none" strike="noStrike">
                          <a:solidFill>
                            <a:srgbClr val="000000"/>
                          </a:solidFill>
                          <a:latin typeface="Calibri"/>
                        </a:rPr>
                        <a:t> -taq</a:t>
                      </a:r>
                    </a:p>
                  </a:txBody>
                  <a:tcPr marL="3179" marR="3179" marT="3179"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0.00</a:t>
                      </a:r>
                    </a:p>
                  </a:txBody>
                  <a:tcPr marL="3179" marR="3179" marT="3179"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7.82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8.57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7.70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8.03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600" b="0" i="0" u="none" strike="noStrike">
                          <a:solidFill>
                            <a:srgbClr val="000000"/>
                          </a:solidFill>
                          <a:latin typeface="Calibri"/>
                        </a:rPr>
                        <a:t>0.47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7.70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9.01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9.38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8.70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600" b="0" i="0" u="none" strike="noStrike">
                          <a:solidFill>
                            <a:srgbClr val="000000"/>
                          </a:solidFill>
                          <a:latin typeface="Calibri"/>
                        </a:rPr>
                        <a:t>0.88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8.40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9.07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9.08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8.85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600" b="0" i="0" u="none" strike="noStrike">
                          <a:solidFill>
                            <a:srgbClr val="000000"/>
                          </a:solidFill>
                          <a:latin typeface="Calibri"/>
                        </a:rPr>
                        <a:t>0.39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7.42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8.68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9.26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8.45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600" b="0" i="0" u="none" strike="noStrike">
                          <a:solidFill>
                            <a:srgbClr val="000000"/>
                          </a:solidFill>
                          <a:latin typeface="Calibri"/>
                        </a:rPr>
                        <a:t>0.94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10.39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9.11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9.01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9.50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600" b="0" i="0" u="none" strike="noStrike">
                          <a:solidFill>
                            <a:srgbClr val="000000"/>
                          </a:solidFill>
                          <a:latin typeface="Calibri"/>
                        </a:rPr>
                        <a:t>0.77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solidFill>
                            <a:srgbClr val="000000"/>
                          </a:solidFill>
                          <a:latin typeface="Calibri"/>
                        </a:rPr>
                        <a:t> </a:t>
                      </a:r>
                    </a:p>
                  </a:txBody>
                  <a:tcPr marL="3179" marR="3179" marT="3179"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solidFill>
                            <a:srgbClr val="000000"/>
                          </a:solidFill>
                          <a:latin typeface="Calibri"/>
                        </a:rPr>
                        <a:t> </a:t>
                      </a:r>
                    </a:p>
                  </a:txBody>
                  <a:tcPr marL="3179" marR="3179" marT="3179"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solidFill>
                            <a:srgbClr val="000000"/>
                          </a:solidFill>
                          <a:latin typeface="Calibri"/>
                        </a:rPr>
                        <a:t> </a:t>
                      </a:r>
                    </a:p>
                  </a:txBody>
                  <a:tcPr marL="3179" marR="3179" marT="3179"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solidFill>
                            <a:srgbClr val="000000"/>
                          </a:solidFill>
                          <a:latin typeface="Calibri"/>
                        </a:rPr>
                        <a:t> </a:t>
                      </a:r>
                    </a:p>
                  </a:txBody>
                  <a:tcPr marL="3179" marR="3179" marT="3179"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9.70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6.93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9.15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8.59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600" b="0" i="0" u="none" strike="noStrike" dirty="0">
                          <a:solidFill>
                            <a:srgbClr val="000000"/>
                          </a:solidFill>
                          <a:latin typeface="Calibri"/>
                        </a:rPr>
                        <a:t>1.47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8.24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9.27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9.42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8.98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600" b="0" i="0" u="none" strike="noStrike" dirty="0">
                          <a:solidFill>
                            <a:srgbClr val="000000"/>
                          </a:solidFill>
                          <a:latin typeface="Calibri"/>
                        </a:rPr>
                        <a:t>0.64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bl>
          </a:graphicData>
        </a:graphic>
      </p:graphicFrame>
      <p:graphicFrame>
        <p:nvGraphicFramePr>
          <p:cNvPr id="9" name="Table 8"/>
          <p:cNvGraphicFramePr>
            <a:graphicFrameLocks noGrp="1"/>
          </p:cNvGraphicFramePr>
          <p:nvPr/>
        </p:nvGraphicFramePr>
        <p:xfrm>
          <a:off x="-21" y="4009104"/>
          <a:ext cx="9144006" cy="2624336"/>
        </p:xfrm>
        <a:graphic>
          <a:graphicData uri="http://schemas.openxmlformats.org/drawingml/2006/table">
            <a:tbl>
              <a:tblPr/>
              <a:tblGrid>
                <a:gridCol w="190732"/>
                <a:gridCol w="190732"/>
                <a:gridCol w="190732"/>
                <a:gridCol w="190732"/>
                <a:gridCol w="190732"/>
                <a:gridCol w="190732"/>
                <a:gridCol w="190732"/>
                <a:gridCol w="190732"/>
                <a:gridCol w="228878"/>
                <a:gridCol w="228878"/>
                <a:gridCol w="190732"/>
                <a:gridCol w="190732"/>
                <a:gridCol w="190732"/>
                <a:gridCol w="190732"/>
                <a:gridCol w="190732"/>
                <a:gridCol w="190732"/>
                <a:gridCol w="190732"/>
                <a:gridCol w="190732"/>
                <a:gridCol w="190732"/>
                <a:gridCol w="216162"/>
                <a:gridCol w="224109"/>
                <a:gridCol w="235235"/>
                <a:gridCol w="190732"/>
                <a:gridCol w="190732"/>
                <a:gridCol w="190732"/>
                <a:gridCol w="190732"/>
                <a:gridCol w="190732"/>
                <a:gridCol w="190732"/>
                <a:gridCol w="190732"/>
                <a:gridCol w="190732"/>
                <a:gridCol w="190732"/>
                <a:gridCol w="190732"/>
                <a:gridCol w="190732"/>
                <a:gridCol w="190732"/>
                <a:gridCol w="190732"/>
                <a:gridCol w="190732"/>
                <a:gridCol w="190732"/>
                <a:gridCol w="190732"/>
                <a:gridCol w="190732"/>
                <a:gridCol w="190732"/>
                <a:gridCol w="190732"/>
                <a:gridCol w="190732"/>
                <a:gridCol w="190732"/>
                <a:gridCol w="190732"/>
                <a:gridCol w="190732"/>
                <a:gridCol w="190732"/>
                <a:gridCol w="190732"/>
              </a:tblGrid>
              <a:tr h="139256">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gridSpan="4">
                  <a:txBody>
                    <a:bodyPr/>
                    <a:lstStyle/>
                    <a:p>
                      <a:pPr algn="l" fontAlgn="b"/>
                      <a:r>
                        <a:rPr lang="en-US" sz="600" b="1" i="0" u="none" strike="noStrike" dirty="0">
                          <a:solidFill>
                            <a:srgbClr val="000000"/>
                          </a:solidFill>
                          <a:latin typeface="Calibri"/>
                        </a:rPr>
                        <a:t>Trial 2 6/25/2013</a:t>
                      </a:r>
                    </a:p>
                  </a:txBody>
                  <a:tcPr marL="3179" marR="3179" marT="3179"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algn="l" fontAlgn="b"/>
                      <a:endParaRPr lang="en-US" sz="600" b="0" i="0" u="none" strike="noStrike" dirty="0">
                        <a:solidFill>
                          <a:srgbClr val="000000"/>
                        </a:solidFill>
                        <a:latin typeface="Calibri"/>
                      </a:endParaRPr>
                    </a:p>
                  </a:txBody>
                  <a:tcPr marL="3179" marR="3179" marT="3179"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r>
              <a:tr h="138060">
                <a:tc>
                  <a:txBody>
                    <a:bodyPr/>
                    <a:lstStyle/>
                    <a:p>
                      <a:pPr algn="ctr" fontAlgn="ctr"/>
                      <a:r>
                        <a:rPr lang="en-US" sz="600" b="1"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1" i="0" u="none" strike="noStrike">
                          <a:solidFill>
                            <a:srgbClr val="000000"/>
                          </a:solidFill>
                          <a:latin typeface="Calibri"/>
                        </a:rPr>
                        <a:t>Mins</a:t>
                      </a:r>
                    </a:p>
                  </a:txBody>
                  <a:tcPr marL="3179" marR="3179" marT="317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ctr" fontAlgn="ctr"/>
                      <a:r>
                        <a:rPr lang="en-US" sz="600" b="1" i="0" u="none" strike="noStrike">
                          <a:solidFill>
                            <a:srgbClr val="000000"/>
                          </a:solidFill>
                          <a:latin typeface="Calibri"/>
                        </a:rPr>
                        <a:t>2.00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600" b="1" i="0" u="none" strike="noStrike">
                          <a:solidFill>
                            <a:srgbClr val="000000"/>
                          </a:solidFill>
                          <a:latin typeface="Calibri"/>
                        </a:rPr>
                        <a:t>10.00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600" b="1" i="0" u="none" strike="noStrike">
                          <a:solidFill>
                            <a:srgbClr val="000000"/>
                          </a:solidFill>
                          <a:latin typeface="Calibri"/>
                        </a:rPr>
                        <a:t>20.00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600" b="1" i="0" u="none" strike="noStrike">
                          <a:solidFill>
                            <a:srgbClr val="000000"/>
                          </a:solidFill>
                          <a:latin typeface="Calibri"/>
                        </a:rPr>
                        <a:t>100.00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600" b="1" i="0" u="none" strike="noStrike">
                          <a:solidFill>
                            <a:srgbClr val="000000"/>
                          </a:solidFill>
                          <a:latin typeface="Calibri"/>
                        </a:rPr>
                        <a:t>200.00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600" b="1" i="0" u="none" strike="noStrike">
                          <a:solidFill>
                            <a:srgbClr val="000000"/>
                          </a:solidFill>
                          <a:latin typeface="Calibri"/>
                        </a:rPr>
                        <a:t>300.00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600" b="1" i="0" u="none" strike="noStrike">
                          <a:solidFill>
                            <a:srgbClr val="000000"/>
                          </a:solidFill>
                          <a:latin typeface="Calibri"/>
                        </a:rPr>
                        <a:t>400.00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600" b="1" i="0" u="none" strike="noStrike">
                          <a:solidFill>
                            <a:srgbClr val="000000"/>
                          </a:solidFill>
                          <a:latin typeface="Calibri"/>
                        </a:rPr>
                        <a:t>500.00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600" b="1" i="0" u="none" strike="noStrike">
                          <a:solidFill>
                            <a:srgbClr val="000000"/>
                          </a:solidFill>
                          <a:latin typeface="Calibri"/>
                        </a:rPr>
                        <a:t>1000.00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38060">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Rep 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Mean</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SE</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Mean</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SE</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Mean</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SE</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Mean</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SE</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Mean</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SE</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Mean</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SE</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Mean</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SE</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Mean</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SE</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1</a:t>
                      </a:r>
                    </a:p>
                  </a:txBody>
                  <a:tcPr marL="3179" marR="3179" marT="317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2</a:t>
                      </a:r>
                    </a:p>
                  </a:txBody>
                  <a:tcPr marL="3179" marR="3179" marT="317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Rep 3</a:t>
                      </a:r>
                    </a:p>
                  </a:txBody>
                  <a:tcPr marL="3179" marR="3179" marT="317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Mean</a:t>
                      </a:r>
                    </a:p>
                  </a:txBody>
                  <a:tcPr marL="3179" marR="3179" marT="317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SE</a:t>
                      </a:r>
                    </a:p>
                  </a:txBody>
                  <a:tcPr marL="3179" marR="3179" marT="317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8060">
                <a:tc>
                  <a:txBody>
                    <a:bodyPr/>
                    <a:lstStyle/>
                    <a:p>
                      <a:pPr algn="l" fontAlgn="ctr"/>
                      <a:r>
                        <a:rPr lang="en-US" sz="600" b="0" i="0" u="none" strike="noStrike">
                          <a:solidFill>
                            <a:srgbClr val="000000"/>
                          </a:solidFill>
                          <a:latin typeface="Calibri"/>
                        </a:rPr>
                        <a:t> +taq</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600" b="0" i="0" u="none" strike="noStrike">
                          <a:solidFill>
                            <a:srgbClr val="000000"/>
                          </a:solidFill>
                          <a:latin typeface="Calibri"/>
                        </a:rPr>
                        <a:t>10.00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7.67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8.00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8.85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dirty="0">
                          <a:solidFill>
                            <a:srgbClr val="000000"/>
                          </a:solidFill>
                          <a:latin typeface="Calibri"/>
                        </a:rPr>
                        <a:t>8.17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0.61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9.11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10.04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10.43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dirty="0">
                          <a:solidFill>
                            <a:srgbClr val="000000"/>
                          </a:solidFill>
                          <a:latin typeface="Calibri"/>
                        </a:rPr>
                        <a:t>9.86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0.68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9.12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11.09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10.75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dirty="0">
                          <a:solidFill>
                            <a:srgbClr val="000000"/>
                          </a:solidFill>
                          <a:latin typeface="Calibri"/>
                        </a:rPr>
                        <a:t>10.32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1.05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9.76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12.43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11.62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dirty="0">
                          <a:solidFill>
                            <a:srgbClr val="000000"/>
                          </a:solidFill>
                          <a:latin typeface="Calibri"/>
                        </a:rPr>
                        <a:t>11.27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1.37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10.93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12.67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12.13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dirty="0">
                          <a:solidFill>
                            <a:srgbClr val="000000"/>
                          </a:solidFill>
                          <a:latin typeface="Calibri"/>
                        </a:rPr>
                        <a:t>11.91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0.89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9.92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11.97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13.20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dirty="0">
                          <a:solidFill>
                            <a:srgbClr val="000000"/>
                          </a:solidFill>
                          <a:latin typeface="Calibri"/>
                        </a:rPr>
                        <a:t>11.70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1.66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10.68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10.53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9.72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10.31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0.52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10.68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10.42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11.16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dirty="0">
                          <a:solidFill>
                            <a:srgbClr val="000000"/>
                          </a:solidFill>
                          <a:latin typeface="Calibri"/>
                        </a:rPr>
                        <a:t>10.75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0.38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38060">
                <a:tc>
                  <a:txBody>
                    <a:bodyPr/>
                    <a:lstStyle/>
                    <a:p>
                      <a:pPr algn="l" fontAlgn="b"/>
                      <a:r>
                        <a:rPr lang="en-US" sz="6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600" b="0" i="0" u="none" strike="noStrike">
                          <a:solidFill>
                            <a:srgbClr val="000000"/>
                          </a:solidFill>
                          <a:latin typeface="Calibri"/>
                        </a:rPr>
                        <a:t>8.50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8.87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8.91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8.59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8.79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0.17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9.31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9.54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9.16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9.33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0.19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9.81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10.46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9.46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9.91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0.51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10.76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10.42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11.49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10.89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0.55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11.83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11.65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11.43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11.64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0.20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12.78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11.38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11.62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11.93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0.75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11.62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11.03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11.34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11.33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0.30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11.25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9.75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11.72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10.91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1.03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6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600" b="0" i="0" u="none" strike="noStrike">
                          <a:solidFill>
                            <a:srgbClr val="000000"/>
                          </a:solidFill>
                          <a:latin typeface="Calibri"/>
                        </a:rPr>
                        <a:t>6.50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7.24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9.80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9.70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8.91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1.45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9.06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10.39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10.35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9.93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0.76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9.05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10.42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11.59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10.35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1.27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9.77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11.85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12.50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11.37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1.42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9.79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12.13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12.12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11.35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1.35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8.69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12.36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12.83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11.29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2.27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9.28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12.05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12.47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11.27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1.73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9.67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11.68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12.03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11.13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1.27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6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600" b="0" i="0" u="none" strike="noStrike">
                          <a:solidFill>
                            <a:srgbClr val="000000"/>
                          </a:solidFill>
                          <a:latin typeface="Calibri"/>
                        </a:rPr>
                        <a:t>5.00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7.74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8.12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6.38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7.42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0.91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8.85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8.18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8.79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8.60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0.37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9.22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9.79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9.34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0.41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9.52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10.06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10.10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9.89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0.32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10.25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10.66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10.67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10.53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0.24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11.06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11.07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11.09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11.07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0.02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8.98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10.34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11.90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10.41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1.46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10.45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10.25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11.29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10.66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0.55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6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600" b="0" i="0" u="none" strike="noStrike">
                          <a:solidFill>
                            <a:srgbClr val="000000"/>
                          </a:solidFill>
                          <a:latin typeface="Calibri"/>
                        </a:rPr>
                        <a:t>3.50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7.21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7.84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8.89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7.98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0.85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7.70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9.64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9.42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8.92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1.06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7.62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9.61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9.69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8.97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1.17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7.91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10.68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10.35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9.65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1.51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8.61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10.06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10.42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9.70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0.96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8.18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10.76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10.48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9.81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1.41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8.71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10.16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11.03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9.97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1.17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9.21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8.94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10.90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9.68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1.06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6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600" b="0" i="0" u="none" strike="noStrike">
                          <a:solidFill>
                            <a:srgbClr val="000000"/>
                          </a:solidFill>
                          <a:latin typeface="Calibri"/>
                        </a:rPr>
                        <a:t>2.00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8.19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8.76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8.07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8.34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0.37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8.52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8.64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7.88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8.34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0.41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8.86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7.88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9.26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8.67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0.71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9.39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9.80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9.80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9.66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0.24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10.31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9.70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9.68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9.90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0.36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10.34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10.19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10.44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10.32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0.13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10.63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8.78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10.96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10.12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1.17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11.19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8.71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9.22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9.71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1.31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6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600" b="0" i="0" u="none" strike="noStrike">
                          <a:solidFill>
                            <a:srgbClr val="000000"/>
                          </a:solidFill>
                          <a:latin typeface="Calibri"/>
                        </a:rPr>
                        <a:t>1.00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7.70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9.22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9.33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8.75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0.91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8.25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10.12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10.10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9.49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1.07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8.60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10.54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10.36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9.83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1.07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8.96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10.41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10.38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9.92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0.83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8.76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9.80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9.97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9.51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0.66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9.15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10.73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10.98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10.29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0.99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9.76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10.20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11.23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10.40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0.75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10.16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9.37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10.37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9.97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0.53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6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600" b="0" i="0" u="none" strike="noStrike">
                          <a:solidFill>
                            <a:srgbClr val="000000"/>
                          </a:solidFill>
                          <a:latin typeface="Calibri"/>
                        </a:rPr>
                        <a:t>0.83</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8.01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8.28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7.85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8.05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0.22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8.74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8.81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8.81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8.79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0.04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8.91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9.48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9.21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9.20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0.28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9.45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9.91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10.37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9.91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0.46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10.10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9.91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9.82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9.94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0.14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10.62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10.29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10.32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10.41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0.18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10.17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10.07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10.50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10.25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0.23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10.65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9.96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9.83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10.15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0.44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6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600" b="0" i="0" u="none" strike="noStrike">
                          <a:solidFill>
                            <a:srgbClr val="000000"/>
                          </a:solidFill>
                          <a:latin typeface="Calibri"/>
                        </a:rPr>
                        <a:t>0.66</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7.76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9.95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9.36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9.02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1.13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8.29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10.67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10.30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9.75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1.28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8.31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10.39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9.57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1.10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8.46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10.95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11.22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10.21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1.52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9.15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11.94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10.33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10.47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1.40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9.70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11.53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11.30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10.84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9.51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10.98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10.98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10.49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0.85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8.10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11.47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11.35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10.31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1.91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6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600" b="0" i="0" u="none" strike="noStrike">
                          <a:solidFill>
                            <a:srgbClr val="000000"/>
                          </a:solidFill>
                          <a:latin typeface="Calibri"/>
                        </a:rPr>
                        <a:t>0.50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8.02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8.44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7.78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8.08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0.33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8.56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8.13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7.61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8.10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0.47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8.95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8.30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8.57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8.61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0.32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9.29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9.51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9.70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9.50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0.20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9.80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9.53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9.50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9.61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0.17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9.75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10.25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10.10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10.03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0.26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9.48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9.50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10.12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9.70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0.36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10.32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9.78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10.37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10.16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0.33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6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600" b="0" i="0" u="none" strike="noStrike">
                          <a:solidFill>
                            <a:srgbClr val="000000"/>
                          </a:solidFill>
                          <a:latin typeface="Calibri"/>
                        </a:rPr>
                        <a:t>0.33</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7.72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9.58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6.73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8.01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1.45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5.99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10.80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10.06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8.95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2.59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7.60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11.03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9.90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9.51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1.75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8.29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11.33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11.37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10.33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1.77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8.80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10.57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11.19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10.19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1.24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9.06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12.12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10.83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10.67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1.54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9.45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8.84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11.08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9.79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1.16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9.02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10.76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9.96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9.91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0.87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6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600" b="0" i="0" u="none" strike="noStrike">
                          <a:solidFill>
                            <a:srgbClr val="000000"/>
                          </a:solidFill>
                          <a:latin typeface="Calibri"/>
                        </a:rPr>
                        <a:t>0.00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7.93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9.10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7.24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8.09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0.94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8.85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9.23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8.57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8.88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0.33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9.45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9.06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8.18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8.90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0.65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9.84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9.62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10.30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9.92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0.35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10.42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10.27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9.81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10.17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0.32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10.53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10.15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10.27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10.32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0.19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10.10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8.90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10.63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9.88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0.89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10.64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8.97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11.29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10.30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1.20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ctr"/>
                      <a:r>
                        <a:rPr lang="en-US" sz="600" b="0" i="0" u="none" strike="noStrike">
                          <a:solidFill>
                            <a:srgbClr val="000000"/>
                          </a:solidFill>
                          <a:latin typeface="Calibri"/>
                        </a:rPr>
                        <a:t> -taq</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600" b="0" i="0" u="none" strike="noStrike">
                          <a:solidFill>
                            <a:srgbClr val="000000"/>
                          </a:solidFill>
                          <a:latin typeface="Calibri"/>
                        </a:rPr>
                        <a:t>10.00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6.70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8.39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9.03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8.04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1.21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8.97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9.41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10.67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9.68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0.88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9.43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9.92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9.87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9.74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0.27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10.54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10.71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10.96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10.74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0.21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10.18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10.76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8.72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9.89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1.05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10.19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11.36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12.70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11.42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1.26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7.61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10.27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10.74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9.54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1.69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9.39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9.90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10.36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9.88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0.48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600" b="0" i="0" u="none" strike="noStrike">
                          <a:solidFill>
                            <a:srgbClr val="000000"/>
                          </a:solidFill>
                          <a:latin typeface="Calibri"/>
                        </a:rPr>
                        <a:t>5.00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8.03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8.90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8.28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8.41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0.45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8.62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9.30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8.82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8.92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0.35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8.51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9.76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8.81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9.03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0.65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8.11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8.36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9.99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8.82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1.02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8.24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8.72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10.50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9.16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1.19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9.48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11.22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11.05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10.58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0.96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9.32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9.14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10.53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9.66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0.76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9.50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10.81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a:solidFill>
                            <a:srgbClr val="000000"/>
                          </a:solidFill>
                          <a:latin typeface="Calibri"/>
                        </a:rPr>
                        <a:t>9.32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600" b="0" i="0" u="none" strike="noStrike" dirty="0">
                          <a:solidFill>
                            <a:srgbClr val="000000"/>
                          </a:solidFill>
                          <a:latin typeface="Calibri"/>
                        </a:rPr>
                        <a:t>9.88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0.81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endParaRPr lang="en-US" sz="600" b="0" i="0" u="none" strike="noStrike">
                        <a:solidFill>
                          <a:srgbClr val="000000"/>
                        </a:solidFill>
                        <a:latin typeface="Calibri"/>
                      </a:endParaRPr>
                    </a:p>
                  </a:txBody>
                  <a:tcPr marL="3179" marR="3179" marT="3179" marB="0" anchor="ctr">
                    <a:lnL>
                      <a:noFill/>
                    </a:lnL>
                    <a:lnR>
                      <a:noFill/>
                    </a:lnR>
                    <a:lnT>
                      <a:noFill/>
                    </a:lnT>
                    <a:lnB>
                      <a:noFill/>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6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0.00</a:t>
                      </a:r>
                    </a:p>
                  </a:txBody>
                  <a:tcPr marL="3179" marR="3179" marT="3179"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7.83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8.37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7.65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7.95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0.38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8.95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9.10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9.55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9.20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0.31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8.83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9.38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9.30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9.17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0.30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8.45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9.51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10.21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9.39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0.88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8.31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10.03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9.04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9.13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0.86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8.20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10.25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10.37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9.61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1.22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10.22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10.31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11.07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10.53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0.47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9.33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10.65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10.02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10.00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600" b="0" i="0" u="none" strike="noStrike">
                          <a:solidFill>
                            <a:srgbClr val="000000"/>
                          </a:solidFill>
                          <a:latin typeface="Calibri"/>
                        </a:rPr>
                        <a:t>0.66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solidFill>
                            <a:srgbClr val="000000"/>
                          </a:solidFill>
                          <a:latin typeface="Calibri"/>
                        </a:rPr>
                        <a:t> </a:t>
                      </a:r>
                    </a:p>
                  </a:txBody>
                  <a:tcPr marL="3179" marR="3179" marT="3179"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ctr"/>
                      <a:r>
                        <a:rPr lang="en-US" sz="600" b="0" i="0" u="none" strike="noStrike">
                          <a:solidFill>
                            <a:srgbClr val="000000"/>
                          </a:solidFill>
                          <a:latin typeface="Calibri"/>
                        </a:rPr>
                        <a:t> </a:t>
                      </a:r>
                    </a:p>
                  </a:txBody>
                  <a:tcPr marL="3179" marR="3179" marT="3179"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a:solidFill>
                            <a:srgbClr val="000000"/>
                          </a:solidFill>
                          <a:latin typeface="Calibri"/>
                        </a:rPr>
                        <a:t> </a:t>
                      </a:r>
                    </a:p>
                  </a:txBody>
                  <a:tcPr marL="3179" marR="3179" marT="3179"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600" b="0" i="0" u="none" strike="noStrike" dirty="0">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2000" dirty="0" smtClean="0"/>
              <a:t>Mean of 2 trials: 50</a:t>
            </a:r>
            <a:r>
              <a:rPr lang="en-US" sz="2000" baseline="30000" dirty="0" smtClean="0"/>
              <a:t>o</a:t>
            </a:r>
            <a:r>
              <a:rPr lang="en-US" sz="2000" dirty="0" smtClean="0"/>
              <a:t>C assay</a:t>
            </a:r>
            <a:endParaRPr lang="en-US" sz="1600" dirty="0"/>
          </a:p>
        </p:txBody>
      </p:sp>
      <p:sp>
        <p:nvSpPr>
          <p:cNvPr id="5" name="Content Placeholder 4"/>
          <p:cNvSpPr txBox="1">
            <a:spLocks noGrp="1"/>
          </p:cNvSpPr>
          <p:nvPr>
            <p:ph idx="1"/>
          </p:nvPr>
        </p:nvSpPr>
        <p:spPr>
          <a:xfrm>
            <a:off x="457200" y="1025029"/>
            <a:ext cx="8229600" cy="2117503"/>
          </a:xfrm>
          <a:prstGeom prst="rect">
            <a:avLst/>
          </a:prstGeom>
          <a:noFill/>
        </p:spPr>
        <p:txBody>
          <a:bodyPr wrap="square" rtlCol="0">
            <a:spAutoFit/>
          </a:bodyPr>
          <a:lstStyle/>
          <a:p>
            <a:pPr algn="just"/>
            <a:r>
              <a:rPr lang="en-US" sz="1400" dirty="0" smtClean="0"/>
              <a:t>In each of the plots in following slides, data has been plotted with either the 0min </a:t>
            </a:r>
            <a:r>
              <a:rPr lang="en-US" sz="1400" dirty="0" err="1" smtClean="0"/>
              <a:t>RFU</a:t>
            </a:r>
            <a:r>
              <a:rPr lang="en-US" sz="1400" baseline="-25000" dirty="0" err="1" smtClean="0"/>
              <a:t>+taq</a:t>
            </a:r>
            <a:r>
              <a:rPr lang="en-US" sz="1400" dirty="0" smtClean="0"/>
              <a:t> (colored line) or the 0min RFU</a:t>
            </a:r>
            <a:r>
              <a:rPr lang="en-US" sz="1400" baseline="-25000" dirty="0" smtClean="0"/>
              <a:t>-</a:t>
            </a:r>
            <a:r>
              <a:rPr lang="en-US" sz="1400" baseline="-25000" dirty="0" err="1" smtClean="0"/>
              <a:t>taq</a:t>
            </a:r>
            <a:r>
              <a:rPr lang="en-US" sz="1400" dirty="0" smtClean="0"/>
              <a:t> (black dashed line).  </a:t>
            </a:r>
          </a:p>
          <a:p>
            <a:pPr algn="just"/>
            <a:r>
              <a:rPr lang="en-US" sz="1400" dirty="0" smtClean="0"/>
              <a:t>In general, the 0min RFU</a:t>
            </a:r>
            <a:r>
              <a:rPr lang="en-US" sz="1400" baseline="-25000" dirty="0" smtClean="0"/>
              <a:t>-</a:t>
            </a:r>
            <a:r>
              <a:rPr lang="en-US" sz="1400" baseline="-25000" dirty="0" err="1" smtClean="0"/>
              <a:t>taq</a:t>
            </a:r>
            <a:r>
              <a:rPr lang="en-US" sz="1400" dirty="0" smtClean="0"/>
              <a:t> might be a more reliable 0min value since experimental limitations result in even the 0min reaction actually being incubated  at assay temperature for ~2-4secs resulting in likely erroneous RFUs, when </a:t>
            </a:r>
            <a:r>
              <a:rPr lang="en-US" sz="1400" dirty="0" err="1" smtClean="0"/>
              <a:t>Taq</a:t>
            </a:r>
            <a:r>
              <a:rPr lang="en-US" sz="1400" dirty="0" smtClean="0"/>
              <a:t> is present in the reaction.  Early time point (20secs-1min) are also not accurate due to experimental set up limitation and probably need to be excluded  for curve fitting.</a:t>
            </a:r>
          </a:p>
          <a:p>
            <a:pPr algn="just"/>
            <a:r>
              <a:rPr lang="en-US" sz="1400" dirty="0" smtClean="0"/>
              <a:t>For each </a:t>
            </a:r>
            <a:r>
              <a:rPr lang="en-US" sz="1400" dirty="0" err="1" smtClean="0"/>
              <a:t>dNTP</a:t>
            </a:r>
            <a:r>
              <a:rPr lang="en-US" sz="1400" dirty="0" smtClean="0"/>
              <a:t> </a:t>
            </a:r>
            <a:r>
              <a:rPr lang="en-US" sz="1400" dirty="0" err="1" smtClean="0"/>
              <a:t>conc</a:t>
            </a:r>
            <a:r>
              <a:rPr lang="en-US" sz="1400" dirty="0" smtClean="0"/>
              <a:t>, the black dashed line (using 0min</a:t>
            </a:r>
            <a:r>
              <a:rPr lang="en-US" sz="1400" baseline="-25000" dirty="0" smtClean="0"/>
              <a:t>-taq</a:t>
            </a:r>
            <a:r>
              <a:rPr lang="en-US" sz="1400" dirty="0" smtClean="0"/>
              <a:t>) also has the early time points excluded. Corrected RFU values from this fitted curve have been used to calculate initial rate as </a:t>
            </a:r>
            <a:r>
              <a:rPr lang="en-US" sz="1400" dirty="0" err="1" smtClean="0"/>
              <a:t>dRFU</a:t>
            </a:r>
            <a:r>
              <a:rPr lang="en-US" sz="1400" dirty="0" smtClean="0"/>
              <a:t>/</a:t>
            </a:r>
            <a:r>
              <a:rPr lang="en-US" sz="1400" dirty="0" err="1" smtClean="0"/>
              <a:t>dT</a:t>
            </a:r>
            <a:r>
              <a:rPr lang="en-US" sz="1400" dirty="0" smtClean="0"/>
              <a:t> (see highlighted column).</a:t>
            </a:r>
            <a:endParaRPr lang="en-US" sz="1400" dirty="0"/>
          </a:p>
        </p:txBody>
      </p:sp>
      <p:graphicFrame>
        <p:nvGraphicFramePr>
          <p:cNvPr id="8" name="Table 7"/>
          <p:cNvGraphicFramePr>
            <a:graphicFrameLocks noGrp="1"/>
          </p:cNvGraphicFramePr>
          <p:nvPr/>
        </p:nvGraphicFramePr>
        <p:xfrm>
          <a:off x="7" y="3679716"/>
          <a:ext cx="9143987" cy="2152802"/>
        </p:xfrm>
        <a:graphic>
          <a:graphicData uri="http://schemas.openxmlformats.org/drawingml/2006/table">
            <a:tbl>
              <a:tblPr/>
              <a:tblGrid>
                <a:gridCol w="237712"/>
                <a:gridCol w="237712"/>
                <a:gridCol w="237712"/>
                <a:gridCol w="237712"/>
                <a:gridCol w="237712"/>
                <a:gridCol w="237712"/>
                <a:gridCol w="237712"/>
                <a:gridCol w="237712"/>
                <a:gridCol w="221864"/>
                <a:gridCol w="285254"/>
                <a:gridCol w="237712"/>
                <a:gridCol w="237712"/>
                <a:gridCol w="237712"/>
                <a:gridCol w="237712"/>
                <a:gridCol w="237712"/>
                <a:gridCol w="237712"/>
                <a:gridCol w="237712"/>
                <a:gridCol w="237712"/>
                <a:gridCol w="237712"/>
                <a:gridCol w="269408"/>
                <a:gridCol w="262365"/>
                <a:gridCol w="260600"/>
                <a:gridCol w="237712"/>
                <a:gridCol w="237712"/>
                <a:gridCol w="237712"/>
                <a:gridCol w="237712"/>
                <a:gridCol w="237712"/>
                <a:gridCol w="237712"/>
                <a:gridCol w="237712"/>
                <a:gridCol w="237712"/>
                <a:gridCol w="237712"/>
                <a:gridCol w="237712"/>
                <a:gridCol w="237712"/>
                <a:gridCol w="237712"/>
                <a:gridCol w="237712"/>
                <a:gridCol w="237712"/>
                <a:gridCol w="237712"/>
                <a:gridCol w="237712"/>
              </a:tblGrid>
              <a:tr h="121920">
                <a:tc>
                  <a:txBody>
                    <a:bodyPr/>
                    <a:lstStyle/>
                    <a:p>
                      <a:pPr algn="ctr" fontAlgn="ctr"/>
                      <a:r>
                        <a:rPr lang="en-US" sz="700" b="1" i="0" u="none" strike="noStrike" dirty="0">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mn-lt"/>
                        </a:rPr>
                        <a:t> </a:t>
                      </a:r>
                    </a:p>
                  </a:txBody>
                  <a:tcPr marL="3962" marR="3962" marT="3962"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fontAlgn="ctr"/>
                      <a:r>
                        <a:rPr lang="en-US" sz="700" b="1" i="0" u="none" strike="noStrike">
                          <a:solidFill>
                            <a:srgbClr val="000000"/>
                          </a:solidFill>
                          <a:latin typeface="+mn-lt"/>
                        </a:rPr>
                        <a:t>2.00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mn-lt"/>
                        </a:rPr>
                        <a:t>10.00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mn-lt"/>
                        </a:rPr>
                        <a:t>20.00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mn-lt"/>
                        </a:rPr>
                        <a:t>100.00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mn-lt"/>
                        </a:rPr>
                        <a:t>200.00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mn-lt"/>
                        </a:rPr>
                        <a:t>300.00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mn-lt"/>
                        </a:rPr>
                        <a:t>400.00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mn-lt"/>
                        </a:rPr>
                        <a:t>500.00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mn-lt"/>
                        </a:rPr>
                        <a:t>1000.00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292610">
                <a:tc>
                  <a:txBody>
                    <a:bodyPr/>
                    <a:lstStyle/>
                    <a:p>
                      <a:pPr algn="ctr" fontAlgn="ctr"/>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mn-lt"/>
                        </a:rPr>
                        <a:t>Mins</a:t>
                      </a:r>
                    </a:p>
                  </a:txBody>
                  <a:tcPr marL="3962" marR="3962" marT="3962"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mn-lt"/>
                        </a:rPr>
                        <a:t>Mean 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mn-lt"/>
                        </a:rPr>
                        <a:t>Mean 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mn-lt"/>
                        </a:rPr>
                        <a:t>Mean of 2 trials</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mn-lt"/>
                        </a:rPr>
                        <a:t>SE</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mn-lt"/>
                        </a:rPr>
                        <a:t>Mean 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mn-lt"/>
                        </a:rPr>
                        <a:t>Mean 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mn-lt"/>
                        </a:rPr>
                        <a:t>Mean of 2 trials</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mn-lt"/>
                        </a:rPr>
                        <a:t>SE</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mn-lt"/>
                        </a:rPr>
                        <a:t>Mean 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mn-lt"/>
                        </a:rPr>
                        <a:t>Mean 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mn-lt"/>
                        </a:rPr>
                        <a:t>Mean of 2 trials</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mn-lt"/>
                        </a:rPr>
                        <a:t>SE</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mn-lt"/>
                        </a:rPr>
                        <a:t>Mean 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mn-lt"/>
                        </a:rPr>
                        <a:t>Mean 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mn-lt"/>
                        </a:rPr>
                        <a:t>Mean of 2 trials</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mn-lt"/>
                        </a:rPr>
                        <a:t>SE</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mn-lt"/>
                        </a:rPr>
                        <a:t>Mean 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mn-lt"/>
                        </a:rPr>
                        <a:t>Mean 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mn-lt"/>
                        </a:rPr>
                        <a:t>Mean of 2 trials</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mn-lt"/>
                        </a:rPr>
                        <a:t>SE</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mn-lt"/>
                        </a:rPr>
                        <a:t>Mean 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mn-lt"/>
                        </a:rPr>
                        <a:t>Mean 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mn-lt"/>
                        </a:rPr>
                        <a:t>Mean of 2 trials</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mn-lt"/>
                        </a:rPr>
                        <a:t>SE</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mn-lt"/>
                        </a:rPr>
                        <a:t>Mean 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mn-lt"/>
                        </a:rPr>
                        <a:t>Mean 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mn-lt"/>
                        </a:rPr>
                        <a:t>Mean of 2 trials</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mn-lt"/>
                        </a:rPr>
                        <a:t>SE</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mn-lt"/>
                        </a:rPr>
                        <a:t>Mean 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mn-lt"/>
                        </a:rPr>
                        <a:t>Mean 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mn-lt"/>
                        </a:rPr>
                        <a:t>Mean of 2 trials</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mn-lt"/>
                        </a:rPr>
                        <a:t>SE</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mn-lt"/>
                        </a:rPr>
                        <a:t>Mean 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a:solidFill>
                            <a:srgbClr val="000000"/>
                          </a:solidFill>
                          <a:latin typeface="+mn-lt"/>
                        </a:rPr>
                        <a:t>Mean 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solidFill>
                            <a:srgbClr val="000000"/>
                          </a:solidFill>
                          <a:latin typeface="+mn-lt"/>
                        </a:rPr>
                        <a:t>Mean of 2 trials</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mn-lt"/>
                        </a:rPr>
                        <a:t>SE</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1920">
                <a:tc>
                  <a:txBody>
                    <a:bodyPr/>
                    <a:lstStyle/>
                    <a:p>
                      <a:pPr algn="ctr" fontAlgn="b"/>
                      <a:r>
                        <a:rPr lang="en-US" sz="700" b="0" i="0" u="none" strike="noStrike">
                          <a:solidFill>
                            <a:srgbClr val="000000"/>
                          </a:solidFill>
                          <a:latin typeface="+mn-lt"/>
                        </a:rPr>
                        <a:t> +taq</a:t>
                      </a:r>
                    </a:p>
                  </a:txBody>
                  <a:tcPr marL="3962" marR="3962" marT="3962"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mn-lt"/>
                        </a:rPr>
                        <a:t>10.00</a:t>
                      </a:r>
                    </a:p>
                  </a:txBody>
                  <a:tcPr marL="3962" marR="3962" marT="3962"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mn-lt"/>
                        </a:rPr>
                        <a:t>8.47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b"/>
                      <a:r>
                        <a:rPr lang="en-US" sz="700" b="0" i="0" u="none" strike="noStrike" dirty="0">
                          <a:solidFill>
                            <a:srgbClr val="000000"/>
                          </a:solidFill>
                          <a:latin typeface="+mn-lt"/>
                        </a:rPr>
                        <a:t>8.17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8.32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700" b="1" i="0" u="none" strike="noStrike">
                          <a:solidFill>
                            <a:srgbClr val="000000"/>
                          </a:solidFill>
                          <a:latin typeface="+mn-lt"/>
                        </a:rPr>
                        <a:t>0.210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mn-lt"/>
                        </a:rPr>
                        <a:t>9.29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b"/>
                      <a:r>
                        <a:rPr lang="en-US" sz="700" b="0" i="0" u="none" strike="noStrike" dirty="0">
                          <a:solidFill>
                            <a:srgbClr val="000000"/>
                          </a:solidFill>
                          <a:latin typeface="+mn-lt"/>
                        </a:rPr>
                        <a:t>9.861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9.58</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700" b="1" i="0" u="none" strike="noStrike">
                          <a:solidFill>
                            <a:srgbClr val="000000"/>
                          </a:solidFill>
                          <a:latin typeface="+mn-lt"/>
                        </a:rPr>
                        <a:t>0.404</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mn-lt"/>
                        </a:rPr>
                        <a:t>10.30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b"/>
                      <a:r>
                        <a:rPr lang="en-US" sz="700" b="0" i="0" u="none" strike="noStrike" dirty="0">
                          <a:solidFill>
                            <a:srgbClr val="000000"/>
                          </a:solidFill>
                          <a:latin typeface="+mn-lt"/>
                        </a:rPr>
                        <a:t>10.32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10.31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700" b="1" i="0" u="none" strike="noStrike">
                          <a:solidFill>
                            <a:srgbClr val="000000"/>
                          </a:solidFill>
                          <a:latin typeface="+mn-lt"/>
                        </a:rPr>
                        <a:t>0.015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mn-lt"/>
                        </a:rPr>
                        <a:t>11.13</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b"/>
                      <a:r>
                        <a:rPr lang="en-US" sz="700" b="0" i="0" u="none" strike="noStrike" dirty="0">
                          <a:solidFill>
                            <a:srgbClr val="000000"/>
                          </a:solidFill>
                          <a:latin typeface="+mn-lt"/>
                        </a:rPr>
                        <a:t>11.27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11.20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700" b="1" i="0" u="none" strike="noStrike">
                          <a:solidFill>
                            <a:srgbClr val="000000"/>
                          </a:solidFill>
                          <a:latin typeface="+mn-lt"/>
                        </a:rPr>
                        <a:t>0.100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mn-lt"/>
                        </a:rPr>
                        <a:t>10.88</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b"/>
                      <a:r>
                        <a:rPr lang="en-US" sz="700" b="0" i="0" u="none" strike="noStrike" dirty="0">
                          <a:solidFill>
                            <a:srgbClr val="000000"/>
                          </a:solidFill>
                          <a:latin typeface="+mn-lt"/>
                        </a:rPr>
                        <a:t>11.91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11.40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700" b="1" i="0" u="none" strike="noStrike">
                          <a:solidFill>
                            <a:srgbClr val="000000"/>
                          </a:solidFill>
                          <a:latin typeface="+mn-lt"/>
                        </a:rPr>
                        <a:t>0.728</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700" b="0" i="0" u="none" strike="noStrike" dirty="0">
                          <a:solidFill>
                            <a:srgbClr val="000000"/>
                          </a:solidFill>
                          <a:latin typeface="+mn-lt"/>
                        </a:rPr>
                        <a:t>11.70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11.70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700" b="0" i="0" u="none" strike="noStrike" dirty="0">
                          <a:solidFill>
                            <a:srgbClr val="000000"/>
                          </a:solidFill>
                          <a:latin typeface="+mn-lt"/>
                        </a:rPr>
                        <a:t>10.31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10.31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mn-lt"/>
                        </a:rPr>
                        <a:t>10.16</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b"/>
                      <a:r>
                        <a:rPr lang="en-US" sz="700" b="0" i="0" u="none" strike="noStrike" dirty="0">
                          <a:solidFill>
                            <a:srgbClr val="000000"/>
                          </a:solidFill>
                          <a:latin typeface="+mn-lt"/>
                        </a:rPr>
                        <a:t>10.75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10.46</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n-US" sz="700" b="1" i="0" u="none" strike="noStrike" dirty="0">
                          <a:solidFill>
                            <a:srgbClr val="000000"/>
                          </a:solidFill>
                          <a:latin typeface="+mn-lt"/>
                        </a:rPr>
                        <a:t>0.420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mn-lt"/>
                        </a:rPr>
                        <a:t>9.71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b"/>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700" b="1" i="0" u="none" strike="noStrike">
                          <a:solidFill>
                            <a:srgbClr val="000000"/>
                          </a:solidFill>
                          <a:latin typeface="+mn-lt"/>
                        </a:rPr>
                        <a:t>9.71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21920">
                <a:tc>
                  <a:txBody>
                    <a:bodyPr/>
                    <a:lstStyle/>
                    <a:p>
                      <a:pPr algn="ctr" fontAlgn="b"/>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mn-lt"/>
                        </a:rPr>
                        <a:t>8.50</a:t>
                      </a:r>
                    </a:p>
                  </a:txBody>
                  <a:tcPr marL="3962" marR="3962" marT="3962"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8.50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mn-lt"/>
                        </a:rPr>
                        <a:t>8.79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8.65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0.203</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8.98</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mn-lt"/>
                        </a:rPr>
                        <a:t>9.335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9.16</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0.250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9.79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mn-lt"/>
                        </a:rPr>
                        <a:t>9.91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9.85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0.087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11.28</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mn-lt"/>
                        </a:rPr>
                        <a:t>10.89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11.09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0.278</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11.64</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mn-lt"/>
                        </a:rPr>
                        <a:t>11.64</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11.64</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0.000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dirty="0">
                          <a:solidFill>
                            <a:srgbClr val="000000"/>
                          </a:solidFill>
                          <a:latin typeface="+mn-lt"/>
                        </a:rPr>
                        <a:t>11.93</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11.93</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a:solidFill>
                            <a:srgbClr val="000000"/>
                          </a:solidFill>
                          <a:latin typeface="+mn-lt"/>
                        </a:rPr>
                        <a:t>11.33</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11.33</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10.19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mn-lt"/>
                        </a:rPr>
                        <a:t>10.91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10.55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dirty="0">
                          <a:solidFill>
                            <a:srgbClr val="000000"/>
                          </a:solidFill>
                          <a:latin typeface="+mn-lt"/>
                        </a:rPr>
                        <a:t>0.508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8.85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8.85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21920">
                <a:tc>
                  <a:txBody>
                    <a:bodyPr/>
                    <a:lstStyle/>
                    <a:p>
                      <a:pPr algn="ctr" fontAlgn="b"/>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mn-lt"/>
                        </a:rPr>
                        <a:t>6.50</a:t>
                      </a:r>
                    </a:p>
                  </a:txBody>
                  <a:tcPr marL="3962" marR="3962" marT="3962"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8.33</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8.91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8.62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0.410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9.61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9.932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9.77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0.228</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9.09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mn-lt"/>
                        </a:rPr>
                        <a:t>10.35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9.72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0.891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10.55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mn-lt"/>
                        </a:rPr>
                        <a:t>11.37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10.96</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0.586</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9.46</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11.35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10.40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1.337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a:solidFill>
                            <a:srgbClr val="000000"/>
                          </a:solidFill>
                          <a:latin typeface="+mn-lt"/>
                        </a:rPr>
                        <a:t>11.29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11.29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a:solidFill>
                            <a:srgbClr val="000000"/>
                          </a:solidFill>
                          <a:latin typeface="+mn-lt"/>
                        </a:rPr>
                        <a:t>11.27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11.27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9.26</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mn-lt"/>
                        </a:rPr>
                        <a:t>11.13</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10.20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dirty="0">
                          <a:solidFill>
                            <a:srgbClr val="000000"/>
                          </a:solidFill>
                          <a:latin typeface="+mn-lt"/>
                        </a:rPr>
                        <a:t>1.318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8.53</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8.53</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21920">
                <a:tc>
                  <a:txBody>
                    <a:bodyPr/>
                    <a:lstStyle/>
                    <a:p>
                      <a:pPr algn="ctr" fontAlgn="b"/>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mn-lt"/>
                        </a:rPr>
                        <a:t>5.00</a:t>
                      </a:r>
                    </a:p>
                  </a:txBody>
                  <a:tcPr marL="3962" marR="3962" marT="3962"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7.94</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7.42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7.68</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0.371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8.38</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8.605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8.49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dirty="0">
                          <a:solidFill>
                            <a:srgbClr val="000000"/>
                          </a:solidFill>
                          <a:latin typeface="+mn-lt"/>
                        </a:rPr>
                        <a:t>0.157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8.77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9.34</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9.05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0.402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10.00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9.89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9.95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0.073</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10.24</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10.53</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10.38</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0.205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a:solidFill>
                            <a:srgbClr val="000000"/>
                          </a:solidFill>
                          <a:latin typeface="+mn-lt"/>
                        </a:rPr>
                        <a:t>11.07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11.07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dirty="0">
                          <a:solidFill>
                            <a:srgbClr val="000000"/>
                          </a:solidFill>
                          <a:latin typeface="+mn-lt"/>
                        </a:rPr>
                        <a:t>10.41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10.41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9.62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mn-lt"/>
                        </a:rPr>
                        <a:t>10.66</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10.14</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dirty="0">
                          <a:solidFill>
                            <a:srgbClr val="000000"/>
                          </a:solidFill>
                          <a:latin typeface="+mn-lt"/>
                        </a:rPr>
                        <a:t>0.740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9.42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9.42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21920">
                <a:tc>
                  <a:txBody>
                    <a:bodyPr/>
                    <a:lstStyle/>
                    <a:p>
                      <a:pPr algn="ctr" fontAlgn="b"/>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mn-lt"/>
                        </a:rPr>
                        <a:t>3.50</a:t>
                      </a:r>
                    </a:p>
                  </a:txBody>
                  <a:tcPr marL="3962" marR="3962" marT="3962"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8.77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mn-lt"/>
                        </a:rPr>
                        <a:t>7.98</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8.37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0.559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9.37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8.920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9.14</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0.316</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9.64</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mn-lt"/>
                        </a:rPr>
                        <a:t>8.97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9.31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0.472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10.75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9.65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10.20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0.781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10.35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9.70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10.02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0.466</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dirty="0">
                          <a:solidFill>
                            <a:srgbClr val="000000"/>
                          </a:solidFill>
                          <a:latin typeface="+mn-lt"/>
                        </a:rPr>
                        <a:t>9.81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9.81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a:solidFill>
                            <a:srgbClr val="000000"/>
                          </a:solidFill>
                          <a:latin typeface="+mn-lt"/>
                        </a:rPr>
                        <a:t>9.97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9.97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10.20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9.68</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9.94</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dirty="0">
                          <a:solidFill>
                            <a:srgbClr val="000000"/>
                          </a:solidFill>
                          <a:latin typeface="+mn-lt"/>
                        </a:rPr>
                        <a:t>0.364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10.35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10.35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21920">
                <a:tc>
                  <a:txBody>
                    <a:bodyPr/>
                    <a:lstStyle/>
                    <a:p>
                      <a:pPr algn="ctr" fontAlgn="b"/>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mn-lt"/>
                        </a:rPr>
                        <a:t>2.00</a:t>
                      </a:r>
                    </a:p>
                  </a:txBody>
                  <a:tcPr marL="3962" marR="3962" marT="3962"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8.14</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mn-lt"/>
                        </a:rPr>
                        <a:t>8.34</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8.24</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0.141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8.53</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8.345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8.43</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0.128</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8.87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8.67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8.77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0.145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9.74</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mn-lt"/>
                        </a:rPr>
                        <a:t>9.66</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9.70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0.055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9.91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9.90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9.90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0.009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a:solidFill>
                            <a:srgbClr val="000000"/>
                          </a:solidFill>
                          <a:latin typeface="+mn-lt"/>
                        </a:rPr>
                        <a:t>10.32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10.32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dirty="0">
                          <a:solidFill>
                            <a:srgbClr val="000000"/>
                          </a:solidFill>
                          <a:latin typeface="+mn-lt"/>
                        </a:rPr>
                        <a:t>10.12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10.12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9.75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9.71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9.73</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dirty="0">
                          <a:solidFill>
                            <a:srgbClr val="000000"/>
                          </a:solidFill>
                          <a:latin typeface="+mn-lt"/>
                        </a:rPr>
                        <a:t>0.029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9.79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9.79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21920">
                <a:tc>
                  <a:txBody>
                    <a:bodyPr/>
                    <a:lstStyle/>
                    <a:p>
                      <a:pPr algn="ctr" fontAlgn="b"/>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mn-lt"/>
                        </a:rPr>
                        <a:t>1.00</a:t>
                      </a:r>
                    </a:p>
                  </a:txBody>
                  <a:tcPr marL="3962" marR="3962" marT="3962"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8.12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8.75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8.44</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0.443</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8.20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9.491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8.85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0.912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8.81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9.83</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9.32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0.725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9.06</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mn-lt"/>
                        </a:rPr>
                        <a:t>9.92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9.49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0.608</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9.16</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9.51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9.34</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0.244</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a:solidFill>
                            <a:srgbClr val="000000"/>
                          </a:solidFill>
                          <a:latin typeface="+mn-lt"/>
                        </a:rPr>
                        <a:t>10.29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10.29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a:solidFill>
                            <a:srgbClr val="000000"/>
                          </a:solidFill>
                          <a:latin typeface="+mn-lt"/>
                        </a:rPr>
                        <a:t>10.40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10.40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9.43</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mn-lt"/>
                        </a:rPr>
                        <a:t>9.97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9.70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dirty="0">
                          <a:solidFill>
                            <a:srgbClr val="000000"/>
                          </a:solidFill>
                          <a:latin typeface="+mn-lt"/>
                        </a:rPr>
                        <a:t>0.378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9.29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9.29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21920">
                <a:tc>
                  <a:txBody>
                    <a:bodyPr/>
                    <a:lstStyle/>
                    <a:p>
                      <a:pPr algn="ctr" fontAlgn="b"/>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mn-lt"/>
                        </a:rPr>
                        <a:t>0.83</a:t>
                      </a:r>
                    </a:p>
                  </a:txBody>
                  <a:tcPr marL="3962" marR="3962" marT="3962"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7.57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8.05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7.81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0.338</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7.61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8.786</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8.20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0.831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8.24</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9.20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8.72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0.681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8.72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mn-lt"/>
                        </a:rPr>
                        <a:t>9.91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9.31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0.844</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8.86</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9.94</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9.40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0.764</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dirty="0">
                          <a:solidFill>
                            <a:srgbClr val="000000"/>
                          </a:solidFill>
                          <a:latin typeface="+mn-lt"/>
                        </a:rPr>
                        <a:t>10.41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10.41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dirty="0">
                          <a:solidFill>
                            <a:srgbClr val="000000"/>
                          </a:solidFill>
                          <a:latin typeface="+mn-lt"/>
                        </a:rPr>
                        <a:t>10.25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10.25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8.75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mn-lt"/>
                        </a:rPr>
                        <a:t>10.15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9.45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dirty="0">
                          <a:solidFill>
                            <a:srgbClr val="000000"/>
                          </a:solidFill>
                          <a:latin typeface="+mn-lt"/>
                        </a:rPr>
                        <a:t>0.989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8.06</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8.06</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21920">
                <a:tc>
                  <a:txBody>
                    <a:bodyPr/>
                    <a:lstStyle/>
                    <a:p>
                      <a:pPr algn="ctr" fontAlgn="b"/>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mn-lt"/>
                        </a:rPr>
                        <a:t>0.66</a:t>
                      </a:r>
                    </a:p>
                  </a:txBody>
                  <a:tcPr marL="3962" marR="3962" marT="3962"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9.15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9.02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9.09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0.091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9.05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9.752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9.40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0.494</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9.12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9.57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9.34</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0.317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10.22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10.21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10.21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0.006</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10.29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10.47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10.38</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0.131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a:solidFill>
                            <a:srgbClr val="000000"/>
                          </a:solidFill>
                          <a:latin typeface="+mn-lt"/>
                        </a:rPr>
                        <a:t>10.84</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10.84</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dirty="0">
                          <a:solidFill>
                            <a:srgbClr val="000000"/>
                          </a:solidFill>
                          <a:latin typeface="+mn-lt"/>
                        </a:rPr>
                        <a:t>10.49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10.49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10.29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10.31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10.30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dirty="0">
                          <a:solidFill>
                            <a:srgbClr val="000000"/>
                          </a:solidFill>
                          <a:latin typeface="+mn-lt"/>
                        </a:rPr>
                        <a:t>0.011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9.28</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9.28</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21920">
                <a:tc>
                  <a:txBody>
                    <a:bodyPr/>
                    <a:lstStyle/>
                    <a:p>
                      <a:pPr algn="ctr" fontAlgn="b"/>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mn-lt"/>
                        </a:rPr>
                        <a:t>0.50</a:t>
                      </a:r>
                    </a:p>
                  </a:txBody>
                  <a:tcPr marL="3962" marR="3962" marT="3962"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8.47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8.08</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8.27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0.275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8.60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8.101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8.35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0.350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8.81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8.61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8.71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0.140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9.39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9.50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9.44</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0.078</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9.64</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9.61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9.62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0.021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dirty="0">
                          <a:solidFill>
                            <a:srgbClr val="000000"/>
                          </a:solidFill>
                          <a:latin typeface="+mn-lt"/>
                        </a:rPr>
                        <a:t>10.03</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10.03</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dirty="0">
                          <a:solidFill>
                            <a:srgbClr val="000000"/>
                          </a:solidFill>
                          <a:latin typeface="+mn-lt"/>
                        </a:rPr>
                        <a:t>9.70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9.70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10.09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10.16</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10.12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dirty="0">
                          <a:solidFill>
                            <a:srgbClr val="000000"/>
                          </a:solidFill>
                          <a:latin typeface="+mn-lt"/>
                        </a:rPr>
                        <a:t>0.051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9.36</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9.36</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21920">
                <a:tc>
                  <a:txBody>
                    <a:bodyPr/>
                    <a:lstStyle/>
                    <a:p>
                      <a:pPr algn="ctr" fontAlgn="b"/>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mn-lt"/>
                        </a:rPr>
                        <a:t>0.33</a:t>
                      </a:r>
                    </a:p>
                  </a:txBody>
                  <a:tcPr marL="3962" marR="3962" marT="3962"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8.42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8.01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8.22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0.289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9.68</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8.951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9.32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0.518</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9.76</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9.51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9.63</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0.178</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10.59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10.33</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10.46</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0.185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10.81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10.19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10.50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0.440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dirty="0">
                          <a:solidFill>
                            <a:srgbClr val="000000"/>
                          </a:solidFill>
                          <a:latin typeface="+mn-lt"/>
                        </a:rPr>
                        <a:t>10.67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10.67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dirty="0">
                          <a:solidFill>
                            <a:srgbClr val="000000"/>
                          </a:solidFill>
                          <a:latin typeface="+mn-lt"/>
                        </a:rPr>
                        <a:t>9.79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9.79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10.25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9.91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10.08</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dirty="0">
                          <a:solidFill>
                            <a:srgbClr val="000000"/>
                          </a:solidFill>
                          <a:latin typeface="+mn-lt"/>
                        </a:rPr>
                        <a:t>0.241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10.23</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10.23</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21920">
                <a:tc>
                  <a:txBody>
                    <a:bodyPr/>
                    <a:lstStyle/>
                    <a:p>
                      <a:pPr algn="ctr" fontAlgn="b"/>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mn-lt"/>
                        </a:rPr>
                        <a:t>0.00</a:t>
                      </a:r>
                    </a:p>
                  </a:txBody>
                  <a:tcPr marL="3962" marR="3962" marT="3962"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8.64</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8.09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8.37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0.390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8.92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8.884</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8.90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0.027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9.28</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8.90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9.09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0.271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10.00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9.92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9.96</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0.054</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10.52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10.17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10.34</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0.249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dirty="0">
                          <a:solidFill>
                            <a:srgbClr val="000000"/>
                          </a:solidFill>
                          <a:latin typeface="+mn-lt"/>
                        </a:rPr>
                        <a:t>10.32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10.32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dirty="0">
                          <a:solidFill>
                            <a:srgbClr val="000000"/>
                          </a:solidFill>
                          <a:latin typeface="+mn-lt"/>
                        </a:rPr>
                        <a:t>9.88</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9.88</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9.86</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10.30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10.08</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dirty="0">
                          <a:solidFill>
                            <a:srgbClr val="000000"/>
                          </a:solidFill>
                          <a:latin typeface="+mn-lt"/>
                        </a:rPr>
                        <a:t>0.313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9.07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9.07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21920">
                <a:tc>
                  <a:txBody>
                    <a:bodyPr/>
                    <a:lstStyle/>
                    <a:p>
                      <a:pPr algn="ctr" fontAlgn="b"/>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mn-lt"/>
                        </a:rPr>
                        <a:t> </a:t>
                      </a:r>
                    </a:p>
                  </a:txBody>
                  <a:tcPr marL="3962" marR="3962" marT="3962"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dirty="0">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0" i="0" u="none" strike="noStrike" dirty="0">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dirty="0">
                          <a:solidFill>
                            <a:srgbClr val="000000"/>
                          </a:solidFill>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21920">
                <a:tc>
                  <a:txBody>
                    <a:bodyPr/>
                    <a:lstStyle/>
                    <a:p>
                      <a:pPr algn="ctr" fontAlgn="b"/>
                      <a:r>
                        <a:rPr lang="en-US" sz="700" b="0" i="0" u="none" strike="noStrike">
                          <a:solidFill>
                            <a:srgbClr val="000000"/>
                          </a:solidFill>
                          <a:latin typeface="+mn-lt"/>
                        </a:rPr>
                        <a:t> -taq</a:t>
                      </a:r>
                    </a:p>
                  </a:txBody>
                  <a:tcPr marL="3962" marR="3962" marT="3962"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mn-lt"/>
                        </a:rPr>
                        <a:t>0.00</a:t>
                      </a:r>
                    </a:p>
                  </a:txBody>
                  <a:tcPr marL="3962" marR="3962" marT="3962"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mn-lt"/>
                        </a:rPr>
                        <a:t>8.03</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mn-lt"/>
                        </a:rPr>
                        <a:t>7.95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mn-lt"/>
                        </a:rPr>
                        <a:t>7.99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solidFill>
                            <a:srgbClr val="000000"/>
                          </a:solidFill>
                          <a:latin typeface="+mn-lt"/>
                        </a:rPr>
                        <a:t>0.057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mn-lt"/>
                        </a:rPr>
                        <a:t>8.70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mn-lt"/>
                        </a:rPr>
                        <a:t>9.203</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mn-lt"/>
                        </a:rPr>
                        <a:t>8.95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solidFill>
                            <a:srgbClr val="000000"/>
                          </a:solidFill>
                          <a:latin typeface="+mn-lt"/>
                        </a:rPr>
                        <a:t>0.357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mn-lt"/>
                        </a:rPr>
                        <a:t>8.85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mn-lt"/>
                        </a:rPr>
                        <a:t>9.17</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9.01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solidFill>
                            <a:srgbClr val="000000"/>
                          </a:solidFill>
                          <a:latin typeface="+mn-lt"/>
                        </a:rPr>
                        <a:t>0.225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mn-lt"/>
                        </a:rPr>
                        <a:t>8.45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mn-lt"/>
                        </a:rPr>
                        <a:t>9.39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mn-lt"/>
                        </a:rPr>
                        <a:t>8.92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solidFill>
                            <a:srgbClr val="000000"/>
                          </a:solidFill>
                          <a:latin typeface="+mn-lt"/>
                        </a:rPr>
                        <a:t>0.663</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mn-lt"/>
                        </a:rPr>
                        <a:t>9.50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mn-lt"/>
                        </a:rPr>
                        <a:t>9.13</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9.32</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solidFill>
                            <a:srgbClr val="000000"/>
                          </a:solidFill>
                          <a:latin typeface="+mn-lt"/>
                        </a:rPr>
                        <a:t>0.265</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mn-lt"/>
                        </a:rPr>
                        <a:t>9.61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9.61</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mn-lt"/>
                        </a:rPr>
                        <a:t>10.53</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mn-lt"/>
                        </a:rPr>
                        <a:t>10.53</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mn-lt"/>
                        </a:rPr>
                        <a:t>8.59</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mn-lt"/>
                        </a:rPr>
                        <a:t>10.00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mn-lt"/>
                        </a:rPr>
                        <a:t>9.30</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700" b="1" i="0" u="none" strike="noStrike" dirty="0">
                          <a:solidFill>
                            <a:srgbClr val="000000"/>
                          </a:solidFill>
                          <a:latin typeface="+mn-lt"/>
                        </a:rPr>
                        <a:t>0.997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mn-lt"/>
                        </a:rPr>
                        <a:t>8.98</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dirty="0">
                          <a:solidFill>
                            <a:srgbClr val="000000"/>
                          </a:solidFill>
                          <a:latin typeface="+mn-lt"/>
                        </a:rPr>
                        <a:t>8.98</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dirty="0">
                          <a:solidFill>
                            <a:srgbClr val="000000"/>
                          </a:solidFill>
                          <a:latin typeface="+mn-lt"/>
                        </a:rPr>
                        <a:t> </a:t>
                      </a:r>
                    </a:p>
                  </a:txBody>
                  <a:tcPr marL="3962" marR="3962" marT="39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3810000" y="436068"/>
          <a:ext cx="4267200" cy="1436370"/>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b="0" i="0" u="none" strike="noStrike" dirty="0" smtClean="0">
                          <a:latin typeface="+mn-lt"/>
                        </a:rPr>
                        <a:t>Not Converged*</a:t>
                      </a:r>
                      <a:endParaRPr lang="en-US" sz="1000" b="0" i="0" u="none" strike="noStrike" dirty="0">
                        <a:latin typeface="+mn-lt"/>
                      </a:endParaRPr>
                    </a:p>
                  </a:txBody>
                  <a:tcPr marL="9525" marR="9525" marT="9525" marB="0" anchor="ctr"/>
                </a:tc>
                <a:tc>
                  <a:txBody>
                    <a:bodyPr/>
                    <a:lstStyle/>
                    <a:p>
                      <a:pPr algn="ctr" fontAlgn="b"/>
                      <a:endParaRPr lang="en-US" sz="1000" b="0" i="0" u="none" strike="noStrike" dirty="0">
                        <a:latin typeface="Arial"/>
                      </a:endParaRPr>
                    </a:p>
                  </a:txBody>
                  <a:tcPr marL="9525" marR="9525" marT="9525" marB="0" anchor="ctr"/>
                </a:tc>
              </a:tr>
              <a:tr h="274320">
                <a:tc>
                  <a:txBody>
                    <a:bodyPr/>
                    <a:lstStyle/>
                    <a:p>
                      <a:pPr algn="l" fontAlgn="b"/>
                      <a:r>
                        <a:rPr lang="en-US" sz="1000" b="0" i="0" u="none" strike="noStrike" dirty="0" smtClean="0">
                          <a:latin typeface="+mn-lt"/>
                        </a:rPr>
                        <a:t>  </a:t>
                      </a:r>
                      <a:r>
                        <a:rPr lang="en-US" sz="1000" b="0" i="0" u="none" strike="noStrike" baseline="0" dirty="0" smtClean="0">
                          <a:latin typeface="+mn-lt"/>
                        </a:rPr>
                        <a:t> </a:t>
                      </a:r>
                      <a:r>
                        <a:rPr lang="en-US" sz="1000" b="0" i="0" u="none" strike="noStrike" dirty="0" smtClean="0">
                          <a:latin typeface="+mn-lt"/>
                        </a:rPr>
                        <a:t>R square</a:t>
                      </a:r>
                      <a:endParaRPr lang="en-US" sz="1000" b="0" i="0" u="none" strike="noStrike" dirty="0">
                        <a:latin typeface="+mn-lt"/>
                      </a:endParaRPr>
                    </a:p>
                  </a:txBody>
                  <a:tcPr marL="9525" marR="9525" marT="9525" marB="0" anchor="ctr"/>
                </a:tc>
                <a:tc>
                  <a:txBody>
                    <a:bodyPr/>
                    <a:lstStyle/>
                    <a:p>
                      <a:pPr algn="ctr" fontAlgn="b"/>
                      <a:endParaRPr lang="en-US" sz="1000" b="0" i="0" u="none" strike="noStrike" dirty="0">
                        <a:latin typeface="+mn-lt"/>
                      </a:endParaRPr>
                    </a:p>
                  </a:txBody>
                  <a:tcPr marL="9525" marR="9525" marT="9525" marB="0" anchor="ctr"/>
                </a:tc>
                <a:tc>
                  <a:txBody>
                    <a:bodyPr/>
                    <a:lstStyle/>
                    <a:p>
                      <a:pPr algn="ctr" fontAlgn="b"/>
                      <a:r>
                        <a:rPr lang="en-US" sz="1000" b="0" i="0" u="none" strike="noStrike" dirty="0">
                          <a:latin typeface="+mn-lt"/>
                        </a:rPr>
                        <a:t>0.1454</a:t>
                      </a:r>
                    </a:p>
                  </a:txBody>
                  <a:tcPr marL="9525" marR="9525" marT="9525" marB="0" anchor="ctr"/>
                </a:tc>
              </a:tr>
              <a:tr h="274320">
                <a:tc gridSpan="3">
                  <a:txBody>
                    <a:bodyPr/>
                    <a:lstStyle/>
                    <a:p>
                      <a:pPr algn="just" fontAlgn="b"/>
                      <a:r>
                        <a:rPr lang="en-US" sz="1000" u="none" strike="noStrike" baseline="0" dirty="0" smtClean="0"/>
                        <a:t>  </a:t>
                      </a:r>
                      <a:r>
                        <a:rPr lang="en-US" sz="900" u="none" strike="noStrike" dirty="0" smtClean="0"/>
                        <a:t>*: </a:t>
                      </a:r>
                      <a:r>
                        <a:rPr lang="en-US" sz="900" dirty="0" smtClean="0"/>
                        <a:t>Nonlinear regression works iteratively. Prism starts with initial estimated values for each parameter. It then gradually adjusts these until it converges on the best fit. "Converged" means that any small change in parameter values creates a curve that fits worse (higher sum-of-squares). But in some cases, it simply cannot converge on a best fit.</a:t>
                      </a:r>
                      <a:endParaRPr lang="en-US" sz="1000" u="none" strike="noStrike" dirty="0" smtClean="0"/>
                    </a:p>
                  </a:txBody>
                  <a:tcPr marL="9525" marR="9525" marT="9525" marB="0" anchor="ctr"/>
                </a:tc>
                <a:tc hMerge="1">
                  <a:txBody>
                    <a:bodyPr/>
                    <a:lstStyle/>
                    <a:p>
                      <a:pPr algn="r" fontAlgn="b"/>
                      <a:endParaRPr lang="en-US" sz="1000" b="0" i="0" u="none" strike="noStrike" dirty="0">
                        <a:latin typeface="Arial"/>
                      </a:endParaRPr>
                    </a:p>
                  </a:txBody>
                  <a:tcPr marL="9525" marR="9525" marT="9525" marB="0" anchor="b">
                    <a:lnL>
                      <a:noFill/>
                    </a:lnL>
                    <a:lnR>
                      <a:noFill/>
                    </a:lnR>
                    <a:lnT>
                      <a:noFill/>
                    </a:lnT>
                    <a:lnB>
                      <a:noFill/>
                    </a:lnB>
                  </a:tcPr>
                </a:tc>
                <a:tc hMerge="1">
                  <a:txBody>
                    <a:bodyPr/>
                    <a:lstStyle/>
                    <a:p>
                      <a:pPr algn="r" fontAlgn="b"/>
                      <a:endParaRPr lang="en-US" sz="1000" b="0" i="0" u="none" strike="noStrike" dirty="0">
                        <a:latin typeface="Arial"/>
                      </a:endParaRPr>
                    </a:p>
                  </a:txBody>
                  <a:tcPr marL="9525" marR="9525" marT="9525" marB="0" anchor="b">
                    <a:lnL>
                      <a:noFill/>
                    </a:lnL>
                    <a:lnR>
                      <a:noFill/>
                    </a:lnR>
                    <a:lnT>
                      <a:noFill/>
                    </a:lnT>
                    <a:lnB>
                      <a:noFill/>
                    </a:lnB>
                  </a:tcPr>
                </a:tc>
              </a:tr>
            </a:tbl>
          </a:graphicData>
        </a:graphic>
      </p:graphicFrame>
      <p:graphicFrame>
        <p:nvGraphicFramePr>
          <p:cNvPr id="7" name="Table 6"/>
          <p:cNvGraphicFramePr>
            <a:graphicFrameLocks noGrp="1"/>
          </p:cNvGraphicFramePr>
          <p:nvPr/>
        </p:nvGraphicFramePr>
        <p:xfrm>
          <a:off x="3807540" y="3838272"/>
          <a:ext cx="4267200" cy="1024890"/>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10uM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10uM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Interrupted*</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Interrupted</a:t>
                      </a:r>
                      <a:endParaRPr lang="en-US" sz="1000" b="0" i="0" u="none" strike="noStrike" dirty="0">
                        <a:latin typeface="Arial"/>
                      </a:endParaRPr>
                    </a:p>
                  </a:txBody>
                  <a:tcPr marL="9525" marR="9525" marT="9525" marB="0" anchor="ctr"/>
                </a:tc>
              </a:tr>
              <a:tr h="274320">
                <a:tc gridSpan="3">
                  <a:txBody>
                    <a:bodyPr/>
                    <a:lstStyle/>
                    <a:p>
                      <a:pPr algn="l" fontAlgn="b"/>
                      <a:r>
                        <a:rPr lang="en-US" sz="1000" u="none" strike="noStrike" baseline="0" dirty="0" smtClean="0"/>
                        <a:t> </a:t>
                      </a:r>
                      <a:r>
                        <a:rPr lang="en-US" sz="900" u="none" strike="noStrike" dirty="0" smtClean="0"/>
                        <a:t>*: </a:t>
                      </a:r>
                      <a:r>
                        <a:rPr lang="en-US" sz="900" dirty="0" smtClean="0"/>
                        <a:t>Nonlinear regression takes more iterations than the maximum entered on the diagnostics tab  (1000).</a:t>
                      </a:r>
                      <a:endParaRPr lang="en-US" sz="900" u="none" strike="noStrike" dirty="0" smtClean="0"/>
                    </a:p>
                    <a:p>
                      <a:pPr algn="l" fontAlgn="b"/>
                      <a:r>
                        <a:rPr lang="en-US" sz="900" u="none" strike="noStrike" dirty="0" smtClean="0"/>
                        <a:t>      Software</a:t>
                      </a:r>
                      <a:r>
                        <a:rPr lang="en-US" sz="900" u="none" strike="noStrike" baseline="0" dirty="0" smtClean="0"/>
                        <a:t>  is unable to calculate an R square value </a:t>
                      </a:r>
                      <a:endParaRPr lang="en-US" sz="900" b="0" i="0" u="none" strike="noStrike" dirty="0">
                        <a:latin typeface="Arial"/>
                      </a:endParaRPr>
                    </a:p>
                  </a:txBody>
                  <a:tcPr marL="9525" marR="9525" marT="9525" marB="0" anchor="ctr"/>
                </a:tc>
                <a:tc hMerge="1">
                  <a:txBody>
                    <a:bodyPr/>
                    <a:lstStyle/>
                    <a:p>
                      <a:pPr algn="ctr" fontAlgn="b"/>
                      <a:endParaRPr lang="en-US" sz="1000" b="0" i="0" u="none" strike="noStrike" dirty="0">
                        <a:latin typeface="Arial"/>
                      </a:endParaRPr>
                    </a:p>
                  </a:txBody>
                  <a:tcPr marL="9525" marR="9525" marT="9525" marB="0" anchor="ctr"/>
                </a:tc>
                <a:tc hMerge="1">
                  <a:txBody>
                    <a:bodyPr/>
                    <a:lstStyle/>
                    <a:p>
                      <a:pPr algn="ctr" fontAlgn="b"/>
                      <a:endParaRPr lang="en-US" sz="1000" b="0" i="0" u="none" strike="noStrike" dirty="0">
                        <a:latin typeface="Arial"/>
                      </a:endParaRPr>
                    </a:p>
                  </a:txBody>
                  <a:tcPr marL="9525" marR="9525" marT="9525" marB="0" anchor="ctr"/>
                </a:tc>
              </a:tr>
            </a:tbl>
          </a:graphicData>
        </a:graphic>
      </p:graphicFrame>
      <p:graphicFrame>
        <p:nvGraphicFramePr>
          <p:cNvPr id="8" name="Table 7"/>
          <p:cNvGraphicFramePr>
            <a:graphicFrameLocks noGrp="1"/>
          </p:cNvGraphicFramePr>
          <p:nvPr/>
        </p:nvGraphicFramePr>
        <p:xfrm>
          <a:off x="3810000" y="1905000"/>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2uM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2uM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 </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r>
                        <a:rPr lang="en-US" sz="800" b="0" i="0" u="none" strike="noStrike">
                          <a:solidFill>
                            <a:srgbClr val="000000"/>
                          </a:solidFill>
                          <a:latin typeface="+mn-lt"/>
                        </a:rPr>
                        <a:t>8.027</a:t>
                      </a:r>
                    </a:p>
                  </a:txBody>
                  <a:tcPr marL="9525" marR="9525" marT="9525" marB="0" anchor="ctr"/>
                </a:tc>
                <a:tc>
                  <a:txBody>
                    <a:bodyPr/>
                    <a:lstStyle/>
                    <a:p>
                      <a:pPr algn="l" fontAlgn="b"/>
                      <a:r>
                        <a:rPr lang="en-US" sz="800" b="0" i="0" u="none" strike="noStrike">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 </a:t>
                      </a:r>
                    </a:p>
                  </a:txBody>
                  <a:tcPr marL="9525" marR="9525" marT="9525" marB="0" anchor="ctr"/>
                </a:tc>
                <a:tc>
                  <a:txBody>
                    <a:bodyPr/>
                    <a:lstStyle/>
                    <a:p>
                      <a:pPr algn="ctr" fontAlgn="ctr"/>
                      <a:r>
                        <a:rPr lang="en-US" sz="800" b="0" i="0" u="none" strike="noStrike">
                          <a:solidFill>
                            <a:srgbClr val="000000"/>
                          </a:solidFill>
                          <a:latin typeface="+mn-lt"/>
                        </a:rPr>
                        <a:t>0.000</a:t>
                      </a:r>
                    </a:p>
                  </a:txBody>
                  <a:tcPr marL="9525" marR="9525" marT="9525" marB="0" anchor="ctr"/>
                </a:tc>
                <a:tc>
                  <a:txBody>
                    <a:bodyPr/>
                    <a:lstStyle/>
                    <a:p>
                      <a:pPr algn="ctr" fontAlgn="ctr"/>
                      <a:r>
                        <a:rPr lang="en-US" sz="800" b="0" i="0" u="none" strike="noStrike">
                          <a:solidFill>
                            <a:srgbClr val="000000"/>
                          </a:solidFill>
                          <a:latin typeface="+mn-lt"/>
                        </a:rPr>
                        <a:t>8.030</a:t>
                      </a:r>
                    </a:p>
                  </a:txBody>
                  <a:tcPr marL="9525" marR="9525" marT="9525" marB="0" anchor="ctr"/>
                </a:tc>
                <a:tc>
                  <a:txBody>
                    <a:bodyPr/>
                    <a:lstStyle/>
                    <a:p>
                      <a:pPr algn="ctr" fontAlgn="ctr"/>
                      <a:r>
                        <a:rPr lang="en-US" sz="800" b="0" i="0" u="none" strike="noStrike">
                          <a:solidFill>
                            <a:srgbClr val="000000"/>
                          </a:solidFill>
                          <a:latin typeface="+mn-lt"/>
                        </a:rPr>
                        <a:t>0.053</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 </a:t>
                      </a:r>
                    </a:p>
                  </a:txBody>
                  <a:tcPr marL="9525" marR="9525" marT="9525" marB="0" anchor="ctr"/>
                </a:tc>
                <a:tc>
                  <a:txBody>
                    <a:bodyPr/>
                    <a:lstStyle/>
                    <a:p>
                      <a:pPr algn="ctr" fontAlgn="ctr"/>
                      <a:r>
                        <a:rPr lang="en-US" sz="800" b="0" i="0" u="none" strike="noStrike">
                          <a:solidFill>
                            <a:srgbClr val="000000"/>
                          </a:solidFill>
                          <a:latin typeface="+mn-lt"/>
                        </a:rPr>
                        <a:t>0.000</a:t>
                      </a:r>
                    </a:p>
                  </a:txBody>
                  <a:tcPr marL="9525" marR="9525" marT="9525" marB="0" anchor="ctr"/>
                </a:tc>
                <a:tc>
                  <a:txBody>
                    <a:bodyPr/>
                    <a:lstStyle/>
                    <a:p>
                      <a:pPr algn="ctr" fontAlgn="ctr"/>
                      <a:r>
                        <a:rPr lang="en-US" sz="800" b="0" i="0" u="none" strike="noStrike">
                          <a:solidFill>
                            <a:srgbClr val="000000"/>
                          </a:solidFill>
                          <a:latin typeface="+mn-lt"/>
                        </a:rPr>
                        <a:t>8.034</a:t>
                      </a:r>
                    </a:p>
                  </a:txBody>
                  <a:tcPr marL="9525" marR="9525" marT="9525" marB="0" anchor="ctr"/>
                </a:tc>
                <a:tc>
                  <a:txBody>
                    <a:bodyPr/>
                    <a:lstStyle/>
                    <a:p>
                      <a:pPr algn="ctr" fontAlgn="ctr"/>
                      <a:r>
                        <a:rPr lang="en-US" sz="800" b="0" i="0" u="none" strike="noStrike">
                          <a:solidFill>
                            <a:srgbClr val="000000"/>
                          </a:solidFill>
                          <a:latin typeface="+mn-lt"/>
                        </a:rPr>
                        <a:t>0.053</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 </a:t>
                      </a:r>
                    </a:p>
                  </a:txBody>
                  <a:tcPr marL="9525" marR="9525" marT="9525" marB="0" anchor="ctr"/>
                </a:tc>
                <a:tc>
                  <a:txBody>
                    <a:bodyPr/>
                    <a:lstStyle/>
                    <a:p>
                      <a:pPr algn="ctr" fontAlgn="ctr"/>
                      <a:r>
                        <a:rPr lang="en-US" sz="800" b="0" i="0" u="none" strike="noStrike">
                          <a:solidFill>
                            <a:srgbClr val="000000"/>
                          </a:solidFill>
                          <a:latin typeface="+mn-lt"/>
                        </a:rPr>
                        <a:t>0.000</a:t>
                      </a:r>
                    </a:p>
                  </a:txBody>
                  <a:tcPr marL="9525" marR="9525" marT="9525" marB="0" anchor="ctr"/>
                </a:tc>
                <a:tc>
                  <a:txBody>
                    <a:bodyPr/>
                    <a:lstStyle/>
                    <a:p>
                      <a:pPr algn="ctr" fontAlgn="ctr"/>
                      <a:r>
                        <a:rPr lang="en-US" sz="800" b="0" i="0" u="none" strike="noStrike">
                          <a:solidFill>
                            <a:srgbClr val="000000"/>
                          </a:solidFill>
                          <a:latin typeface="+mn-lt"/>
                        </a:rPr>
                        <a:t>8.037</a:t>
                      </a:r>
                    </a:p>
                  </a:txBody>
                  <a:tcPr marL="9525" marR="9525" marT="9525" marB="0" anchor="ctr"/>
                </a:tc>
                <a:tc>
                  <a:txBody>
                    <a:bodyPr/>
                    <a:lstStyle/>
                    <a:p>
                      <a:pPr algn="ctr" fontAlgn="ctr"/>
                      <a:r>
                        <a:rPr lang="en-US" sz="800" b="0" i="0" u="none" strike="noStrike" dirty="0">
                          <a:solidFill>
                            <a:srgbClr val="000000"/>
                          </a:solidFill>
                          <a:latin typeface="+mn-lt"/>
                        </a:rPr>
                        <a:t>0.053</a:t>
                      </a:r>
                    </a:p>
                  </a:txBody>
                  <a:tcPr marL="9525" marR="9525" marT="9525" marB="0" anchor="ctr">
                    <a:solidFill>
                      <a:schemeClr val="accent6">
                        <a:lumMod val="20000"/>
                        <a:lumOff val="80000"/>
                      </a:schemeClr>
                    </a:solidFill>
                  </a:tcPr>
                </a:tc>
              </a:tr>
            </a:tbl>
          </a:graphicData>
        </a:graphic>
      </p:graphicFrame>
      <p:graphicFrame>
        <p:nvGraphicFramePr>
          <p:cNvPr id="9" name="Table 8"/>
          <p:cNvGraphicFramePr>
            <a:graphicFrameLocks noGrp="1"/>
          </p:cNvGraphicFramePr>
          <p:nvPr/>
        </p:nvGraphicFramePr>
        <p:xfrm>
          <a:off x="3807540" y="5023068"/>
          <a:ext cx="1920240" cy="1493520"/>
        </p:xfrm>
        <a:graphic>
          <a:graphicData uri="http://schemas.openxmlformats.org/drawingml/2006/table">
            <a:tbl>
              <a:tblPr firstRow="1" bandRow="1">
                <a:tableStyleId>{5C22544A-7EE6-4342-B048-85BDC9FD1C3A}</a:tableStyleId>
              </a:tblPr>
              <a:tblGrid>
                <a:gridCol w="384048"/>
                <a:gridCol w="384048"/>
                <a:gridCol w="384048"/>
                <a:gridCol w="384048"/>
                <a:gridCol w="384048"/>
              </a:tblGrid>
              <a:tr h="365760">
                <a:tc>
                  <a:txBody>
                    <a:bodyPr/>
                    <a:lstStyle/>
                    <a:p>
                      <a:pPr algn="l" fontAlgn="b"/>
                      <a:endParaRPr lang="en-US" sz="900" b="0" i="0" u="none" strike="noStrike" dirty="0">
                        <a:solidFill>
                          <a:srgbClr val="000000"/>
                        </a:solidFill>
                        <a:latin typeface="Calibri"/>
                      </a:endParaRPr>
                    </a:p>
                  </a:txBody>
                  <a:tcPr marL="9525" marR="9525" marT="9525" marB="0" anchor="b"/>
                </a:tc>
                <a:tc gridSpan="2">
                  <a:txBody>
                    <a:bodyPr/>
                    <a:lstStyle/>
                    <a:p>
                      <a:pPr algn="ctr" fontAlgn="ctr"/>
                      <a:r>
                        <a:rPr lang="en-US" sz="800" u="none" strike="noStrike" dirty="0" smtClean="0"/>
                        <a:t>10uM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10uM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8.734</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r>
                        <a:rPr lang="en-US" sz="800" b="0" i="0" u="none" strike="noStrike">
                          <a:solidFill>
                            <a:srgbClr val="000000"/>
                          </a:solidFill>
                          <a:latin typeface="+mn-lt"/>
                        </a:rPr>
                        <a:t>8.656</a:t>
                      </a:r>
                    </a:p>
                  </a:txBody>
                  <a:tcPr marL="9525" marR="9525" marT="9525" marB="0" anchor="ctr"/>
                </a:tc>
                <a:tc>
                  <a:txBody>
                    <a:bodyPr/>
                    <a:lstStyle/>
                    <a:p>
                      <a:pPr algn="l" fontAlgn="b"/>
                      <a:r>
                        <a:rPr lang="en-US" sz="800" b="0" i="0" u="none" strike="noStrike">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8.739</a:t>
                      </a:r>
                    </a:p>
                  </a:txBody>
                  <a:tcPr marL="9525" marR="9525" marT="9525" marB="0" anchor="ctr"/>
                </a:tc>
                <a:tc>
                  <a:txBody>
                    <a:bodyPr/>
                    <a:lstStyle/>
                    <a:p>
                      <a:pPr algn="ctr" fontAlgn="ctr"/>
                      <a:r>
                        <a:rPr lang="en-US" sz="800" b="0" i="0" u="none" strike="noStrike">
                          <a:solidFill>
                            <a:srgbClr val="000000"/>
                          </a:solidFill>
                          <a:latin typeface="+mn-lt"/>
                        </a:rPr>
                        <a:t>0.072</a:t>
                      </a:r>
                    </a:p>
                  </a:txBody>
                  <a:tcPr marL="9525" marR="9525" marT="9525" marB="0" anchor="ctr"/>
                </a:tc>
                <a:tc>
                  <a:txBody>
                    <a:bodyPr/>
                    <a:lstStyle/>
                    <a:p>
                      <a:pPr algn="ctr" fontAlgn="ctr"/>
                      <a:r>
                        <a:rPr lang="en-US" sz="800" b="0" i="0" u="none" strike="noStrike">
                          <a:solidFill>
                            <a:srgbClr val="000000"/>
                          </a:solidFill>
                          <a:latin typeface="+mn-lt"/>
                        </a:rPr>
                        <a:t>8.662</a:t>
                      </a:r>
                    </a:p>
                  </a:txBody>
                  <a:tcPr marL="9525" marR="9525" marT="9525" marB="0" anchor="ctr"/>
                </a:tc>
                <a:tc>
                  <a:txBody>
                    <a:bodyPr/>
                    <a:lstStyle/>
                    <a:p>
                      <a:pPr algn="ctr" fontAlgn="ctr"/>
                      <a:r>
                        <a:rPr lang="en-US" sz="800" b="0" i="0" u="none" strike="noStrike">
                          <a:solidFill>
                            <a:srgbClr val="000000"/>
                          </a:solidFill>
                          <a:latin typeface="+mn-lt"/>
                        </a:rPr>
                        <a:t>0.083</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8.744</a:t>
                      </a:r>
                    </a:p>
                  </a:txBody>
                  <a:tcPr marL="9525" marR="9525" marT="9525" marB="0" anchor="ctr"/>
                </a:tc>
                <a:tc>
                  <a:txBody>
                    <a:bodyPr/>
                    <a:lstStyle/>
                    <a:p>
                      <a:pPr algn="ctr" fontAlgn="ctr"/>
                      <a:r>
                        <a:rPr lang="en-US" sz="800" b="0" i="0" u="none" strike="noStrike">
                          <a:solidFill>
                            <a:srgbClr val="000000"/>
                          </a:solidFill>
                          <a:latin typeface="+mn-lt"/>
                        </a:rPr>
                        <a:t>0.072</a:t>
                      </a:r>
                    </a:p>
                  </a:txBody>
                  <a:tcPr marL="9525" marR="9525" marT="9525" marB="0" anchor="ctr"/>
                </a:tc>
                <a:tc>
                  <a:txBody>
                    <a:bodyPr/>
                    <a:lstStyle/>
                    <a:p>
                      <a:pPr algn="ctr" fontAlgn="ctr"/>
                      <a:r>
                        <a:rPr lang="en-US" sz="800" b="0" i="0" u="none" strike="noStrike">
                          <a:solidFill>
                            <a:srgbClr val="000000"/>
                          </a:solidFill>
                          <a:latin typeface="+mn-lt"/>
                        </a:rPr>
                        <a:t>8.668</a:t>
                      </a:r>
                    </a:p>
                  </a:txBody>
                  <a:tcPr marL="9525" marR="9525" marT="9525" marB="0" anchor="ctr"/>
                </a:tc>
                <a:tc>
                  <a:txBody>
                    <a:bodyPr/>
                    <a:lstStyle/>
                    <a:p>
                      <a:pPr algn="ctr" fontAlgn="ctr"/>
                      <a:r>
                        <a:rPr lang="en-US" sz="800" b="0" i="0" u="none" strike="noStrike">
                          <a:solidFill>
                            <a:srgbClr val="000000"/>
                          </a:solidFill>
                          <a:latin typeface="+mn-lt"/>
                        </a:rPr>
                        <a:t>0.083</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8.749</a:t>
                      </a:r>
                    </a:p>
                  </a:txBody>
                  <a:tcPr marL="9525" marR="9525" marT="9525" marB="0" anchor="ctr"/>
                </a:tc>
                <a:tc>
                  <a:txBody>
                    <a:bodyPr/>
                    <a:lstStyle/>
                    <a:p>
                      <a:pPr algn="ctr" fontAlgn="ctr"/>
                      <a:r>
                        <a:rPr lang="en-US" sz="800" b="0" i="0" u="none" strike="noStrike">
                          <a:solidFill>
                            <a:srgbClr val="000000"/>
                          </a:solidFill>
                          <a:latin typeface="+mn-lt"/>
                        </a:rPr>
                        <a:t>0.072</a:t>
                      </a:r>
                    </a:p>
                  </a:txBody>
                  <a:tcPr marL="9525" marR="9525" marT="9525" marB="0" anchor="ctr"/>
                </a:tc>
                <a:tc>
                  <a:txBody>
                    <a:bodyPr/>
                    <a:lstStyle/>
                    <a:p>
                      <a:pPr algn="ctr" fontAlgn="ctr"/>
                      <a:r>
                        <a:rPr lang="en-US" sz="800" b="0" i="0" u="none" strike="noStrike">
                          <a:solidFill>
                            <a:srgbClr val="000000"/>
                          </a:solidFill>
                          <a:latin typeface="+mn-lt"/>
                        </a:rPr>
                        <a:t>8.673</a:t>
                      </a:r>
                    </a:p>
                  </a:txBody>
                  <a:tcPr marL="9525" marR="9525" marT="9525" marB="0" anchor="ctr"/>
                </a:tc>
                <a:tc>
                  <a:txBody>
                    <a:bodyPr/>
                    <a:lstStyle/>
                    <a:p>
                      <a:pPr algn="ctr" fontAlgn="ctr"/>
                      <a:r>
                        <a:rPr lang="en-US" sz="800" b="0" i="0" u="none" strike="noStrike" dirty="0">
                          <a:solidFill>
                            <a:srgbClr val="000000"/>
                          </a:solidFill>
                          <a:latin typeface="+mn-lt"/>
                        </a:rPr>
                        <a:t>0.083</a:t>
                      </a:r>
                    </a:p>
                  </a:txBody>
                  <a:tcPr marL="9525" marR="9525" marT="9525" marB="0" anchor="ctr">
                    <a:solidFill>
                      <a:schemeClr val="accent6">
                        <a:lumMod val="20000"/>
                        <a:lumOff val="80000"/>
                      </a:schemeClr>
                    </a:solidFill>
                  </a:tcPr>
                </a:tc>
              </a:tr>
            </a:tbl>
          </a:graphicData>
        </a:graphic>
      </p:graphicFrame>
      <p:pic>
        <p:nvPicPr>
          <p:cNvPr id="39937" name="Picture 1"/>
          <p:cNvPicPr>
            <a:picLocks noChangeAspect="1" noChangeArrowheads="1"/>
          </p:cNvPicPr>
          <p:nvPr/>
        </p:nvPicPr>
        <p:blipFill>
          <a:blip r:embed="rId2" cstate="print"/>
          <a:srcRect/>
          <a:stretch>
            <a:fillRect/>
          </a:stretch>
        </p:blipFill>
        <p:spPr bwMode="auto">
          <a:xfrm>
            <a:off x="378540" y="628032"/>
            <a:ext cx="2921794" cy="2664619"/>
          </a:xfrm>
          <a:prstGeom prst="rect">
            <a:avLst/>
          </a:prstGeom>
          <a:noFill/>
          <a:ln w="9525">
            <a:solidFill>
              <a:schemeClr val="tx1"/>
            </a:solidFill>
            <a:miter lim="800000"/>
            <a:headEnd/>
            <a:tailEnd/>
          </a:ln>
        </p:spPr>
      </p:pic>
      <p:pic>
        <p:nvPicPr>
          <p:cNvPr id="39938" name="Picture 2"/>
          <p:cNvPicPr>
            <a:picLocks noChangeAspect="1" noChangeArrowheads="1"/>
          </p:cNvPicPr>
          <p:nvPr/>
        </p:nvPicPr>
        <p:blipFill>
          <a:blip r:embed="rId3" cstate="print"/>
          <a:srcRect/>
          <a:stretch>
            <a:fillRect/>
          </a:stretch>
        </p:blipFill>
        <p:spPr bwMode="auto">
          <a:xfrm>
            <a:off x="378540" y="3845719"/>
            <a:ext cx="2921794" cy="2707481"/>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3810000" y="511284"/>
          <a:ext cx="4267200" cy="1299210"/>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Interrupted</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Ambiguous*</a:t>
                      </a:r>
                      <a:endParaRPr lang="en-US" sz="1000" b="0" i="0" u="none" strike="noStrike" dirty="0">
                        <a:latin typeface="Arial"/>
                      </a:endParaRPr>
                    </a:p>
                  </a:txBody>
                  <a:tcPr marL="9525" marR="9525" marT="9525" marB="0" anchor="ctr"/>
                </a:tc>
              </a:tr>
              <a:tr h="274320">
                <a:tc>
                  <a:txBody>
                    <a:bodyPr/>
                    <a:lstStyle/>
                    <a:p>
                      <a:pPr algn="l" fontAlgn="b"/>
                      <a:r>
                        <a:rPr lang="en-US" sz="1000" b="0" i="0" u="none" strike="noStrike" dirty="0" smtClean="0">
                          <a:latin typeface="+mn-lt"/>
                        </a:rPr>
                        <a:t>   R square</a:t>
                      </a:r>
                      <a:endParaRPr lang="en-US" sz="1000" b="0" i="0" u="none" strike="noStrike" dirty="0">
                        <a:latin typeface="+mn-lt"/>
                      </a:endParaRPr>
                    </a:p>
                  </a:txBody>
                  <a:tcPr marL="9525" marR="9525" marT="9525" marB="0" anchor="ctr"/>
                </a:tc>
                <a:tc>
                  <a:txBody>
                    <a:bodyPr/>
                    <a:lstStyle/>
                    <a:p>
                      <a:pPr algn="ctr" fontAlgn="b"/>
                      <a:endParaRPr lang="en-US" sz="1000" b="0" i="0" u="none" strike="noStrike" dirty="0">
                        <a:latin typeface="+mn-lt"/>
                      </a:endParaRPr>
                    </a:p>
                  </a:txBody>
                  <a:tcPr marL="9525" marR="9525" marT="9525" marB="0" anchor="ctr"/>
                </a:tc>
                <a:tc>
                  <a:txBody>
                    <a:bodyPr/>
                    <a:lstStyle/>
                    <a:p>
                      <a:pPr algn="ctr" fontAlgn="b"/>
                      <a:r>
                        <a:rPr lang="en-US" sz="1000" b="0" i="0" u="none" strike="noStrike" dirty="0">
                          <a:latin typeface="+mn-lt"/>
                        </a:rPr>
                        <a:t>0.6068</a:t>
                      </a:r>
                    </a:p>
                  </a:txBody>
                  <a:tcPr marL="9525" marR="9525" marT="9525" marB="0" anchor="ctr"/>
                </a:tc>
              </a:tr>
              <a:tr h="274320">
                <a:tc gridSpan="3">
                  <a:txBody>
                    <a:bodyPr/>
                    <a:lstStyle/>
                    <a:p>
                      <a:pPr algn="l" fontAlgn="b"/>
                      <a:r>
                        <a:rPr lang="en-US" sz="1000" u="none" strike="noStrike" baseline="0" dirty="0" smtClean="0"/>
                        <a:t> </a:t>
                      </a:r>
                      <a:r>
                        <a:rPr lang="en-US" sz="900" u="none" strike="noStrike" dirty="0" smtClean="0"/>
                        <a:t>*: </a:t>
                      </a:r>
                      <a:r>
                        <a:rPr lang="en-US" sz="900" dirty="0" smtClean="0"/>
                        <a:t>"Ambiguous" is a term coined by </a:t>
                      </a:r>
                      <a:r>
                        <a:rPr lang="en-US" sz="900" dirty="0" err="1" smtClean="0"/>
                        <a:t>GraphPad</a:t>
                      </a:r>
                      <a:r>
                        <a:rPr lang="en-US" sz="900" dirty="0" smtClean="0"/>
                        <a:t> to describe a fit that doesn't really        nail down the values of all the parameters. If the fit is 'ambiguous' you really can't interpret the best-fit values of some parameters.</a:t>
                      </a:r>
                      <a:endParaRPr lang="en-US" sz="900" b="0" i="0" u="none" strike="noStrike" dirty="0">
                        <a:latin typeface="+mn-lt"/>
                      </a:endParaRPr>
                    </a:p>
                  </a:txBody>
                  <a:tcPr marL="9525" marR="9525" marT="9525" marB="0" anchor="ctr"/>
                </a:tc>
                <a:tc hMerge="1">
                  <a:txBody>
                    <a:bodyPr/>
                    <a:lstStyle/>
                    <a:p>
                      <a:pPr algn="ctr" fontAlgn="b"/>
                      <a:endParaRPr lang="en-US" sz="1000" b="0" i="0" u="none" strike="noStrike" dirty="0">
                        <a:latin typeface="+mn-lt"/>
                      </a:endParaRPr>
                    </a:p>
                  </a:txBody>
                  <a:tcPr marL="9525" marR="9525" marT="9525" marB="0" anchor="ctr"/>
                </a:tc>
                <a:tc hMerge="1">
                  <a:txBody>
                    <a:bodyPr/>
                    <a:lstStyle/>
                    <a:p>
                      <a:pPr algn="ctr" fontAlgn="b"/>
                      <a:endParaRPr lang="en-US" sz="1000" b="0" i="0" u="none" strike="noStrike" dirty="0">
                        <a:latin typeface="+mn-lt"/>
                      </a:endParaRPr>
                    </a:p>
                  </a:txBody>
                  <a:tcPr marL="9525" marR="9525" marT="9525" marB="0" anchor="ctr"/>
                </a:tc>
              </a:tr>
            </a:tbl>
          </a:graphicData>
        </a:graphic>
      </p:graphicFrame>
      <p:graphicFrame>
        <p:nvGraphicFramePr>
          <p:cNvPr id="7" name="Table 6"/>
          <p:cNvGraphicFramePr>
            <a:graphicFrameLocks noGrp="1"/>
          </p:cNvGraphicFramePr>
          <p:nvPr/>
        </p:nvGraphicFramePr>
        <p:xfrm>
          <a:off x="3810000" y="3751008"/>
          <a:ext cx="4267200" cy="86296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100uM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100uM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Ambiguous</a:t>
                      </a:r>
                      <a:endParaRPr lang="en-US" sz="1000" b="0" i="0" u="none" strike="noStrike" dirty="0">
                        <a:latin typeface="Arial"/>
                      </a:endParaRPr>
                    </a:p>
                  </a:txBody>
                  <a:tcPr marL="9525" marR="9525" marT="9525" marB="0" anchor="ctr"/>
                </a:tc>
                <a:tc>
                  <a:txBody>
                    <a:bodyPr/>
                    <a:lstStyle/>
                    <a:p>
                      <a:pPr algn="ctr" fontAlgn="b"/>
                      <a:endParaRPr lang="en-US" sz="1000" b="0" i="0" u="none" strike="noStrike" dirty="0">
                        <a:latin typeface="Arial"/>
                      </a:endParaRPr>
                    </a:p>
                  </a:txBody>
                  <a:tcPr marL="9525" marR="9525" marT="9525" marB="0" anchor="ctr"/>
                </a:tc>
              </a:tr>
              <a:tr h="274320">
                <a:tc>
                  <a:txBody>
                    <a:bodyPr/>
                    <a:lstStyle/>
                    <a:p>
                      <a:pPr algn="l" fontAlgn="b"/>
                      <a:r>
                        <a:rPr lang="en-US" sz="1000" b="0" i="0" u="none" strike="noStrike" dirty="0" smtClean="0">
                          <a:latin typeface="+mn-lt"/>
                        </a:rPr>
                        <a:t>  </a:t>
                      </a:r>
                      <a:r>
                        <a:rPr lang="en-US" sz="1000" b="0" i="0" u="none" strike="noStrike" baseline="0" dirty="0" smtClean="0">
                          <a:latin typeface="+mn-lt"/>
                        </a:rPr>
                        <a:t> </a:t>
                      </a:r>
                      <a:r>
                        <a:rPr lang="en-US" sz="1000" b="0" i="0" u="none" strike="noStrike" dirty="0" smtClean="0">
                          <a:latin typeface="+mn-lt"/>
                        </a:rPr>
                        <a:t>R square </a:t>
                      </a:r>
                      <a:endParaRPr lang="en-US" sz="1000" b="0" i="0" u="none" strike="noStrike" dirty="0">
                        <a:latin typeface="+mn-lt"/>
                      </a:endParaRPr>
                    </a:p>
                  </a:txBody>
                  <a:tcPr marL="9525" marR="9525" marT="9525" marB="0" anchor="ctr"/>
                </a:tc>
                <a:tc>
                  <a:txBody>
                    <a:bodyPr/>
                    <a:lstStyle/>
                    <a:p>
                      <a:pPr algn="ctr" fontAlgn="b"/>
                      <a:r>
                        <a:rPr lang="en-US" sz="1000" b="0" i="0" u="none" strike="noStrike" dirty="0">
                          <a:latin typeface="+mn-lt"/>
                        </a:rPr>
                        <a:t>0.5184</a:t>
                      </a:r>
                    </a:p>
                  </a:txBody>
                  <a:tcPr marL="9525" marR="9525" marT="9525" marB="0" anchor="ctr"/>
                </a:tc>
                <a:tc>
                  <a:txBody>
                    <a:bodyPr/>
                    <a:lstStyle/>
                    <a:p>
                      <a:pPr algn="ctr" fontAlgn="b"/>
                      <a:r>
                        <a:rPr lang="en-US" sz="1000" b="0" i="0" u="none" strike="noStrike" dirty="0">
                          <a:latin typeface="+mn-lt"/>
                        </a:rPr>
                        <a:t>0.7906</a:t>
                      </a:r>
                    </a:p>
                  </a:txBody>
                  <a:tcPr marL="9525" marR="9525" marT="9525" marB="0" anchor="ctr"/>
                </a:tc>
              </a:tr>
            </a:tbl>
          </a:graphicData>
        </a:graphic>
      </p:graphicFrame>
      <p:graphicFrame>
        <p:nvGraphicFramePr>
          <p:cNvPr id="8" name="Table 7"/>
          <p:cNvGraphicFramePr>
            <a:graphicFrameLocks noGrp="1"/>
          </p:cNvGraphicFramePr>
          <p:nvPr/>
        </p:nvGraphicFramePr>
        <p:xfrm>
          <a:off x="3810000" y="1881648"/>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20uM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20uM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8.981</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r>
                        <a:rPr lang="en-US" sz="800" b="0" i="0" u="none" strike="noStrike">
                          <a:solidFill>
                            <a:srgbClr val="000000"/>
                          </a:solidFill>
                          <a:latin typeface="+mn-lt"/>
                        </a:rPr>
                        <a:t>8.723</a:t>
                      </a:r>
                    </a:p>
                  </a:txBody>
                  <a:tcPr marL="9525" marR="9525" marT="9525" marB="0" anchor="ctr"/>
                </a:tc>
                <a:tc>
                  <a:txBody>
                    <a:bodyPr/>
                    <a:lstStyle/>
                    <a:p>
                      <a:pPr algn="l" fontAlgn="b"/>
                      <a:r>
                        <a:rPr lang="en-US" sz="800" b="0" i="0" u="none" strike="noStrike">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8.988</a:t>
                      </a:r>
                    </a:p>
                  </a:txBody>
                  <a:tcPr marL="9525" marR="9525" marT="9525" marB="0" anchor="ctr"/>
                </a:tc>
                <a:tc>
                  <a:txBody>
                    <a:bodyPr/>
                    <a:lstStyle/>
                    <a:p>
                      <a:pPr algn="ctr" fontAlgn="ctr"/>
                      <a:r>
                        <a:rPr lang="en-US" sz="800" b="0" i="0" u="none" strike="noStrike">
                          <a:solidFill>
                            <a:srgbClr val="000000"/>
                          </a:solidFill>
                          <a:latin typeface="+mn-lt"/>
                        </a:rPr>
                        <a:t>0.105</a:t>
                      </a:r>
                    </a:p>
                  </a:txBody>
                  <a:tcPr marL="9525" marR="9525" marT="9525" marB="0" anchor="ctr"/>
                </a:tc>
                <a:tc>
                  <a:txBody>
                    <a:bodyPr/>
                    <a:lstStyle/>
                    <a:p>
                      <a:pPr algn="ctr" fontAlgn="ctr"/>
                      <a:r>
                        <a:rPr lang="en-US" sz="800" b="0" i="0" u="none" strike="noStrike">
                          <a:solidFill>
                            <a:srgbClr val="000000"/>
                          </a:solidFill>
                          <a:latin typeface="+mn-lt"/>
                        </a:rPr>
                        <a:t>8.733</a:t>
                      </a:r>
                    </a:p>
                  </a:txBody>
                  <a:tcPr marL="9525" marR="9525" marT="9525" marB="0" anchor="ctr"/>
                </a:tc>
                <a:tc>
                  <a:txBody>
                    <a:bodyPr/>
                    <a:lstStyle/>
                    <a:p>
                      <a:pPr algn="ctr" fontAlgn="ctr"/>
                      <a:r>
                        <a:rPr lang="en-US" sz="800" b="0" i="0" u="none" strike="noStrike">
                          <a:solidFill>
                            <a:srgbClr val="000000"/>
                          </a:solidFill>
                          <a:latin typeface="+mn-lt"/>
                        </a:rPr>
                        <a:t>0.140</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8.995</a:t>
                      </a:r>
                    </a:p>
                  </a:txBody>
                  <a:tcPr marL="9525" marR="9525" marT="9525" marB="0" anchor="ctr"/>
                </a:tc>
                <a:tc>
                  <a:txBody>
                    <a:bodyPr/>
                    <a:lstStyle/>
                    <a:p>
                      <a:pPr algn="ctr" fontAlgn="ctr"/>
                      <a:r>
                        <a:rPr lang="en-US" sz="800" b="0" i="0" u="none" strike="noStrike">
                          <a:solidFill>
                            <a:srgbClr val="000000"/>
                          </a:solidFill>
                          <a:latin typeface="+mn-lt"/>
                        </a:rPr>
                        <a:t>0.105</a:t>
                      </a:r>
                    </a:p>
                  </a:txBody>
                  <a:tcPr marL="9525" marR="9525" marT="9525" marB="0" anchor="ctr"/>
                </a:tc>
                <a:tc>
                  <a:txBody>
                    <a:bodyPr/>
                    <a:lstStyle/>
                    <a:p>
                      <a:pPr algn="ctr" fontAlgn="ctr"/>
                      <a:r>
                        <a:rPr lang="en-US" sz="800" b="0" i="0" u="none" strike="noStrike">
                          <a:solidFill>
                            <a:srgbClr val="000000"/>
                          </a:solidFill>
                          <a:latin typeface="+mn-lt"/>
                        </a:rPr>
                        <a:t>8.742</a:t>
                      </a:r>
                    </a:p>
                  </a:txBody>
                  <a:tcPr marL="9525" marR="9525" marT="9525" marB="0" anchor="ctr"/>
                </a:tc>
                <a:tc>
                  <a:txBody>
                    <a:bodyPr/>
                    <a:lstStyle/>
                    <a:p>
                      <a:pPr algn="ctr" fontAlgn="ctr"/>
                      <a:r>
                        <a:rPr lang="en-US" sz="800" b="0" i="0" u="none" strike="noStrike">
                          <a:solidFill>
                            <a:srgbClr val="000000"/>
                          </a:solidFill>
                          <a:latin typeface="+mn-lt"/>
                        </a:rPr>
                        <a:t>0.140</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9.002</a:t>
                      </a:r>
                    </a:p>
                  </a:txBody>
                  <a:tcPr marL="9525" marR="9525" marT="9525" marB="0" anchor="ctr"/>
                </a:tc>
                <a:tc>
                  <a:txBody>
                    <a:bodyPr/>
                    <a:lstStyle/>
                    <a:p>
                      <a:pPr algn="ctr" fontAlgn="ctr"/>
                      <a:r>
                        <a:rPr lang="en-US" sz="800" b="0" i="0" u="none" strike="noStrike">
                          <a:solidFill>
                            <a:srgbClr val="000000"/>
                          </a:solidFill>
                          <a:latin typeface="+mn-lt"/>
                        </a:rPr>
                        <a:t>0.105</a:t>
                      </a:r>
                    </a:p>
                  </a:txBody>
                  <a:tcPr marL="9525" marR="9525" marT="9525" marB="0" anchor="ctr"/>
                </a:tc>
                <a:tc>
                  <a:txBody>
                    <a:bodyPr/>
                    <a:lstStyle/>
                    <a:p>
                      <a:pPr algn="ctr" fontAlgn="ctr"/>
                      <a:r>
                        <a:rPr lang="en-US" sz="800" b="0" i="0" u="none" strike="noStrike">
                          <a:solidFill>
                            <a:srgbClr val="000000"/>
                          </a:solidFill>
                          <a:latin typeface="+mn-lt"/>
                        </a:rPr>
                        <a:t>8.751</a:t>
                      </a:r>
                    </a:p>
                  </a:txBody>
                  <a:tcPr marL="9525" marR="9525" marT="9525" marB="0" anchor="ctr"/>
                </a:tc>
                <a:tc>
                  <a:txBody>
                    <a:bodyPr/>
                    <a:lstStyle/>
                    <a:p>
                      <a:pPr algn="ctr" fontAlgn="ctr"/>
                      <a:r>
                        <a:rPr lang="en-US" sz="800" b="0" i="0" u="none" strike="noStrike" dirty="0">
                          <a:solidFill>
                            <a:srgbClr val="000000"/>
                          </a:solidFill>
                          <a:latin typeface="+mn-lt"/>
                        </a:rPr>
                        <a:t>0.140</a:t>
                      </a:r>
                    </a:p>
                  </a:txBody>
                  <a:tcPr marL="9525" marR="9525" marT="9525" marB="0" anchor="ctr">
                    <a:solidFill>
                      <a:schemeClr val="accent6">
                        <a:lumMod val="20000"/>
                        <a:lumOff val="80000"/>
                      </a:schemeClr>
                    </a:solidFill>
                  </a:tcPr>
                </a:tc>
              </a:tr>
            </a:tbl>
          </a:graphicData>
        </a:graphic>
      </p:graphicFrame>
      <p:graphicFrame>
        <p:nvGraphicFramePr>
          <p:cNvPr id="9" name="Table 8"/>
          <p:cNvGraphicFramePr>
            <a:graphicFrameLocks noGrp="1"/>
          </p:cNvGraphicFramePr>
          <p:nvPr/>
        </p:nvGraphicFramePr>
        <p:xfrm>
          <a:off x="3810000" y="4800600"/>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100uM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100uM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9.681</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r>
                        <a:rPr lang="en-US" sz="800" b="0" i="0" u="none" strike="noStrike">
                          <a:solidFill>
                            <a:srgbClr val="000000"/>
                          </a:solidFill>
                          <a:latin typeface="+mn-lt"/>
                        </a:rPr>
                        <a:t>8.956</a:t>
                      </a:r>
                    </a:p>
                  </a:txBody>
                  <a:tcPr marL="9525" marR="9525" marT="9525" marB="0" anchor="ctr"/>
                </a:tc>
                <a:tc>
                  <a:txBody>
                    <a:bodyPr/>
                    <a:lstStyle/>
                    <a:p>
                      <a:pPr algn="l" fontAlgn="b"/>
                      <a:r>
                        <a:rPr lang="en-US" sz="800" b="0" i="0" u="none" strike="noStrike">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9.691</a:t>
                      </a:r>
                    </a:p>
                  </a:txBody>
                  <a:tcPr marL="9525" marR="9525" marT="9525" marB="0" anchor="ctr"/>
                </a:tc>
                <a:tc>
                  <a:txBody>
                    <a:bodyPr/>
                    <a:lstStyle/>
                    <a:p>
                      <a:pPr algn="ctr" fontAlgn="ctr"/>
                      <a:r>
                        <a:rPr lang="en-US" sz="800" b="0" i="0" u="none" strike="noStrike">
                          <a:solidFill>
                            <a:srgbClr val="000000"/>
                          </a:solidFill>
                          <a:latin typeface="+mn-lt"/>
                        </a:rPr>
                        <a:t>0.150</a:t>
                      </a:r>
                    </a:p>
                  </a:txBody>
                  <a:tcPr marL="9525" marR="9525" marT="9525" marB="0" anchor="ctr"/>
                </a:tc>
                <a:tc>
                  <a:txBody>
                    <a:bodyPr/>
                    <a:lstStyle/>
                    <a:p>
                      <a:pPr algn="ctr" fontAlgn="ctr"/>
                      <a:r>
                        <a:rPr lang="en-US" sz="800" b="0" i="0" u="none" strike="noStrike">
                          <a:solidFill>
                            <a:srgbClr val="000000"/>
                          </a:solidFill>
                          <a:latin typeface="+mn-lt"/>
                        </a:rPr>
                        <a:t>8.981</a:t>
                      </a:r>
                    </a:p>
                  </a:txBody>
                  <a:tcPr marL="9525" marR="9525" marT="9525" marB="0" anchor="ctr"/>
                </a:tc>
                <a:tc>
                  <a:txBody>
                    <a:bodyPr/>
                    <a:lstStyle/>
                    <a:p>
                      <a:pPr algn="ctr" fontAlgn="ctr"/>
                      <a:r>
                        <a:rPr lang="en-US" sz="800" b="0" i="0" u="none" strike="noStrike">
                          <a:solidFill>
                            <a:srgbClr val="000000"/>
                          </a:solidFill>
                          <a:latin typeface="+mn-lt"/>
                        </a:rPr>
                        <a:t>0.369</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9.701</a:t>
                      </a:r>
                    </a:p>
                  </a:txBody>
                  <a:tcPr marL="9525" marR="9525" marT="9525" marB="0" anchor="ctr"/>
                </a:tc>
                <a:tc>
                  <a:txBody>
                    <a:bodyPr/>
                    <a:lstStyle/>
                    <a:p>
                      <a:pPr algn="ctr" fontAlgn="ctr"/>
                      <a:r>
                        <a:rPr lang="en-US" sz="800" b="0" i="0" u="none" strike="noStrike">
                          <a:solidFill>
                            <a:srgbClr val="000000"/>
                          </a:solidFill>
                          <a:latin typeface="+mn-lt"/>
                        </a:rPr>
                        <a:t>0.150</a:t>
                      </a:r>
                    </a:p>
                  </a:txBody>
                  <a:tcPr marL="9525" marR="9525" marT="9525" marB="0" anchor="ctr"/>
                </a:tc>
                <a:tc>
                  <a:txBody>
                    <a:bodyPr/>
                    <a:lstStyle/>
                    <a:p>
                      <a:pPr algn="ctr" fontAlgn="ctr"/>
                      <a:r>
                        <a:rPr lang="en-US" sz="800" b="0" i="0" u="none" strike="noStrike">
                          <a:solidFill>
                            <a:srgbClr val="000000"/>
                          </a:solidFill>
                          <a:latin typeface="+mn-lt"/>
                        </a:rPr>
                        <a:t>9.005</a:t>
                      </a:r>
                    </a:p>
                  </a:txBody>
                  <a:tcPr marL="9525" marR="9525" marT="9525" marB="0" anchor="ctr"/>
                </a:tc>
                <a:tc>
                  <a:txBody>
                    <a:bodyPr/>
                    <a:lstStyle/>
                    <a:p>
                      <a:pPr algn="ctr" fontAlgn="ctr"/>
                      <a:r>
                        <a:rPr lang="en-US" sz="800" b="0" i="0" u="none" strike="noStrike">
                          <a:solidFill>
                            <a:srgbClr val="000000"/>
                          </a:solidFill>
                          <a:latin typeface="+mn-lt"/>
                        </a:rPr>
                        <a:t>0.366</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9.711</a:t>
                      </a:r>
                    </a:p>
                  </a:txBody>
                  <a:tcPr marL="9525" marR="9525" marT="9525" marB="0" anchor="ctr"/>
                </a:tc>
                <a:tc>
                  <a:txBody>
                    <a:bodyPr/>
                    <a:lstStyle/>
                    <a:p>
                      <a:pPr algn="ctr" fontAlgn="ctr"/>
                      <a:r>
                        <a:rPr lang="en-US" sz="800" b="0" i="0" u="none" strike="noStrike">
                          <a:solidFill>
                            <a:srgbClr val="000000"/>
                          </a:solidFill>
                          <a:latin typeface="+mn-lt"/>
                        </a:rPr>
                        <a:t>0.150</a:t>
                      </a:r>
                    </a:p>
                  </a:txBody>
                  <a:tcPr marL="9525" marR="9525" marT="9525" marB="0" anchor="ctr"/>
                </a:tc>
                <a:tc>
                  <a:txBody>
                    <a:bodyPr/>
                    <a:lstStyle/>
                    <a:p>
                      <a:pPr algn="ctr" fontAlgn="ctr"/>
                      <a:r>
                        <a:rPr lang="en-US" sz="800" b="0" i="0" u="none" strike="noStrike">
                          <a:solidFill>
                            <a:srgbClr val="000000"/>
                          </a:solidFill>
                          <a:latin typeface="+mn-lt"/>
                        </a:rPr>
                        <a:t>9.030</a:t>
                      </a:r>
                    </a:p>
                  </a:txBody>
                  <a:tcPr marL="9525" marR="9525" marT="9525" marB="0" anchor="ctr"/>
                </a:tc>
                <a:tc>
                  <a:txBody>
                    <a:bodyPr/>
                    <a:lstStyle/>
                    <a:p>
                      <a:pPr algn="ctr" fontAlgn="ctr"/>
                      <a:r>
                        <a:rPr lang="en-US" sz="800" b="0" i="0" u="none" strike="noStrike" dirty="0">
                          <a:solidFill>
                            <a:srgbClr val="000000"/>
                          </a:solidFill>
                          <a:latin typeface="+mn-lt"/>
                        </a:rPr>
                        <a:t>0.363</a:t>
                      </a:r>
                    </a:p>
                  </a:txBody>
                  <a:tcPr marL="9525" marR="9525" marT="9525" marB="0" anchor="ctr">
                    <a:solidFill>
                      <a:schemeClr val="accent6">
                        <a:lumMod val="20000"/>
                        <a:lumOff val="80000"/>
                      </a:schemeClr>
                    </a:solidFill>
                  </a:tcPr>
                </a:tc>
              </a:tr>
            </a:tbl>
          </a:graphicData>
        </a:graphic>
      </p:graphicFrame>
      <p:pic>
        <p:nvPicPr>
          <p:cNvPr id="38913" name="Picture 1"/>
          <p:cNvPicPr>
            <a:picLocks noChangeAspect="1" noChangeArrowheads="1"/>
          </p:cNvPicPr>
          <p:nvPr/>
        </p:nvPicPr>
        <p:blipFill>
          <a:blip r:embed="rId2" cstate="print"/>
          <a:srcRect/>
          <a:stretch>
            <a:fillRect/>
          </a:stretch>
        </p:blipFill>
        <p:spPr bwMode="auto">
          <a:xfrm>
            <a:off x="334296" y="620888"/>
            <a:ext cx="2921794" cy="2700338"/>
          </a:xfrm>
          <a:prstGeom prst="rect">
            <a:avLst/>
          </a:prstGeom>
          <a:noFill/>
          <a:ln w="9525">
            <a:solidFill>
              <a:schemeClr val="tx1"/>
            </a:solidFill>
            <a:miter lim="800000"/>
            <a:headEnd/>
            <a:tailEnd/>
          </a:ln>
        </p:spPr>
      </p:pic>
      <p:pic>
        <p:nvPicPr>
          <p:cNvPr id="38914" name="Picture 2"/>
          <p:cNvPicPr>
            <a:picLocks noChangeAspect="1" noChangeArrowheads="1"/>
          </p:cNvPicPr>
          <p:nvPr/>
        </p:nvPicPr>
        <p:blipFill>
          <a:blip r:embed="rId3" cstate="print"/>
          <a:srcRect/>
          <a:stretch>
            <a:fillRect/>
          </a:stretch>
        </p:blipFill>
        <p:spPr bwMode="auto">
          <a:xfrm>
            <a:off x="351504" y="3738720"/>
            <a:ext cx="2921794" cy="2693194"/>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3581400" y="533400"/>
          <a:ext cx="4267200" cy="86296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Ambiguous</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Ambiguous</a:t>
                      </a:r>
                      <a:endParaRPr lang="en-US" sz="1000" b="0" i="0" u="none" strike="noStrike" dirty="0">
                        <a:latin typeface="Arial"/>
                      </a:endParaRPr>
                    </a:p>
                  </a:txBody>
                  <a:tcPr marL="9525" marR="9525" marT="9525" marB="0" anchor="ctr"/>
                </a:tc>
              </a:tr>
              <a:tr h="274320">
                <a:tc>
                  <a:txBody>
                    <a:bodyPr/>
                    <a:lstStyle/>
                    <a:p>
                      <a:pPr algn="l" fontAlgn="b"/>
                      <a:r>
                        <a:rPr lang="en-US" sz="1000" b="0" i="0" u="none" strike="noStrike" dirty="0" smtClean="0">
                          <a:latin typeface="+mn-lt"/>
                        </a:rPr>
                        <a:t>  </a:t>
                      </a:r>
                      <a:r>
                        <a:rPr lang="en-US" sz="1000" b="0" i="0" u="none" strike="noStrike" baseline="0" dirty="0" smtClean="0">
                          <a:latin typeface="+mn-lt"/>
                        </a:rPr>
                        <a:t> </a:t>
                      </a:r>
                      <a:r>
                        <a:rPr lang="en-US" sz="1000" b="0" i="0" u="none" strike="noStrike" dirty="0" smtClean="0">
                          <a:latin typeface="+mn-lt"/>
                        </a:rPr>
                        <a:t>R square </a:t>
                      </a:r>
                      <a:endParaRPr lang="en-US" sz="1000" b="0" i="0" u="none" strike="noStrike" dirty="0">
                        <a:latin typeface="+mn-lt"/>
                      </a:endParaRPr>
                    </a:p>
                  </a:txBody>
                  <a:tcPr marL="9525" marR="9525" marT="9525" marB="0" anchor="ctr"/>
                </a:tc>
                <a:tc>
                  <a:txBody>
                    <a:bodyPr/>
                    <a:lstStyle/>
                    <a:p>
                      <a:pPr algn="ctr" fontAlgn="b"/>
                      <a:r>
                        <a:rPr lang="en-US" sz="1000" b="0" i="0" u="none" strike="noStrike">
                          <a:latin typeface="+mn-lt"/>
                        </a:rPr>
                        <a:t>0.4429</a:t>
                      </a:r>
                    </a:p>
                  </a:txBody>
                  <a:tcPr marL="9525" marR="9525" marT="9525" marB="0" anchor="ctr"/>
                </a:tc>
                <a:tc>
                  <a:txBody>
                    <a:bodyPr/>
                    <a:lstStyle/>
                    <a:p>
                      <a:pPr algn="ctr" fontAlgn="b"/>
                      <a:r>
                        <a:rPr lang="en-US" sz="1000" b="0" i="0" u="none" strike="noStrike" dirty="0">
                          <a:latin typeface="+mn-lt"/>
                        </a:rPr>
                        <a:t>0.6884</a:t>
                      </a:r>
                    </a:p>
                  </a:txBody>
                  <a:tcPr marL="9525" marR="9525" marT="9525" marB="0" anchor="ctr"/>
                </a:tc>
              </a:tr>
            </a:tbl>
          </a:graphicData>
        </a:graphic>
      </p:graphicFrame>
      <p:graphicFrame>
        <p:nvGraphicFramePr>
          <p:cNvPr id="7" name="Table 6"/>
          <p:cNvGraphicFramePr>
            <a:graphicFrameLocks noGrp="1"/>
          </p:cNvGraphicFramePr>
          <p:nvPr/>
        </p:nvGraphicFramePr>
        <p:xfrm>
          <a:off x="3581400" y="3657600"/>
          <a:ext cx="4267200" cy="86296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300uM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300uM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Ambiguous</a:t>
                      </a:r>
                      <a:endParaRPr lang="en-US" sz="1000" b="0" i="0" u="none" strike="noStrike" dirty="0">
                        <a:latin typeface="Arial"/>
                      </a:endParaRPr>
                    </a:p>
                  </a:txBody>
                  <a:tcPr marL="9525" marR="9525" marT="9525" marB="0" anchor="ctr"/>
                </a:tc>
                <a:tc>
                  <a:txBody>
                    <a:bodyPr/>
                    <a:lstStyle/>
                    <a:p>
                      <a:pPr algn="ctr" fontAlgn="b"/>
                      <a:endParaRPr lang="en-US" sz="1000" b="0" i="0" u="none" strike="noStrike" dirty="0">
                        <a:latin typeface="Arial"/>
                      </a:endParaRPr>
                    </a:p>
                  </a:txBody>
                  <a:tcPr marL="9525" marR="9525" marT="9525" marB="0" anchor="ctr"/>
                </a:tc>
              </a:tr>
              <a:tr h="274320">
                <a:tc>
                  <a:txBody>
                    <a:bodyPr/>
                    <a:lstStyle/>
                    <a:p>
                      <a:pPr algn="l" fontAlgn="b"/>
                      <a:r>
                        <a:rPr lang="en-US" sz="1000" b="0" i="0" u="none" strike="noStrike" baseline="0" dirty="0" smtClean="0">
                          <a:latin typeface="+mn-lt"/>
                        </a:rPr>
                        <a:t>   </a:t>
                      </a:r>
                      <a:r>
                        <a:rPr lang="en-US" sz="1000" b="0" i="0" u="none" strike="noStrike" dirty="0" smtClean="0">
                          <a:latin typeface="+mn-lt"/>
                        </a:rPr>
                        <a:t>R square </a:t>
                      </a:r>
                      <a:endParaRPr lang="en-US" sz="1000" b="0" i="0" u="none" strike="noStrike" dirty="0">
                        <a:latin typeface="Arial"/>
                      </a:endParaRPr>
                    </a:p>
                  </a:txBody>
                  <a:tcPr marL="9525" marR="9525" marT="9525" marB="0" anchor="ctr"/>
                </a:tc>
                <a:tc>
                  <a:txBody>
                    <a:bodyPr/>
                    <a:lstStyle/>
                    <a:p>
                      <a:pPr algn="ctr" fontAlgn="b"/>
                      <a:r>
                        <a:rPr lang="en-US" sz="1000" b="0" i="0" u="none" strike="noStrike" dirty="0">
                          <a:latin typeface="+mn-lt"/>
                        </a:rPr>
                        <a:t>0.6580</a:t>
                      </a:r>
                    </a:p>
                  </a:txBody>
                  <a:tcPr marL="9525" marR="9525" marT="9525" marB="0" anchor="ctr"/>
                </a:tc>
                <a:tc>
                  <a:txBody>
                    <a:bodyPr/>
                    <a:lstStyle/>
                    <a:p>
                      <a:pPr algn="ctr" fontAlgn="b"/>
                      <a:r>
                        <a:rPr lang="en-US" sz="1000" b="0" i="0" u="none" strike="noStrike" dirty="0">
                          <a:latin typeface="+mn-lt"/>
                        </a:rPr>
                        <a:t>0.8589</a:t>
                      </a:r>
                    </a:p>
                  </a:txBody>
                  <a:tcPr marL="9525" marR="9525" marT="9525" marB="0" anchor="ctr"/>
                </a:tc>
              </a:tr>
            </a:tbl>
          </a:graphicData>
        </a:graphic>
      </p:graphicFrame>
      <p:graphicFrame>
        <p:nvGraphicFramePr>
          <p:cNvPr id="8" name="Table 7"/>
          <p:cNvGraphicFramePr>
            <a:graphicFrameLocks noGrp="1"/>
          </p:cNvGraphicFramePr>
          <p:nvPr/>
        </p:nvGraphicFramePr>
        <p:xfrm>
          <a:off x="3581400" y="1586688"/>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200uM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200M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9.776</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r>
                        <a:rPr lang="en-US" sz="800" b="0" i="0" u="none" strike="noStrike">
                          <a:solidFill>
                            <a:srgbClr val="000000"/>
                          </a:solidFill>
                          <a:latin typeface="+mn-lt"/>
                        </a:rPr>
                        <a:t>9.315</a:t>
                      </a:r>
                    </a:p>
                  </a:txBody>
                  <a:tcPr marL="9525" marR="9525" marT="9525" marB="0" anchor="ctr"/>
                </a:tc>
                <a:tc>
                  <a:txBody>
                    <a:bodyPr/>
                    <a:lstStyle/>
                    <a:p>
                      <a:pPr algn="l" fontAlgn="b"/>
                      <a:r>
                        <a:rPr lang="en-US" sz="800" b="0" i="0" u="none" strike="noStrike">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9.786</a:t>
                      </a:r>
                    </a:p>
                  </a:txBody>
                  <a:tcPr marL="9525" marR="9525" marT="9525" marB="0" anchor="ctr"/>
                </a:tc>
                <a:tc>
                  <a:txBody>
                    <a:bodyPr/>
                    <a:lstStyle/>
                    <a:p>
                      <a:pPr algn="ctr" fontAlgn="ctr"/>
                      <a:r>
                        <a:rPr lang="en-US" sz="800" b="0" i="0" u="none" strike="noStrike">
                          <a:solidFill>
                            <a:srgbClr val="000000"/>
                          </a:solidFill>
                          <a:latin typeface="+mn-lt"/>
                        </a:rPr>
                        <a:t>0.155</a:t>
                      </a:r>
                    </a:p>
                  </a:txBody>
                  <a:tcPr marL="9525" marR="9525" marT="9525" marB="0" anchor="ctr"/>
                </a:tc>
                <a:tc>
                  <a:txBody>
                    <a:bodyPr/>
                    <a:lstStyle/>
                    <a:p>
                      <a:pPr algn="ctr" fontAlgn="ctr"/>
                      <a:r>
                        <a:rPr lang="en-US" sz="800" b="0" i="0" u="none" strike="noStrike">
                          <a:solidFill>
                            <a:srgbClr val="000000"/>
                          </a:solidFill>
                          <a:latin typeface="+mn-lt"/>
                        </a:rPr>
                        <a:t>9.330</a:t>
                      </a:r>
                    </a:p>
                  </a:txBody>
                  <a:tcPr marL="9525" marR="9525" marT="9525" marB="0" anchor="ctr"/>
                </a:tc>
                <a:tc>
                  <a:txBody>
                    <a:bodyPr/>
                    <a:lstStyle/>
                    <a:p>
                      <a:pPr algn="ctr" fontAlgn="ctr"/>
                      <a:r>
                        <a:rPr lang="en-US" sz="800" b="0" i="0" u="none" strike="noStrike">
                          <a:solidFill>
                            <a:srgbClr val="000000"/>
                          </a:solidFill>
                          <a:latin typeface="+mn-lt"/>
                        </a:rPr>
                        <a:t>0.222</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9.797</a:t>
                      </a:r>
                    </a:p>
                  </a:txBody>
                  <a:tcPr marL="9525" marR="9525" marT="9525" marB="0" anchor="ctr"/>
                </a:tc>
                <a:tc>
                  <a:txBody>
                    <a:bodyPr/>
                    <a:lstStyle/>
                    <a:p>
                      <a:pPr algn="ctr" fontAlgn="ctr"/>
                      <a:r>
                        <a:rPr lang="en-US" sz="800" b="0" i="0" u="none" strike="noStrike">
                          <a:solidFill>
                            <a:srgbClr val="000000"/>
                          </a:solidFill>
                          <a:latin typeface="+mn-lt"/>
                        </a:rPr>
                        <a:t>0.155</a:t>
                      </a:r>
                    </a:p>
                  </a:txBody>
                  <a:tcPr marL="9525" marR="9525" marT="9525" marB="0" anchor="ctr"/>
                </a:tc>
                <a:tc>
                  <a:txBody>
                    <a:bodyPr/>
                    <a:lstStyle/>
                    <a:p>
                      <a:pPr algn="ctr" fontAlgn="ctr"/>
                      <a:r>
                        <a:rPr lang="en-US" sz="800" b="0" i="0" u="none" strike="noStrike">
                          <a:solidFill>
                            <a:srgbClr val="000000"/>
                          </a:solidFill>
                          <a:latin typeface="+mn-lt"/>
                        </a:rPr>
                        <a:t>9.345</a:t>
                      </a:r>
                    </a:p>
                  </a:txBody>
                  <a:tcPr marL="9525" marR="9525" marT="9525" marB="0" anchor="ctr"/>
                </a:tc>
                <a:tc>
                  <a:txBody>
                    <a:bodyPr/>
                    <a:lstStyle/>
                    <a:p>
                      <a:pPr algn="ctr" fontAlgn="ctr"/>
                      <a:r>
                        <a:rPr lang="en-US" sz="800" b="0" i="0" u="none" strike="noStrike">
                          <a:solidFill>
                            <a:srgbClr val="000000"/>
                          </a:solidFill>
                          <a:latin typeface="+mn-lt"/>
                        </a:rPr>
                        <a:t>0.222</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9.807</a:t>
                      </a:r>
                    </a:p>
                  </a:txBody>
                  <a:tcPr marL="9525" marR="9525" marT="9525" marB="0" anchor="ctr"/>
                </a:tc>
                <a:tc>
                  <a:txBody>
                    <a:bodyPr/>
                    <a:lstStyle/>
                    <a:p>
                      <a:pPr algn="ctr" fontAlgn="ctr"/>
                      <a:r>
                        <a:rPr lang="en-US" sz="800" b="0" i="0" u="none" strike="noStrike">
                          <a:solidFill>
                            <a:srgbClr val="000000"/>
                          </a:solidFill>
                          <a:latin typeface="+mn-lt"/>
                        </a:rPr>
                        <a:t>0.155</a:t>
                      </a:r>
                    </a:p>
                  </a:txBody>
                  <a:tcPr marL="9525" marR="9525" marT="9525" marB="0" anchor="ctr"/>
                </a:tc>
                <a:tc>
                  <a:txBody>
                    <a:bodyPr/>
                    <a:lstStyle/>
                    <a:p>
                      <a:pPr algn="ctr" fontAlgn="ctr"/>
                      <a:r>
                        <a:rPr lang="en-US" sz="800" b="0" i="0" u="none" strike="noStrike">
                          <a:solidFill>
                            <a:srgbClr val="000000"/>
                          </a:solidFill>
                          <a:latin typeface="+mn-lt"/>
                        </a:rPr>
                        <a:t>9.359</a:t>
                      </a:r>
                    </a:p>
                  </a:txBody>
                  <a:tcPr marL="9525" marR="9525" marT="9525" marB="0" anchor="ctr"/>
                </a:tc>
                <a:tc>
                  <a:txBody>
                    <a:bodyPr/>
                    <a:lstStyle/>
                    <a:p>
                      <a:pPr algn="ctr" fontAlgn="ctr"/>
                      <a:r>
                        <a:rPr lang="en-US" sz="800" b="0" i="0" u="none" strike="noStrike" dirty="0">
                          <a:solidFill>
                            <a:srgbClr val="000000"/>
                          </a:solidFill>
                          <a:latin typeface="+mn-lt"/>
                        </a:rPr>
                        <a:t>0.222</a:t>
                      </a:r>
                    </a:p>
                  </a:txBody>
                  <a:tcPr marL="9525" marR="9525" marT="9525" marB="0" anchor="ctr">
                    <a:solidFill>
                      <a:schemeClr val="accent6">
                        <a:lumMod val="20000"/>
                        <a:lumOff val="80000"/>
                      </a:schemeClr>
                    </a:solidFill>
                  </a:tcPr>
                </a:tc>
              </a:tr>
            </a:tbl>
          </a:graphicData>
        </a:graphic>
      </p:graphicFrame>
      <p:graphicFrame>
        <p:nvGraphicFramePr>
          <p:cNvPr id="9" name="Table 8"/>
          <p:cNvGraphicFramePr>
            <a:graphicFrameLocks noGrp="1"/>
          </p:cNvGraphicFramePr>
          <p:nvPr/>
        </p:nvGraphicFramePr>
        <p:xfrm>
          <a:off x="3581400" y="4800600"/>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500uM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500uM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10.224</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r>
                        <a:rPr lang="en-US" sz="800" b="0" i="0" u="none" strike="noStrike">
                          <a:solidFill>
                            <a:srgbClr val="000000"/>
                          </a:solidFill>
                          <a:latin typeface="+mn-lt"/>
                        </a:rPr>
                        <a:t>9.558</a:t>
                      </a:r>
                    </a:p>
                  </a:txBody>
                  <a:tcPr marL="9525" marR="9525" marT="9525" marB="0" anchor="ctr"/>
                </a:tc>
                <a:tc>
                  <a:txBody>
                    <a:bodyPr/>
                    <a:lstStyle/>
                    <a:p>
                      <a:pPr algn="l" fontAlgn="b"/>
                      <a:r>
                        <a:rPr lang="en-US" sz="800" b="0" i="0" u="none" strike="noStrike">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10.235</a:t>
                      </a:r>
                    </a:p>
                  </a:txBody>
                  <a:tcPr marL="9525" marR="9525" marT="9525" marB="0" anchor="ctr"/>
                </a:tc>
                <a:tc>
                  <a:txBody>
                    <a:bodyPr/>
                    <a:lstStyle/>
                    <a:p>
                      <a:pPr algn="ctr" fontAlgn="ctr"/>
                      <a:r>
                        <a:rPr lang="en-US" sz="800" b="0" i="0" u="none" strike="noStrike">
                          <a:solidFill>
                            <a:srgbClr val="000000"/>
                          </a:solidFill>
                          <a:latin typeface="+mn-lt"/>
                        </a:rPr>
                        <a:t>0.154</a:t>
                      </a:r>
                    </a:p>
                  </a:txBody>
                  <a:tcPr marL="9525" marR="9525" marT="9525" marB="0" anchor="ctr"/>
                </a:tc>
                <a:tc>
                  <a:txBody>
                    <a:bodyPr/>
                    <a:lstStyle/>
                    <a:p>
                      <a:pPr algn="ctr" fontAlgn="ctr"/>
                      <a:r>
                        <a:rPr lang="en-US" sz="800" b="0" i="0" u="none" strike="noStrike">
                          <a:solidFill>
                            <a:srgbClr val="000000"/>
                          </a:solidFill>
                          <a:latin typeface="+mn-lt"/>
                        </a:rPr>
                        <a:t>9.577</a:t>
                      </a:r>
                    </a:p>
                  </a:txBody>
                  <a:tcPr marL="9525" marR="9525" marT="9525" marB="0" anchor="ctr"/>
                </a:tc>
                <a:tc>
                  <a:txBody>
                    <a:bodyPr/>
                    <a:lstStyle/>
                    <a:p>
                      <a:pPr algn="ctr" fontAlgn="ctr"/>
                      <a:r>
                        <a:rPr lang="en-US" sz="800" b="0" i="0" u="none" strike="noStrike">
                          <a:solidFill>
                            <a:srgbClr val="000000"/>
                          </a:solidFill>
                          <a:latin typeface="+mn-lt"/>
                        </a:rPr>
                        <a:t>0.274</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10.245</a:t>
                      </a:r>
                    </a:p>
                  </a:txBody>
                  <a:tcPr marL="9525" marR="9525" marT="9525" marB="0" anchor="ctr"/>
                </a:tc>
                <a:tc>
                  <a:txBody>
                    <a:bodyPr/>
                    <a:lstStyle/>
                    <a:p>
                      <a:pPr algn="ctr" fontAlgn="ctr"/>
                      <a:r>
                        <a:rPr lang="en-US" sz="800" b="0" i="0" u="none" strike="noStrike">
                          <a:solidFill>
                            <a:srgbClr val="000000"/>
                          </a:solidFill>
                          <a:latin typeface="+mn-lt"/>
                        </a:rPr>
                        <a:t>0.154</a:t>
                      </a:r>
                    </a:p>
                  </a:txBody>
                  <a:tcPr marL="9525" marR="9525" marT="9525" marB="0" anchor="ctr"/>
                </a:tc>
                <a:tc>
                  <a:txBody>
                    <a:bodyPr/>
                    <a:lstStyle/>
                    <a:p>
                      <a:pPr algn="ctr" fontAlgn="ctr"/>
                      <a:r>
                        <a:rPr lang="en-US" sz="800" b="0" i="0" u="none" strike="noStrike">
                          <a:solidFill>
                            <a:srgbClr val="000000"/>
                          </a:solidFill>
                          <a:latin typeface="+mn-lt"/>
                        </a:rPr>
                        <a:t>9.595</a:t>
                      </a:r>
                    </a:p>
                  </a:txBody>
                  <a:tcPr marL="9525" marR="9525" marT="9525" marB="0" anchor="ctr"/>
                </a:tc>
                <a:tc>
                  <a:txBody>
                    <a:bodyPr/>
                    <a:lstStyle/>
                    <a:p>
                      <a:pPr algn="ctr" fontAlgn="ctr"/>
                      <a:r>
                        <a:rPr lang="en-US" sz="800" b="0" i="0" u="none" strike="noStrike">
                          <a:solidFill>
                            <a:srgbClr val="000000"/>
                          </a:solidFill>
                          <a:latin typeface="+mn-lt"/>
                        </a:rPr>
                        <a:t>0.273</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10.256</a:t>
                      </a:r>
                    </a:p>
                  </a:txBody>
                  <a:tcPr marL="9525" marR="9525" marT="9525" marB="0" anchor="ctr"/>
                </a:tc>
                <a:tc>
                  <a:txBody>
                    <a:bodyPr/>
                    <a:lstStyle/>
                    <a:p>
                      <a:pPr algn="ctr" fontAlgn="ctr"/>
                      <a:r>
                        <a:rPr lang="en-US" sz="800" b="0" i="0" u="none" strike="noStrike">
                          <a:solidFill>
                            <a:srgbClr val="000000"/>
                          </a:solidFill>
                          <a:latin typeface="+mn-lt"/>
                        </a:rPr>
                        <a:t>0.154</a:t>
                      </a:r>
                    </a:p>
                  </a:txBody>
                  <a:tcPr marL="9525" marR="9525" marT="9525" marB="0" anchor="ctr"/>
                </a:tc>
                <a:tc>
                  <a:txBody>
                    <a:bodyPr/>
                    <a:lstStyle/>
                    <a:p>
                      <a:pPr algn="ctr" fontAlgn="ctr"/>
                      <a:r>
                        <a:rPr lang="en-US" sz="800" b="0" i="0" u="none" strike="noStrike">
                          <a:solidFill>
                            <a:srgbClr val="000000"/>
                          </a:solidFill>
                          <a:latin typeface="+mn-lt"/>
                        </a:rPr>
                        <a:t>9.614</a:t>
                      </a:r>
                    </a:p>
                  </a:txBody>
                  <a:tcPr marL="9525" marR="9525" marT="9525" marB="0" anchor="ctr"/>
                </a:tc>
                <a:tc>
                  <a:txBody>
                    <a:bodyPr/>
                    <a:lstStyle/>
                    <a:p>
                      <a:pPr algn="ctr" fontAlgn="ctr"/>
                      <a:r>
                        <a:rPr lang="en-US" sz="800" b="0" i="0" u="none" strike="noStrike" dirty="0">
                          <a:solidFill>
                            <a:srgbClr val="000000"/>
                          </a:solidFill>
                          <a:latin typeface="+mn-lt"/>
                        </a:rPr>
                        <a:t>0.273</a:t>
                      </a:r>
                    </a:p>
                  </a:txBody>
                  <a:tcPr marL="9525" marR="9525" marT="9525" marB="0" anchor="ctr">
                    <a:solidFill>
                      <a:schemeClr val="accent6">
                        <a:lumMod val="20000"/>
                        <a:lumOff val="80000"/>
                      </a:schemeClr>
                    </a:solidFill>
                  </a:tcPr>
                </a:tc>
              </a:tr>
            </a:tbl>
          </a:graphicData>
        </a:graphic>
      </p:graphicFrame>
      <p:pic>
        <p:nvPicPr>
          <p:cNvPr id="37889" name="Picture 1"/>
          <p:cNvPicPr>
            <a:picLocks noChangeAspect="1" noChangeArrowheads="1"/>
          </p:cNvPicPr>
          <p:nvPr/>
        </p:nvPicPr>
        <p:blipFill>
          <a:blip r:embed="rId2" cstate="print"/>
          <a:srcRect/>
          <a:stretch>
            <a:fillRect/>
          </a:stretch>
        </p:blipFill>
        <p:spPr bwMode="auto">
          <a:xfrm>
            <a:off x="354806" y="503825"/>
            <a:ext cx="2921794" cy="2736056"/>
          </a:xfrm>
          <a:prstGeom prst="rect">
            <a:avLst/>
          </a:prstGeom>
          <a:noFill/>
          <a:ln w="9525">
            <a:solidFill>
              <a:schemeClr val="tx1"/>
            </a:solidFill>
            <a:miter lim="800000"/>
            <a:headEnd/>
            <a:tailEnd/>
          </a:ln>
        </p:spPr>
      </p:pic>
      <p:pic>
        <p:nvPicPr>
          <p:cNvPr id="37890" name="Picture 2"/>
          <p:cNvPicPr>
            <a:picLocks noChangeAspect="1" noChangeArrowheads="1"/>
          </p:cNvPicPr>
          <p:nvPr/>
        </p:nvPicPr>
        <p:blipFill>
          <a:blip r:embed="rId3" cstate="print"/>
          <a:srcRect/>
          <a:stretch>
            <a:fillRect/>
          </a:stretch>
        </p:blipFill>
        <p:spPr bwMode="auto">
          <a:xfrm>
            <a:off x="354806" y="3655218"/>
            <a:ext cx="2921794" cy="2743200"/>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3581400" y="533400"/>
          <a:ext cx="4267200" cy="86296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400uM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400uM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endParaRPr lang="en-US" sz="1000" b="0" i="0" u="none" strike="noStrike" dirty="0">
                        <a:latin typeface="Arial"/>
                      </a:endParaRPr>
                    </a:p>
                  </a:txBody>
                  <a:tcPr marL="9525" marR="9525" marT="9525" marB="0" anchor="ctr"/>
                </a:tc>
                <a:tc>
                  <a:txBody>
                    <a:bodyPr/>
                    <a:lstStyle/>
                    <a:p>
                      <a:pPr algn="ctr" fontAlgn="b"/>
                      <a:endParaRPr lang="en-US" sz="1000" b="0" i="0" u="none" strike="noStrike" dirty="0">
                        <a:latin typeface="Arial"/>
                      </a:endParaRPr>
                    </a:p>
                  </a:txBody>
                  <a:tcPr marL="9525" marR="9525" marT="9525" marB="0" anchor="ctr"/>
                </a:tc>
              </a:tr>
              <a:tr h="274320">
                <a:tc>
                  <a:txBody>
                    <a:bodyPr/>
                    <a:lstStyle/>
                    <a:p>
                      <a:pPr algn="l" fontAlgn="b"/>
                      <a:r>
                        <a:rPr lang="en-US" sz="1000" b="0" i="0" u="none" strike="noStrike" dirty="0" smtClean="0">
                          <a:latin typeface="+mn-lt"/>
                        </a:rPr>
                        <a:t>   R square</a:t>
                      </a:r>
                      <a:endParaRPr lang="en-US" sz="1000" b="0" i="0" u="none" strike="noStrike" dirty="0">
                        <a:latin typeface="+mn-lt"/>
                      </a:endParaRPr>
                    </a:p>
                  </a:txBody>
                  <a:tcPr marL="9525" marR="9525" marT="9525" marB="0" anchor="ctr"/>
                </a:tc>
                <a:tc>
                  <a:txBody>
                    <a:bodyPr/>
                    <a:lstStyle/>
                    <a:p>
                      <a:pPr algn="ctr" fontAlgn="b"/>
                      <a:r>
                        <a:rPr lang="en-US" sz="1000" b="0" i="0" u="none" strike="noStrike" dirty="0">
                          <a:latin typeface="+mn-lt"/>
                        </a:rPr>
                        <a:t>0.4517</a:t>
                      </a:r>
                    </a:p>
                  </a:txBody>
                  <a:tcPr marL="9525" marR="9525" marT="9525" marB="0" anchor="ctr"/>
                </a:tc>
                <a:tc>
                  <a:txBody>
                    <a:bodyPr/>
                    <a:lstStyle/>
                    <a:p>
                      <a:pPr algn="ctr" fontAlgn="b"/>
                      <a:r>
                        <a:rPr lang="en-US" sz="1000" b="0" i="0" u="none" strike="noStrike" dirty="0">
                          <a:latin typeface="+mn-lt"/>
                        </a:rPr>
                        <a:t>0.1824</a:t>
                      </a:r>
                    </a:p>
                  </a:txBody>
                  <a:tcPr marL="9525" marR="9525" marT="9525" marB="0" anchor="ctr"/>
                </a:tc>
              </a:tr>
            </a:tbl>
          </a:graphicData>
        </a:graphic>
      </p:graphicFrame>
      <p:graphicFrame>
        <p:nvGraphicFramePr>
          <p:cNvPr id="7" name="Table 6"/>
          <p:cNvGraphicFramePr>
            <a:graphicFrameLocks noGrp="1"/>
          </p:cNvGraphicFramePr>
          <p:nvPr/>
        </p:nvGraphicFramePr>
        <p:xfrm>
          <a:off x="3581400" y="3657600"/>
          <a:ext cx="4267200" cy="86296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500uM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500uM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endParaRPr lang="en-US" sz="1000" b="0" i="0" u="none" strike="noStrike" dirty="0">
                        <a:latin typeface="Arial"/>
                      </a:endParaRPr>
                    </a:p>
                  </a:txBody>
                  <a:tcPr marL="9525" marR="9525" marT="9525" marB="0" anchor="ctr"/>
                </a:tc>
                <a:tc>
                  <a:txBody>
                    <a:bodyPr/>
                    <a:lstStyle/>
                    <a:p>
                      <a:pPr algn="ctr" fontAlgn="b"/>
                      <a:endParaRPr lang="en-US" sz="1000" b="0" i="0" u="none" strike="noStrike" dirty="0">
                        <a:latin typeface="Arial"/>
                      </a:endParaRPr>
                    </a:p>
                  </a:txBody>
                  <a:tcPr marL="9525" marR="9525" marT="9525" marB="0" anchor="ctr"/>
                </a:tc>
              </a:tr>
              <a:tr h="274320">
                <a:tc>
                  <a:txBody>
                    <a:bodyPr/>
                    <a:lstStyle/>
                    <a:p>
                      <a:pPr algn="l" fontAlgn="b"/>
                      <a:r>
                        <a:rPr lang="en-US" sz="1000" b="0" i="0" u="none" strike="noStrike" dirty="0" smtClean="0">
                          <a:latin typeface="+mn-lt"/>
                        </a:rPr>
                        <a:t>  </a:t>
                      </a:r>
                      <a:r>
                        <a:rPr lang="en-US" sz="1000" b="0" i="0" u="none" strike="noStrike" baseline="0" dirty="0" smtClean="0">
                          <a:latin typeface="+mn-lt"/>
                        </a:rPr>
                        <a:t> </a:t>
                      </a:r>
                      <a:r>
                        <a:rPr lang="en-US" sz="1000" b="0" i="0" u="none" strike="noStrike" dirty="0" smtClean="0">
                          <a:latin typeface="+mn-lt"/>
                        </a:rPr>
                        <a:t>R square </a:t>
                      </a:r>
                      <a:endParaRPr lang="en-US" sz="1000" b="0" i="0" u="none" strike="noStrike" dirty="0">
                        <a:latin typeface="+mn-lt"/>
                      </a:endParaRPr>
                    </a:p>
                  </a:txBody>
                  <a:tcPr marL="9525" marR="9525" marT="9525" marB="0" anchor="ctr"/>
                </a:tc>
                <a:tc>
                  <a:txBody>
                    <a:bodyPr/>
                    <a:lstStyle/>
                    <a:p>
                      <a:pPr algn="ctr" fontAlgn="b"/>
                      <a:r>
                        <a:rPr lang="en-US" sz="1000" b="0" i="0" u="none" strike="noStrike">
                          <a:latin typeface="+mn-lt"/>
                        </a:rPr>
                        <a:t>0.0001910</a:t>
                      </a:r>
                    </a:p>
                  </a:txBody>
                  <a:tcPr marL="9525" marR="9525" marT="9525" marB="0" anchor="ctr"/>
                </a:tc>
                <a:tc>
                  <a:txBody>
                    <a:bodyPr/>
                    <a:lstStyle/>
                    <a:p>
                      <a:pPr algn="ctr" fontAlgn="b"/>
                      <a:r>
                        <a:rPr lang="en-US" sz="1000" b="0" i="0" u="none" strike="noStrike" dirty="0">
                          <a:latin typeface="+mn-lt"/>
                        </a:rPr>
                        <a:t>0.3608</a:t>
                      </a:r>
                    </a:p>
                  </a:txBody>
                  <a:tcPr marL="9525" marR="9525" marT="9525" marB="0" anchor="ctr"/>
                </a:tc>
              </a:tr>
            </a:tbl>
          </a:graphicData>
        </a:graphic>
      </p:graphicFrame>
      <p:graphicFrame>
        <p:nvGraphicFramePr>
          <p:cNvPr id="8" name="Table 7"/>
          <p:cNvGraphicFramePr>
            <a:graphicFrameLocks noGrp="1"/>
          </p:cNvGraphicFramePr>
          <p:nvPr/>
        </p:nvGraphicFramePr>
        <p:xfrm>
          <a:off x="3581400" y="1586688"/>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200uM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200M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9.918</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r>
                        <a:rPr lang="en-US" sz="800" b="0" i="0" u="none" strike="noStrike">
                          <a:solidFill>
                            <a:srgbClr val="000000"/>
                          </a:solidFill>
                          <a:latin typeface="+mn-lt"/>
                        </a:rPr>
                        <a:t>10.221</a:t>
                      </a:r>
                    </a:p>
                  </a:txBody>
                  <a:tcPr marL="9525" marR="9525" marT="9525" marB="0" anchor="ctr"/>
                </a:tc>
                <a:tc>
                  <a:txBody>
                    <a:bodyPr/>
                    <a:lstStyle/>
                    <a:p>
                      <a:pPr algn="l" fontAlgn="b"/>
                      <a:r>
                        <a:rPr lang="en-US" sz="800" b="0" i="0" u="none" strike="noStrike">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9.933</a:t>
                      </a:r>
                    </a:p>
                  </a:txBody>
                  <a:tcPr marL="9525" marR="9525" marT="9525" marB="0" anchor="ctr"/>
                </a:tc>
                <a:tc>
                  <a:txBody>
                    <a:bodyPr/>
                    <a:lstStyle/>
                    <a:p>
                      <a:pPr algn="ctr" fontAlgn="ctr"/>
                      <a:r>
                        <a:rPr lang="en-US" sz="800" b="0" i="0" u="none" strike="noStrike">
                          <a:solidFill>
                            <a:srgbClr val="000000"/>
                          </a:solidFill>
                          <a:latin typeface="+mn-lt"/>
                        </a:rPr>
                        <a:t>0.211</a:t>
                      </a:r>
                    </a:p>
                  </a:txBody>
                  <a:tcPr marL="9525" marR="9525" marT="9525" marB="0" anchor="ctr"/>
                </a:tc>
                <a:tc>
                  <a:txBody>
                    <a:bodyPr/>
                    <a:lstStyle/>
                    <a:p>
                      <a:pPr algn="ctr" fontAlgn="ctr"/>
                      <a:r>
                        <a:rPr lang="en-US" sz="800" b="0" i="0" u="none" strike="noStrike">
                          <a:solidFill>
                            <a:srgbClr val="000000"/>
                          </a:solidFill>
                          <a:latin typeface="+mn-lt"/>
                        </a:rPr>
                        <a:t>10.227</a:t>
                      </a:r>
                    </a:p>
                  </a:txBody>
                  <a:tcPr marL="9525" marR="9525" marT="9525" marB="0" anchor="ctr"/>
                </a:tc>
                <a:tc>
                  <a:txBody>
                    <a:bodyPr/>
                    <a:lstStyle/>
                    <a:p>
                      <a:pPr algn="ctr" fontAlgn="ctr"/>
                      <a:r>
                        <a:rPr lang="en-US" sz="800" b="0" i="0" u="none" strike="noStrike">
                          <a:solidFill>
                            <a:srgbClr val="000000"/>
                          </a:solidFill>
                          <a:latin typeface="+mn-lt"/>
                        </a:rPr>
                        <a:t>0.075</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9.947</a:t>
                      </a:r>
                    </a:p>
                  </a:txBody>
                  <a:tcPr marL="9525" marR="9525" marT="9525" marB="0" anchor="ctr"/>
                </a:tc>
                <a:tc>
                  <a:txBody>
                    <a:bodyPr/>
                    <a:lstStyle/>
                    <a:p>
                      <a:pPr algn="ctr" fontAlgn="ctr"/>
                      <a:r>
                        <a:rPr lang="en-US" sz="800" b="0" i="0" u="none" strike="noStrike">
                          <a:solidFill>
                            <a:srgbClr val="000000"/>
                          </a:solidFill>
                          <a:latin typeface="+mn-lt"/>
                        </a:rPr>
                        <a:t>0.209</a:t>
                      </a:r>
                    </a:p>
                  </a:txBody>
                  <a:tcPr marL="9525" marR="9525" marT="9525" marB="0" anchor="ctr"/>
                </a:tc>
                <a:tc>
                  <a:txBody>
                    <a:bodyPr/>
                    <a:lstStyle/>
                    <a:p>
                      <a:pPr algn="ctr" fontAlgn="ctr"/>
                      <a:r>
                        <a:rPr lang="en-US" sz="800" b="0" i="0" u="none" strike="noStrike">
                          <a:solidFill>
                            <a:srgbClr val="000000"/>
                          </a:solidFill>
                          <a:latin typeface="+mn-lt"/>
                        </a:rPr>
                        <a:t>10.232</a:t>
                      </a:r>
                    </a:p>
                  </a:txBody>
                  <a:tcPr marL="9525" marR="9525" marT="9525" marB="0" anchor="ctr"/>
                </a:tc>
                <a:tc>
                  <a:txBody>
                    <a:bodyPr/>
                    <a:lstStyle/>
                    <a:p>
                      <a:pPr algn="ctr" fontAlgn="ctr"/>
                      <a:r>
                        <a:rPr lang="en-US" sz="800" b="0" i="0" u="none" strike="noStrike">
                          <a:solidFill>
                            <a:srgbClr val="000000"/>
                          </a:solidFill>
                          <a:latin typeface="+mn-lt"/>
                        </a:rPr>
                        <a:t>0.075</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9.960</a:t>
                      </a:r>
                    </a:p>
                  </a:txBody>
                  <a:tcPr marL="9525" marR="9525" marT="9525" marB="0" anchor="ctr"/>
                </a:tc>
                <a:tc>
                  <a:txBody>
                    <a:bodyPr/>
                    <a:lstStyle/>
                    <a:p>
                      <a:pPr algn="ctr" fontAlgn="ctr"/>
                      <a:r>
                        <a:rPr lang="en-US" sz="800" b="0" i="0" u="none" strike="noStrike">
                          <a:solidFill>
                            <a:srgbClr val="000000"/>
                          </a:solidFill>
                          <a:latin typeface="+mn-lt"/>
                        </a:rPr>
                        <a:t>0.206</a:t>
                      </a:r>
                    </a:p>
                  </a:txBody>
                  <a:tcPr marL="9525" marR="9525" marT="9525" marB="0" anchor="ctr"/>
                </a:tc>
                <a:tc>
                  <a:txBody>
                    <a:bodyPr/>
                    <a:lstStyle/>
                    <a:p>
                      <a:pPr algn="ctr" fontAlgn="ctr"/>
                      <a:r>
                        <a:rPr lang="en-US" sz="800" b="0" i="0" u="none" strike="noStrike">
                          <a:solidFill>
                            <a:srgbClr val="000000"/>
                          </a:solidFill>
                          <a:latin typeface="+mn-lt"/>
                        </a:rPr>
                        <a:t>10.237</a:t>
                      </a:r>
                    </a:p>
                  </a:txBody>
                  <a:tcPr marL="9525" marR="9525" marT="9525" marB="0" anchor="ctr"/>
                </a:tc>
                <a:tc>
                  <a:txBody>
                    <a:bodyPr/>
                    <a:lstStyle/>
                    <a:p>
                      <a:pPr algn="ctr" fontAlgn="ctr"/>
                      <a:r>
                        <a:rPr lang="en-US" sz="800" b="0" i="0" u="none" strike="noStrike" dirty="0">
                          <a:solidFill>
                            <a:srgbClr val="000000"/>
                          </a:solidFill>
                          <a:latin typeface="+mn-lt"/>
                        </a:rPr>
                        <a:t>0.074</a:t>
                      </a:r>
                    </a:p>
                  </a:txBody>
                  <a:tcPr marL="9525" marR="9525" marT="9525" marB="0" anchor="ctr">
                    <a:solidFill>
                      <a:schemeClr val="accent6">
                        <a:lumMod val="20000"/>
                        <a:lumOff val="80000"/>
                      </a:schemeClr>
                    </a:solidFill>
                  </a:tcPr>
                </a:tc>
              </a:tr>
            </a:tbl>
          </a:graphicData>
        </a:graphic>
      </p:graphicFrame>
      <p:graphicFrame>
        <p:nvGraphicFramePr>
          <p:cNvPr id="9" name="Table 8"/>
          <p:cNvGraphicFramePr>
            <a:graphicFrameLocks noGrp="1"/>
          </p:cNvGraphicFramePr>
          <p:nvPr/>
        </p:nvGraphicFramePr>
        <p:xfrm>
          <a:off x="3581400" y="4800600"/>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500uM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500uM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10.085</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r>
                        <a:rPr lang="en-US" sz="800" b="0" i="0" u="none" strike="noStrike">
                          <a:solidFill>
                            <a:srgbClr val="000000"/>
                          </a:solidFill>
                          <a:latin typeface="+mn-lt"/>
                        </a:rPr>
                        <a:t>9.301</a:t>
                      </a:r>
                    </a:p>
                  </a:txBody>
                  <a:tcPr marL="9525" marR="9525" marT="9525" marB="0" anchor="ctr"/>
                </a:tc>
                <a:tc>
                  <a:txBody>
                    <a:bodyPr/>
                    <a:lstStyle/>
                    <a:p>
                      <a:pPr algn="l" fontAlgn="b"/>
                      <a:r>
                        <a:rPr lang="en-US" sz="800" b="0" i="0" u="none" strike="noStrike">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10.077</a:t>
                      </a:r>
                    </a:p>
                  </a:txBody>
                  <a:tcPr marL="9525" marR="9525" marT="9525" marB="0" anchor="ctr"/>
                </a:tc>
                <a:tc>
                  <a:txBody>
                    <a:bodyPr/>
                    <a:lstStyle/>
                    <a:p>
                      <a:pPr algn="ctr" fontAlgn="ctr"/>
                      <a:r>
                        <a:rPr lang="en-US" sz="800" b="0" i="0" u="none" strike="noStrike">
                          <a:solidFill>
                            <a:srgbClr val="000000"/>
                          </a:solidFill>
                          <a:latin typeface="+mn-lt"/>
                        </a:rPr>
                        <a:t>-0.116</a:t>
                      </a:r>
                    </a:p>
                  </a:txBody>
                  <a:tcPr marL="9525" marR="9525" marT="9525" marB="0" anchor="ctr"/>
                </a:tc>
                <a:tc>
                  <a:txBody>
                    <a:bodyPr/>
                    <a:lstStyle/>
                    <a:p>
                      <a:pPr algn="ctr" fontAlgn="ctr"/>
                      <a:r>
                        <a:rPr lang="en-US" sz="800" b="0" i="0" u="none" strike="noStrike">
                          <a:solidFill>
                            <a:srgbClr val="000000"/>
                          </a:solidFill>
                          <a:latin typeface="+mn-lt"/>
                        </a:rPr>
                        <a:t>9.317</a:t>
                      </a:r>
                    </a:p>
                  </a:txBody>
                  <a:tcPr marL="9525" marR="9525" marT="9525" marB="0" anchor="ctr"/>
                </a:tc>
                <a:tc>
                  <a:txBody>
                    <a:bodyPr/>
                    <a:lstStyle/>
                    <a:p>
                      <a:pPr algn="ctr" fontAlgn="ctr"/>
                      <a:r>
                        <a:rPr lang="en-US" sz="800" b="0" i="0" u="none" strike="noStrike">
                          <a:solidFill>
                            <a:srgbClr val="000000"/>
                          </a:solidFill>
                          <a:latin typeface="+mn-lt"/>
                        </a:rPr>
                        <a:t>0.237</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10.072</a:t>
                      </a:r>
                    </a:p>
                  </a:txBody>
                  <a:tcPr marL="9525" marR="9525" marT="9525" marB="0" anchor="ctr"/>
                </a:tc>
                <a:tc>
                  <a:txBody>
                    <a:bodyPr/>
                    <a:lstStyle/>
                    <a:p>
                      <a:pPr algn="ctr" fontAlgn="ctr"/>
                      <a:r>
                        <a:rPr lang="en-US" sz="800" b="0" i="0" u="none" strike="noStrike">
                          <a:solidFill>
                            <a:srgbClr val="000000"/>
                          </a:solidFill>
                          <a:latin typeface="+mn-lt"/>
                        </a:rPr>
                        <a:t>-0.082</a:t>
                      </a:r>
                    </a:p>
                  </a:txBody>
                  <a:tcPr marL="9525" marR="9525" marT="9525" marB="0" anchor="ctr"/>
                </a:tc>
                <a:tc>
                  <a:txBody>
                    <a:bodyPr/>
                    <a:lstStyle/>
                    <a:p>
                      <a:pPr algn="ctr" fontAlgn="ctr"/>
                      <a:r>
                        <a:rPr lang="en-US" sz="800" b="0" i="0" u="none" strike="noStrike">
                          <a:solidFill>
                            <a:srgbClr val="000000"/>
                          </a:solidFill>
                          <a:latin typeface="+mn-lt"/>
                        </a:rPr>
                        <a:t>9.332</a:t>
                      </a:r>
                    </a:p>
                  </a:txBody>
                  <a:tcPr marL="9525" marR="9525" marT="9525" marB="0" anchor="ctr"/>
                </a:tc>
                <a:tc>
                  <a:txBody>
                    <a:bodyPr/>
                    <a:lstStyle/>
                    <a:p>
                      <a:pPr algn="ctr" fontAlgn="ctr"/>
                      <a:r>
                        <a:rPr lang="en-US" sz="800" b="0" i="0" u="none" strike="noStrike">
                          <a:solidFill>
                            <a:srgbClr val="000000"/>
                          </a:solidFill>
                          <a:latin typeface="+mn-lt"/>
                        </a:rPr>
                        <a:t>0.235</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10.068</a:t>
                      </a:r>
                    </a:p>
                  </a:txBody>
                  <a:tcPr marL="9525" marR="9525" marT="9525" marB="0" anchor="ctr"/>
                </a:tc>
                <a:tc>
                  <a:txBody>
                    <a:bodyPr/>
                    <a:lstStyle/>
                    <a:p>
                      <a:pPr algn="ctr" fontAlgn="ctr"/>
                      <a:r>
                        <a:rPr lang="en-US" sz="800" b="0" i="0" u="none" strike="noStrike">
                          <a:solidFill>
                            <a:srgbClr val="000000"/>
                          </a:solidFill>
                          <a:latin typeface="+mn-lt"/>
                        </a:rPr>
                        <a:t>-0.057</a:t>
                      </a:r>
                    </a:p>
                  </a:txBody>
                  <a:tcPr marL="9525" marR="9525" marT="9525" marB="0" anchor="ctr"/>
                </a:tc>
                <a:tc>
                  <a:txBody>
                    <a:bodyPr/>
                    <a:lstStyle/>
                    <a:p>
                      <a:pPr algn="ctr" fontAlgn="ctr"/>
                      <a:r>
                        <a:rPr lang="en-US" sz="800" b="0" i="0" u="none" strike="noStrike">
                          <a:solidFill>
                            <a:srgbClr val="000000"/>
                          </a:solidFill>
                          <a:latin typeface="+mn-lt"/>
                        </a:rPr>
                        <a:t>9.348</a:t>
                      </a:r>
                    </a:p>
                  </a:txBody>
                  <a:tcPr marL="9525" marR="9525" marT="9525" marB="0" anchor="ctr"/>
                </a:tc>
                <a:tc>
                  <a:txBody>
                    <a:bodyPr/>
                    <a:lstStyle/>
                    <a:p>
                      <a:pPr algn="ctr" fontAlgn="ctr"/>
                      <a:r>
                        <a:rPr lang="en-US" sz="800" b="0" i="0" u="none" strike="noStrike" dirty="0">
                          <a:solidFill>
                            <a:srgbClr val="000000"/>
                          </a:solidFill>
                          <a:latin typeface="+mn-lt"/>
                        </a:rPr>
                        <a:t>0.232</a:t>
                      </a:r>
                    </a:p>
                  </a:txBody>
                  <a:tcPr marL="9525" marR="9525" marT="9525" marB="0" anchor="ctr">
                    <a:solidFill>
                      <a:schemeClr val="accent6">
                        <a:lumMod val="20000"/>
                        <a:lumOff val="80000"/>
                      </a:schemeClr>
                    </a:solidFill>
                  </a:tcPr>
                </a:tc>
              </a:tr>
            </a:tbl>
          </a:graphicData>
        </a:graphic>
      </p:graphicFrame>
      <p:pic>
        <p:nvPicPr>
          <p:cNvPr id="36865" name="Picture 1"/>
          <p:cNvPicPr>
            <a:picLocks noChangeAspect="1" noChangeArrowheads="1"/>
          </p:cNvPicPr>
          <p:nvPr/>
        </p:nvPicPr>
        <p:blipFill>
          <a:blip r:embed="rId2" cstate="print"/>
          <a:srcRect/>
          <a:stretch>
            <a:fillRect/>
          </a:stretch>
        </p:blipFill>
        <p:spPr bwMode="auto">
          <a:xfrm>
            <a:off x="354806" y="481013"/>
            <a:ext cx="2921794" cy="2707481"/>
          </a:xfrm>
          <a:prstGeom prst="rect">
            <a:avLst/>
          </a:prstGeom>
          <a:noFill/>
          <a:ln w="9525">
            <a:solidFill>
              <a:schemeClr val="tx1"/>
            </a:solidFill>
            <a:miter lim="800000"/>
            <a:headEnd/>
            <a:tailEnd/>
          </a:ln>
        </p:spPr>
      </p:pic>
      <p:pic>
        <p:nvPicPr>
          <p:cNvPr id="36866" name="Picture 2"/>
          <p:cNvPicPr>
            <a:picLocks noChangeAspect="1" noChangeArrowheads="1"/>
          </p:cNvPicPr>
          <p:nvPr/>
        </p:nvPicPr>
        <p:blipFill>
          <a:blip r:embed="rId3" cstate="print"/>
          <a:srcRect/>
          <a:stretch>
            <a:fillRect/>
          </a:stretch>
        </p:blipFill>
        <p:spPr bwMode="auto">
          <a:xfrm>
            <a:off x="354806" y="3669507"/>
            <a:ext cx="2921794" cy="2707481"/>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2"/>
          <p:cNvPicPr>
            <a:picLocks noChangeAspect="1" noChangeArrowheads="1"/>
          </p:cNvPicPr>
          <p:nvPr/>
        </p:nvPicPr>
        <p:blipFill>
          <a:blip r:embed="rId2" cstate="print"/>
          <a:srcRect/>
          <a:stretch>
            <a:fillRect/>
          </a:stretch>
        </p:blipFill>
        <p:spPr bwMode="auto">
          <a:xfrm>
            <a:off x="381000" y="838200"/>
            <a:ext cx="2921794" cy="2721769"/>
          </a:xfrm>
          <a:prstGeom prst="rect">
            <a:avLst/>
          </a:prstGeom>
          <a:noFill/>
          <a:ln w="9525">
            <a:solidFill>
              <a:schemeClr val="tx1"/>
            </a:solidFill>
            <a:miter lim="800000"/>
            <a:headEnd/>
            <a:tailEnd/>
          </a:ln>
        </p:spPr>
      </p:pic>
      <p:graphicFrame>
        <p:nvGraphicFramePr>
          <p:cNvPr id="3" name="Table 2"/>
          <p:cNvGraphicFramePr>
            <a:graphicFrameLocks noGrp="1"/>
          </p:cNvGraphicFramePr>
          <p:nvPr/>
        </p:nvGraphicFramePr>
        <p:xfrm>
          <a:off x="3581400" y="838200"/>
          <a:ext cx="4267200" cy="58864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500uM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500uM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b="0" i="0" u="none" strike="noStrike" dirty="0" smtClean="0">
                          <a:latin typeface="+mn-lt"/>
                        </a:rPr>
                        <a:t>Not Converged</a:t>
                      </a:r>
                      <a:endParaRPr lang="en-US" sz="1000" b="0" i="0" u="none" strike="noStrike" dirty="0">
                        <a:latin typeface="+mn-lt"/>
                      </a:endParaRPr>
                    </a:p>
                  </a:txBody>
                  <a:tcPr marL="9525" marR="9525" marT="95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dirty="0" smtClean="0">
                          <a:latin typeface="+mn-lt"/>
                        </a:rPr>
                        <a:t>Not Converged</a:t>
                      </a:r>
                    </a:p>
                  </a:txBody>
                  <a:tcPr marL="9525" marR="9525" marT="9525" marB="0" anchor="ctr"/>
                </a:tc>
              </a:tr>
            </a:tbl>
          </a:graphicData>
        </a:graphic>
      </p:graphicFrame>
      <p:graphicFrame>
        <p:nvGraphicFramePr>
          <p:cNvPr id="4" name="Table 3"/>
          <p:cNvGraphicFramePr>
            <a:graphicFrameLocks noGrp="1"/>
          </p:cNvGraphicFramePr>
          <p:nvPr/>
        </p:nvGraphicFramePr>
        <p:xfrm>
          <a:off x="3581400" y="1981200"/>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500uM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500uM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endParaRPr lang="en-US" sz="800" b="0" i="0" u="none" strike="noStrike" dirty="0">
                        <a:solidFill>
                          <a:srgbClr val="000000"/>
                        </a:solidFill>
                        <a:latin typeface="+mn-lt"/>
                      </a:endParaRPr>
                    </a:p>
                  </a:txBody>
                  <a:tcPr marL="9525" marR="9525" marT="9525" marB="0" anchor="ctr"/>
                </a:tc>
                <a:tc>
                  <a:txBody>
                    <a:bodyPr/>
                    <a:lstStyle/>
                    <a:p>
                      <a:pPr algn="ctr" fontAlgn="ctr"/>
                      <a:endParaRPr lang="en-US" sz="800" b="0" i="0" u="none" strike="noStrike" dirty="0">
                        <a:solidFill>
                          <a:srgbClr val="000000"/>
                        </a:solidFill>
                        <a:latin typeface="+mn-lt"/>
                      </a:endParaRPr>
                    </a:p>
                  </a:txBody>
                  <a:tcPr marL="9525" marR="9525" marT="9525" marB="0" anchor="ctr"/>
                </a:tc>
                <a:tc>
                  <a:txBody>
                    <a:bodyPr/>
                    <a:lstStyle/>
                    <a:p>
                      <a:pPr algn="ctr" fontAlgn="ctr"/>
                      <a:endParaRPr lang="en-US" sz="800" b="0" i="0" u="none" strike="noStrike" dirty="0">
                        <a:solidFill>
                          <a:srgbClr val="000000"/>
                        </a:solidFill>
                        <a:latin typeface="+mn-lt"/>
                      </a:endParaRPr>
                    </a:p>
                  </a:txBody>
                  <a:tcPr marL="9525" marR="9525" marT="9525" marB="0" anchor="ctr"/>
                </a:tc>
                <a:tc>
                  <a:txBody>
                    <a:bodyPr/>
                    <a:lstStyle/>
                    <a:p>
                      <a:pPr algn="l" fontAlgn="b"/>
                      <a:endParaRPr lang="en-US" sz="800" b="0" i="0" u="none" strike="noStrike">
                        <a:solidFill>
                          <a:srgbClr val="000000"/>
                        </a:solidFill>
                        <a:latin typeface="+mn-lt"/>
                      </a:endParaRP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endParaRPr lang="en-US" sz="800" b="0" i="0" u="none" strike="noStrike" dirty="0">
                        <a:solidFill>
                          <a:srgbClr val="000000"/>
                        </a:solidFill>
                        <a:latin typeface="+mn-lt"/>
                      </a:endParaRPr>
                    </a:p>
                  </a:txBody>
                  <a:tcPr marL="9525" marR="9525" marT="9525" marB="0" anchor="ctr"/>
                </a:tc>
                <a:tc>
                  <a:txBody>
                    <a:bodyPr/>
                    <a:lstStyle/>
                    <a:p>
                      <a:pPr algn="ctr" fontAlgn="ctr"/>
                      <a:endParaRPr lang="en-US" sz="800" b="0" i="0" u="none" strike="noStrike" dirty="0">
                        <a:solidFill>
                          <a:srgbClr val="000000"/>
                        </a:solidFill>
                        <a:latin typeface="+mn-lt"/>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endParaRPr lang="en-US" sz="800" b="0" i="0" u="none" strike="noStrike" dirty="0">
                        <a:solidFill>
                          <a:srgbClr val="000000"/>
                        </a:solidFill>
                        <a:latin typeface="+mn-lt"/>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endParaRPr lang="en-US" sz="800" b="0" i="0" u="none" strike="noStrike" dirty="0">
                        <a:solidFill>
                          <a:srgbClr val="000000"/>
                        </a:solidFill>
                        <a:latin typeface="+mn-lt"/>
                      </a:endParaRPr>
                    </a:p>
                  </a:txBody>
                  <a:tcPr marL="9525" marR="9525" marT="9525" marB="0" anchor="ctr">
                    <a:solidFill>
                      <a:schemeClr val="accent6">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7"/>
          <p:cNvSpPr>
            <a:spLocks noGrp="1"/>
          </p:cNvSpPr>
          <p:nvPr>
            <p:ph type="title"/>
          </p:nvPr>
        </p:nvSpPr>
        <p:spPr>
          <a:xfrm>
            <a:off x="457200" y="9174"/>
            <a:ext cx="8229600" cy="1143000"/>
          </a:xfrm>
        </p:spPr>
        <p:txBody>
          <a:bodyPr vert="horz" lIns="91440" tIns="45720" rIns="91440" bIns="45720" rtlCol="0" anchor="ctr">
            <a:noAutofit/>
          </a:bodyPr>
          <a:lstStyle/>
          <a:p>
            <a:r>
              <a:rPr lang="en-US" sz="2000" dirty="0"/>
              <a:t>Raw </a:t>
            </a:r>
            <a:r>
              <a:rPr lang="en-US" sz="2000" dirty="0" smtClean="0"/>
              <a:t>data: Trials </a:t>
            </a:r>
            <a:r>
              <a:rPr lang="en-US" sz="2000" dirty="0"/>
              <a:t>1&amp; 2 </a:t>
            </a:r>
            <a:r>
              <a:rPr lang="en-US" sz="2000" dirty="0" smtClean="0"/>
              <a:t>55</a:t>
            </a:r>
            <a:r>
              <a:rPr lang="en-US" sz="2000" baseline="30000" dirty="0" smtClean="0"/>
              <a:t>o</a:t>
            </a:r>
            <a:r>
              <a:rPr lang="en-US" sz="2000" dirty="0" smtClean="0"/>
              <a:t>C assay:</a:t>
            </a:r>
            <a:br>
              <a:rPr lang="en-US" sz="2000" dirty="0" smtClean="0"/>
            </a:br>
            <a:r>
              <a:rPr lang="en-US" sz="1600" dirty="0" smtClean="0"/>
              <a:t>The means of replicates in each trial </a:t>
            </a:r>
            <a:r>
              <a:rPr lang="en-US" sz="1600" dirty="0"/>
              <a:t>(</a:t>
            </a:r>
            <a:r>
              <a:rPr lang="en-US" sz="1600" dirty="0" smtClean="0"/>
              <a:t>columns shaded orange and green respectively) were plotted on Prism to obtain the fitted curve (see following slides).</a:t>
            </a:r>
            <a:endParaRPr lang="en-US" sz="1600" dirty="0"/>
          </a:p>
        </p:txBody>
      </p:sp>
      <p:graphicFrame>
        <p:nvGraphicFramePr>
          <p:cNvPr id="6" name="Table 5"/>
          <p:cNvGraphicFramePr>
            <a:graphicFrameLocks noGrp="1"/>
          </p:cNvGraphicFramePr>
          <p:nvPr/>
        </p:nvGraphicFramePr>
        <p:xfrm>
          <a:off x="-35" y="1143000"/>
          <a:ext cx="9144035" cy="2703124"/>
        </p:xfrm>
        <a:graphic>
          <a:graphicData uri="http://schemas.openxmlformats.org/drawingml/2006/table">
            <a:tbl>
              <a:tblPr/>
              <a:tblGrid>
                <a:gridCol w="212941"/>
                <a:gridCol w="212941"/>
                <a:gridCol w="212941"/>
                <a:gridCol w="212941"/>
                <a:gridCol w="212941"/>
                <a:gridCol w="212941"/>
                <a:gridCol w="212941"/>
                <a:gridCol w="212941"/>
                <a:gridCol w="255528"/>
                <a:gridCol w="255528"/>
                <a:gridCol w="212941"/>
                <a:gridCol w="212941"/>
                <a:gridCol w="212941"/>
                <a:gridCol w="212941"/>
                <a:gridCol w="212941"/>
                <a:gridCol w="212941"/>
                <a:gridCol w="212941"/>
                <a:gridCol w="212941"/>
                <a:gridCol w="212941"/>
                <a:gridCol w="241332"/>
                <a:gridCol w="250205"/>
                <a:gridCol w="262625"/>
                <a:gridCol w="212941"/>
                <a:gridCol w="212941"/>
                <a:gridCol w="212941"/>
                <a:gridCol w="212941"/>
                <a:gridCol w="212941"/>
                <a:gridCol w="212941"/>
                <a:gridCol w="212941"/>
                <a:gridCol w="212941"/>
                <a:gridCol w="212941"/>
                <a:gridCol w="212941"/>
                <a:gridCol w="212941"/>
                <a:gridCol w="212941"/>
                <a:gridCol w="212941"/>
                <a:gridCol w="212941"/>
                <a:gridCol w="212941"/>
                <a:gridCol w="212941"/>
                <a:gridCol w="212941"/>
                <a:gridCol w="212941"/>
                <a:gridCol w="212941"/>
                <a:gridCol w="212941"/>
              </a:tblGrid>
              <a:tr h="138123">
                <a:tc>
                  <a:txBody>
                    <a:bodyPr/>
                    <a:lstStyle/>
                    <a:p>
                      <a:pPr algn="l" fontAlgn="b"/>
                      <a:endParaRPr lang="en-US" sz="700" b="0" i="0" u="none" strike="noStrike" dirty="0">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gridSpan="3">
                  <a:txBody>
                    <a:bodyPr/>
                    <a:lstStyle/>
                    <a:p>
                      <a:pPr algn="l" fontAlgn="b"/>
                      <a:r>
                        <a:rPr lang="en-US" sz="700" b="1" i="0" u="none" strike="noStrike">
                          <a:solidFill>
                            <a:srgbClr val="000000"/>
                          </a:solidFill>
                          <a:latin typeface="Calibri"/>
                        </a:rPr>
                        <a:t>Trial 1 7/6/2013</a:t>
                      </a: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r>
              <a:tr h="138123">
                <a:tc>
                  <a:txBody>
                    <a:bodyPr/>
                    <a:lstStyle/>
                    <a:p>
                      <a:pPr algn="ctr" fontAlgn="ctr"/>
                      <a:r>
                        <a:rPr lang="en-US" sz="700" b="1"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Mins</a:t>
                      </a:r>
                    </a:p>
                  </a:txBody>
                  <a:tcPr marL="3550" marR="3550" marT="355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ctr" fontAlgn="ctr"/>
                      <a:r>
                        <a:rPr lang="en-US" sz="700" b="1" i="0" u="none" strike="noStrike">
                          <a:solidFill>
                            <a:srgbClr val="000000"/>
                          </a:solidFill>
                          <a:latin typeface="Calibri"/>
                        </a:rPr>
                        <a:t>2.00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10.00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20.00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100.00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200.00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300.00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400.00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500.00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38123">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8123">
                <a:tc>
                  <a:txBody>
                    <a:bodyPr/>
                    <a:lstStyle/>
                    <a:p>
                      <a:pPr algn="l" fontAlgn="b"/>
                      <a:r>
                        <a:rPr lang="en-US" sz="700" b="0" i="0" u="none" strike="noStrike">
                          <a:solidFill>
                            <a:srgbClr val="000000"/>
                          </a:solidFill>
                          <a:latin typeface="Calibri"/>
                        </a:rPr>
                        <a:t> +taq</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dirty="0">
                          <a:solidFill>
                            <a:srgbClr val="000000"/>
                          </a:solidFill>
                          <a:latin typeface="Calibri"/>
                        </a:rPr>
                        <a:t>10.00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5.72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6.80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6.82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6.44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700" b="0" i="0" u="none" strike="noStrike">
                          <a:solidFill>
                            <a:srgbClr val="000000"/>
                          </a:solidFill>
                          <a:latin typeface="Calibri"/>
                        </a:rPr>
                        <a:t>0.63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6.64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7.46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7.61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7.24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700" b="0" i="0" u="none" strike="noStrike">
                          <a:solidFill>
                            <a:srgbClr val="000000"/>
                          </a:solidFill>
                          <a:latin typeface="Calibri"/>
                        </a:rPr>
                        <a:t>0.52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7.15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8.99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8.07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8.07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700" b="0" i="0" u="none" strike="noStrike">
                          <a:solidFill>
                            <a:srgbClr val="000000"/>
                          </a:solidFill>
                          <a:latin typeface="Calibri"/>
                        </a:rPr>
                        <a:t>0.92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9.35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10.50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10.54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10.13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700" b="0" i="0" u="none" strike="noStrike">
                          <a:solidFill>
                            <a:srgbClr val="000000"/>
                          </a:solidFill>
                          <a:latin typeface="Calibri"/>
                        </a:rPr>
                        <a:t>0.67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8.95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11.08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11.47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10.50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700" b="0" i="0" u="none" strike="noStrike">
                          <a:solidFill>
                            <a:srgbClr val="000000"/>
                          </a:solidFill>
                          <a:latin typeface="Calibri"/>
                        </a:rPr>
                        <a:t>1.36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9.45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11.39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11.65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10.83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700" b="0" i="0" u="none" strike="noStrike">
                          <a:solidFill>
                            <a:srgbClr val="000000"/>
                          </a:solidFill>
                          <a:latin typeface="Calibri"/>
                        </a:rPr>
                        <a:t>1.20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9.23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10.12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10.36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9.90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700" b="0" i="0" u="none" strike="noStrike">
                          <a:solidFill>
                            <a:srgbClr val="000000"/>
                          </a:solidFill>
                          <a:latin typeface="Calibri"/>
                        </a:rPr>
                        <a:t>0.60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8.23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8.53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6.93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7.90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700" b="0" i="0" u="none" strike="noStrike">
                          <a:solidFill>
                            <a:srgbClr val="000000"/>
                          </a:solidFill>
                          <a:latin typeface="Calibri"/>
                        </a:rPr>
                        <a:t>0.85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8.50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6.60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5.81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7.86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8.72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6.85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dirty="0">
                          <a:solidFill>
                            <a:srgbClr val="000000"/>
                          </a:solidFill>
                          <a:latin typeface="Calibri"/>
                        </a:rPr>
                        <a:t>6.50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4.11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7.84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6.79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6.65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2.00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9.75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dirty="0">
                          <a:solidFill>
                            <a:srgbClr val="000000"/>
                          </a:solidFill>
                          <a:latin typeface="Calibri"/>
                        </a:rPr>
                        <a:t>5.00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5.75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9.60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0.75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7.59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6.75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3.50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5.90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5.52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5.74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7.70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1.75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5.77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2.02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6.84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0.47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7.83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7.75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2.00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5.83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6.71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7.47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6.75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5.99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0.84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7.74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0.90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dirty="0">
                          <a:solidFill>
                            <a:srgbClr val="000000"/>
                          </a:solidFill>
                          <a:latin typeface="Calibri"/>
                        </a:rPr>
                        <a:t>1.00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4.55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6.47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4.73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5.30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7.81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5.42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5.64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1.31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0.82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dirty="0">
                          <a:solidFill>
                            <a:srgbClr val="000000"/>
                          </a:solidFill>
                          <a:latin typeface="Calibri"/>
                        </a:rPr>
                        <a:t>0.83</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6.09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5.97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5.85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0.31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4.91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0.74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4.98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7.30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6.90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0.56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7.70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0.47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0.66</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0.74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5.50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0.94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5.65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7.73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4.89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7.73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6.59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1.50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4.47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2.40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5.03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7.54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6.73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1.47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5.54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0.50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5.93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6.65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0.37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5.72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0.90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dirty="0">
                          <a:solidFill>
                            <a:srgbClr val="000000"/>
                          </a:solidFill>
                          <a:latin typeface="Calibri"/>
                        </a:rPr>
                        <a:t>0.33</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0.86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5.31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5.93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7.86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dirty="0">
                          <a:solidFill>
                            <a:srgbClr val="000000"/>
                          </a:solidFill>
                          <a:latin typeface="Calibri"/>
                        </a:rPr>
                        <a:t>0.00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5.81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6.65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6.85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6.67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6.94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0.04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0.60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dirty="0">
                          <a:solidFill>
                            <a:srgbClr val="000000"/>
                          </a:solidFill>
                          <a:latin typeface="Calibri"/>
                        </a:rPr>
                        <a:t>10.00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5.82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0.60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7.79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6.84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8.56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9.09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6.73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dirty="0">
                          <a:solidFill>
                            <a:srgbClr val="000000"/>
                          </a:solidFill>
                          <a:latin typeface="Calibri"/>
                        </a:rPr>
                        <a:t>5.00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5.70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5.93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5.79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6.75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6.50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6.50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0.71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6.70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6.79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0.93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8.54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7.74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0.73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7.72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7.59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-taq</a:t>
                      </a:r>
                    </a:p>
                  </a:txBody>
                  <a:tcPr marL="3550" marR="3550" marT="355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0.00</a:t>
                      </a:r>
                    </a:p>
                  </a:txBody>
                  <a:tcPr marL="3550" marR="3550" marT="355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4.42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5.87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5.57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1.03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6.56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6.34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0.22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5.88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6.32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0.56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6.67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6.74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0.11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6.85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0.15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7.13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7.14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7.37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7.21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0.13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7.22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6.47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7.89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7.19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0.71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7.84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7.31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dirty="0">
                          <a:solidFill>
                            <a:srgbClr val="000000"/>
                          </a:solidFill>
                          <a:latin typeface="Calibri"/>
                        </a:rPr>
                        <a:t>0.63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bl>
          </a:graphicData>
        </a:graphic>
      </p:graphicFrame>
      <p:graphicFrame>
        <p:nvGraphicFramePr>
          <p:cNvPr id="8" name="Table 7"/>
          <p:cNvGraphicFramePr>
            <a:graphicFrameLocks noGrp="1"/>
          </p:cNvGraphicFramePr>
          <p:nvPr/>
        </p:nvGraphicFramePr>
        <p:xfrm>
          <a:off x="-18" y="4002476"/>
          <a:ext cx="9144034" cy="2703124"/>
        </p:xfrm>
        <a:graphic>
          <a:graphicData uri="http://schemas.openxmlformats.org/drawingml/2006/table">
            <a:tbl>
              <a:tblPr/>
              <a:tblGrid>
                <a:gridCol w="212941"/>
                <a:gridCol w="212941"/>
                <a:gridCol w="212941"/>
                <a:gridCol w="212941"/>
                <a:gridCol w="212941"/>
                <a:gridCol w="212941"/>
                <a:gridCol w="212941"/>
                <a:gridCol w="212941"/>
                <a:gridCol w="255527"/>
                <a:gridCol w="255527"/>
                <a:gridCol w="212941"/>
                <a:gridCol w="212941"/>
                <a:gridCol w="212941"/>
                <a:gridCol w="212941"/>
                <a:gridCol w="212941"/>
                <a:gridCol w="212941"/>
                <a:gridCol w="212941"/>
                <a:gridCol w="212941"/>
                <a:gridCol w="212941"/>
                <a:gridCol w="241332"/>
                <a:gridCol w="250205"/>
                <a:gridCol w="262626"/>
                <a:gridCol w="212941"/>
                <a:gridCol w="212941"/>
                <a:gridCol w="212941"/>
                <a:gridCol w="212941"/>
                <a:gridCol w="212941"/>
                <a:gridCol w="212941"/>
                <a:gridCol w="212941"/>
                <a:gridCol w="212941"/>
                <a:gridCol w="212941"/>
                <a:gridCol w="212941"/>
                <a:gridCol w="212941"/>
                <a:gridCol w="212941"/>
                <a:gridCol w="212941"/>
                <a:gridCol w="212941"/>
                <a:gridCol w="212941"/>
                <a:gridCol w="212941"/>
                <a:gridCol w="212941"/>
                <a:gridCol w="212941"/>
                <a:gridCol w="212941"/>
                <a:gridCol w="212941"/>
              </a:tblGrid>
              <a:tr h="138123">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gridSpan="4">
                  <a:txBody>
                    <a:bodyPr/>
                    <a:lstStyle/>
                    <a:p>
                      <a:pPr algn="l" fontAlgn="b"/>
                      <a:r>
                        <a:rPr lang="en-US" sz="700" b="1" i="0" u="none" strike="noStrike" dirty="0">
                          <a:solidFill>
                            <a:srgbClr val="000000"/>
                          </a:solidFill>
                          <a:latin typeface="Calibri"/>
                        </a:rPr>
                        <a:t>Trial 2 7/10/2013</a:t>
                      </a: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algn="l" fontAlgn="b"/>
                      <a:endParaRPr lang="en-US" sz="700" b="0" i="0" u="none" strike="noStrike" dirty="0">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r>
              <a:tr h="138123">
                <a:tc>
                  <a:txBody>
                    <a:bodyPr/>
                    <a:lstStyle/>
                    <a:p>
                      <a:pPr algn="ctr" fontAlgn="ctr"/>
                      <a:r>
                        <a:rPr lang="en-US" sz="700" b="1"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Mins</a:t>
                      </a:r>
                    </a:p>
                  </a:txBody>
                  <a:tcPr marL="3550" marR="3550" marT="355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ctr" fontAlgn="ctr"/>
                      <a:r>
                        <a:rPr lang="en-US" sz="700" b="1" i="0" u="none" strike="noStrike">
                          <a:solidFill>
                            <a:srgbClr val="000000"/>
                          </a:solidFill>
                          <a:latin typeface="Calibri"/>
                        </a:rPr>
                        <a:t>2.00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10.00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20.00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100.00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200.00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300.00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400.00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500.00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38123">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8123">
                <a:tc>
                  <a:txBody>
                    <a:bodyPr/>
                    <a:lstStyle/>
                    <a:p>
                      <a:pPr algn="l" fontAlgn="ctr"/>
                      <a:r>
                        <a:rPr lang="en-US" sz="700" b="0" i="0" u="none" strike="noStrike">
                          <a:solidFill>
                            <a:srgbClr val="000000"/>
                          </a:solidFill>
                          <a:latin typeface="Calibri"/>
                        </a:rPr>
                        <a:t> +taq</a:t>
                      </a:r>
                    </a:p>
                  </a:txBody>
                  <a:tcPr marL="3550" marR="3550" marT="355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10.00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9.93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9.67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9.22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9.12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11.26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11.31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10.56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10.46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11.40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10.60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10.82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10.34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12.94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13.60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12.29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1.72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12.51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13.63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14.99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13.71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9.61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13.28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14.25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12.38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2.45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9.22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13.56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12.80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11.86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2.32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8.17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10.49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11.33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8.50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10.50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11.86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12.28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11.73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11.70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6.50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0.86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1.56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11.72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12.65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11.72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2.56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10.81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5.00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dirty="0">
                          <a:solidFill>
                            <a:srgbClr val="000000"/>
                          </a:solidFill>
                          <a:latin typeface="Calibri"/>
                        </a:rPr>
                        <a:t>0.37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11.67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0.67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3.50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10.50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11.41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2.26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2.00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dirty="0">
                          <a:solidFill>
                            <a:srgbClr val="000000"/>
                          </a:solidFill>
                          <a:latin typeface="Calibri"/>
                        </a:rPr>
                        <a:t>0.55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7.79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9.83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0.04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1.83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1.00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1.41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7.85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10.09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9.93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0.83</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dirty="0">
                          <a:solidFill>
                            <a:srgbClr val="000000"/>
                          </a:solidFill>
                          <a:latin typeface="Calibri"/>
                        </a:rPr>
                        <a:t>0.30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8.54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0.70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0.66</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dirty="0">
                          <a:solidFill>
                            <a:srgbClr val="000000"/>
                          </a:solidFill>
                          <a:latin typeface="Calibri"/>
                        </a:rPr>
                        <a:t>1.77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9.67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1.84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1.86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0.50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6.75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0.09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9.04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0.59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0.67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0.33</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dirty="0">
                          <a:solidFill>
                            <a:srgbClr val="000000"/>
                          </a:solidFill>
                          <a:latin typeface="Calibri"/>
                        </a:rPr>
                        <a:t>0.88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2.55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6.56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2.33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1.74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9.75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1.47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dirty="0">
                          <a:solidFill>
                            <a:srgbClr val="000000"/>
                          </a:solidFill>
                          <a:latin typeface="Calibri"/>
                        </a:rPr>
                        <a:t>0.11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7.83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ctr"/>
                      <a:r>
                        <a:rPr lang="en-US" sz="700" b="0" i="0" u="none" strike="noStrike">
                          <a:solidFill>
                            <a:srgbClr val="000000"/>
                          </a:solidFill>
                          <a:latin typeface="Calibri"/>
                        </a:rPr>
                        <a:t> -taq</a:t>
                      </a:r>
                    </a:p>
                  </a:txBody>
                  <a:tcPr marL="3550" marR="3550" marT="355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10.00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dirty="0">
                          <a:solidFill>
                            <a:srgbClr val="000000"/>
                          </a:solidFill>
                          <a:latin typeface="Calibri"/>
                        </a:rPr>
                        <a:t>0.31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0.52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10.31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10.65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11.65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5.00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dirty="0">
                          <a:solidFill>
                            <a:srgbClr val="000000"/>
                          </a:solidFill>
                          <a:latin typeface="Calibri"/>
                        </a:rPr>
                        <a:t>0.87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0.82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8.86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9.56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9.60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0.00</a:t>
                      </a:r>
                    </a:p>
                  </a:txBody>
                  <a:tcPr marL="3550" marR="3550" marT="355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7.70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dirty="0">
                          <a:solidFill>
                            <a:srgbClr val="000000"/>
                          </a:solidFill>
                          <a:latin typeface="Calibri"/>
                        </a:rPr>
                        <a:t>0.25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8.36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8.23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8.88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8.49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8.61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8.93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8.97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8.84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9.44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9.47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8.79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8.21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8.77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9.20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8.72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10.19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9.84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11.11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10.38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8.56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10.27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10.37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9.73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10.17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10.20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12.05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10.81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dirty="0">
                          <a:solidFill>
                            <a:srgbClr val="000000"/>
                          </a:solidFill>
                          <a:latin typeface="Calibri"/>
                        </a:rPr>
                        <a:t>1.08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945702"/>
          </a:xfrm>
        </p:spPr>
        <p:txBody>
          <a:bodyPr vert="horz" lIns="91440" tIns="45720" rIns="91440" bIns="45720" rtlCol="0" anchor="ctr">
            <a:noAutofit/>
          </a:bodyPr>
          <a:lstStyle/>
          <a:p>
            <a:r>
              <a:rPr lang="en-US" sz="1600" dirty="0"/>
              <a:t>Materials</a:t>
            </a:r>
          </a:p>
        </p:txBody>
      </p:sp>
      <p:sp>
        <p:nvSpPr>
          <p:cNvPr id="5" name="Content Placeholder 4"/>
          <p:cNvSpPr>
            <a:spLocks noGrp="1"/>
          </p:cNvSpPr>
          <p:nvPr>
            <p:ph idx="1"/>
          </p:nvPr>
        </p:nvSpPr>
        <p:spPr>
          <a:xfrm>
            <a:off x="457200" y="651396"/>
            <a:ext cx="8229600" cy="3008664"/>
          </a:xfrm>
        </p:spPr>
        <p:txBody>
          <a:bodyPr>
            <a:noAutofit/>
          </a:bodyPr>
          <a:lstStyle/>
          <a:p>
            <a:pPr lvl="0" algn="just"/>
            <a:r>
              <a:rPr lang="en-US" sz="1300" b="1" dirty="0" smtClean="0"/>
              <a:t>DNA </a:t>
            </a:r>
            <a:r>
              <a:rPr lang="en-US" sz="1300" b="1" dirty="0"/>
              <a:t>Template and Primer</a:t>
            </a:r>
            <a:r>
              <a:rPr lang="en-US" sz="1300" dirty="0"/>
              <a:t>:  The template for the polymerase assay is an 80-mer single stranded DNA, TAT2, custom synthesized by Sigma Custom </a:t>
            </a:r>
            <a:r>
              <a:rPr lang="en-US" sz="1300" dirty="0" err="1"/>
              <a:t>Oligos</a:t>
            </a:r>
            <a:r>
              <a:rPr lang="en-US" sz="1300" dirty="0"/>
              <a:t>. A 17-mer primer TAP1, complementary to the 17 bases at the 3’ end of TAT2 was also custom synthesized by Sigma Custom </a:t>
            </a:r>
            <a:r>
              <a:rPr lang="en-US" sz="1300" dirty="0" err="1"/>
              <a:t>Oligos</a:t>
            </a:r>
            <a:r>
              <a:rPr lang="en-US" sz="1300" dirty="0"/>
              <a:t>. (see table 1 for GC content and calculated Tm</a:t>
            </a:r>
            <a:r>
              <a:rPr lang="en-US" sz="1300" dirty="0" smtClean="0"/>
              <a:t>).</a:t>
            </a:r>
          </a:p>
          <a:p>
            <a:pPr lvl="0" algn="just">
              <a:spcAft>
                <a:spcPts val="600"/>
              </a:spcAft>
              <a:buNone/>
            </a:pPr>
            <a:r>
              <a:rPr lang="en-US" sz="1300" dirty="0" smtClean="0"/>
              <a:t> </a:t>
            </a:r>
            <a:r>
              <a:rPr lang="en-US" sz="1300" dirty="0" smtClean="0"/>
              <a:t>        TAT2comp, the complementary strand for  TAT2 was also </a:t>
            </a:r>
            <a:r>
              <a:rPr lang="en-US" sz="1300" dirty="0" err="1" smtClean="0"/>
              <a:t>synthesised</a:t>
            </a:r>
            <a:r>
              <a:rPr lang="en-US" sz="1300" dirty="0" smtClean="0"/>
              <a:t> by Sigma Custom </a:t>
            </a:r>
            <a:r>
              <a:rPr lang="en-US" sz="1300" dirty="0" err="1" smtClean="0"/>
              <a:t>Oligos</a:t>
            </a:r>
            <a:r>
              <a:rPr lang="en-US" sz="1300" dirty="0" smtClean="0"/>
              <a:t>. This </a:t>
            </a:r>
            <a:r>
              <a:rPr lang="en-US" sz="1300" dirty="0" err="1" smtClean="0"/>
              <a:t>oligomer</a:t>
            </a:r>
            <a:r>
              <a:rPr lang="en-US" sz="1300" dirty="0" smtClean="0"/>
              <a:t> was used along with TAT2 for the </a:t>
            </a:r>
            <a:r>
              <a:rPr lang="en-US" sz="1300" dirty="0" err="1" smtClean="0"/>
              <a:t>Picogreen</a:t>
            </a:r>
            <a:r>
              <a:rPr lang="en-US" sz="1300" dirty="0" smtClean="0"/>
              <a:t> calibration.</a:t>
            </a:r>
            <a:endParaRPr lang="en-US" sz="1300" dirty="0"/>
          </a:p>
          <a:p>
            <a:pPr lvl="0" algn="just">
              <a:spcAft>
                <a:spcPts val="600"/>
              </a:spcAft>
            </a:pPr>
            <a:r>
              <a:rPr lang="en-US" sz="1300" b="1" dirty="0"/>
              <a:t>Reaction Components:</a:t>
            </a:r>
            <a:r>
              <a:rPr lang="en-US" sz="1300" dirty="0"/>
              <a:t> Native </a:t>
            </a:r>
            <a:r>
              <a:rPr lang="en-US" sz="1300" dirty="0" err="1"/>
              <a:t>Taq</a:t>
            </a:r>
            <a:r>
              <a:rPr lang="en-US" sz="1300" dirty="0"/>
              <a:t> Polymerase  (with its buffer and MgCl</a:t>
            </a:r>
            <a:r>
              <a:rPr lang="en-US" sz="1300" baseline="-25000" dirty="0"/>
              <a:t>2</a:t>
            </a:r>
            <a:r>
              <a:rPr lang="en-US" sz="1300" dirty="0"/>
              <a:t>) is obtained from Life Technologies, </a:t>
            </a:r>
            <a:r>
              <a:rPr lang="en-US" sz="1300" dirty="0" err="1"/>
              <a:t>dNTP</a:t>
            </a:r>
            <a:r>
              <a:rPr lang="en-US" sz="1300" dirty="0"/>
              <a:t> mix from New England </a:t>
            </a:r>
            <a:r>
              <a:rPr lang="en-US" sz="1300" dirty="0" err="1"/>
              <a:t>Biolabs</a:t>
            </a:r>
            <a:r>
              <a:rPr lang="en-US" sz="1300" dirty="0"/>
              <a:t>, Quant-</a:t>
            </a:r>
            <a:r>
              <a:rPr lang="en-US" sz="1300" dirty="0" err="1"/>
              <a:t>iT</a:t>
            </a:r>
            <a:r>
              <a:rPr lang="en-US" sz="1300" dirty="0"/>
              <a:t> </a:t>
            </a:r>
            <a:r>
              <a:rPr lang="en-US" sz="1300" dirty="0" err="1"/>
              <a:t>PicoGreen</a:t>
            </a:r>
            <a:r>
              <a:rPr lang="en-US" sz="1300" dirty="0"/>
              <a:t> </a:t>
            </a:r>
            <a:r>
              <a:rPr lang="en-US" sz="1300" dirty="0" err="1"/>
              <a:t>ds</a:t>
            </a:r>
            <a:r>
              <a:rPr lang="en-US" sz="1300" dirty="0"/>
              <a:t> DNA Reagent from  Molecular Probes</a:t>
            </a:r>
            <a:r>
              <a:rPr lang="en-US" sz="1300" dirty="0" smtClean="0"/>
              <a:t>.</a:t>
            </a:r>
            <a:endParaRPr lang="en-US" sz="1300" dirty="0"/>
          </a:p>
          <a:p>
            <a:pPr lvl="0" algn="just">
              <a:spcAft>
                <a:spcPts val="600"/>
              </a:spcAft>
            </a:pPr>
            <a:r>
              <a:rPr lang="en-US" sz="1300" b="1" dirty="0"/>
              <a:t>Instruments:</a:t>
            </a:r>
            <a:r>
              <a:rPr lang="en-US" sz="1300" dirty="0"/>
              <a:t> The incubation for the activity assays are carried out in the </a:t>
            </a:r>
            <a:r>
              <a:rPr lang="en-US" sz="1300" dirty="0" err="1"/>
              <a:t>BioRad</a:t>
            </a:r>
            <a:r>
              <a:rPr lang="en-US" sz="1300" dirty="0"/>
              <a:t> CFX96 PCR machine (software: CFX Manager </a:t>
            </a:r>
            <a:r>
              <a:rPr lang="en-US" sz="1300" dirty="0" err="1"/>
              <a:t>ver</a:t>
            </a:r>
            <a:r>
              <a:rPr lang="en-US" sz="1300" dirty="0"/>
              <a:t> 1.6.541.1028). </a:t>
            </a:r>
            <a:r>
              <a:rPr lang="en-US" sz="1300" dirty="0" err="1"/>
              <a:t>PicoGreen</a:t>
            </a:r>
            <a:r>
              <a:rPr lang="en-US" sz="1300" dirty="0"/>
              <a:t> fluorescence is measured in the Lab Systems </a:t>
            </a:r>
            <a:r>
              <a:rPr lang="en-US" sz="1300" dirty="0" err="1"/>
              <a:t>Fluoroskan</a:t>
            </a:r>
            <a:r>
              <a:rPr lang="en-US" sz="1300" dirty="0"/>
              <a:t> Ascent Fluorescence 96/384 Well Plate Reader using a PCR plate adapter (Excitation 485nm; Emission 520nm).</a:t>
            </a:r>
          </a:p>
          <a:p>
            <a:pPr lvl="0" algn="just"/>
            <a:r>
              <a:rPr lang="en-US" sz="1300" b="1" dirty="0"/>
              <a:t>Software:</a:t>
            </a:r>
            <a:r>
              <a:rPr lang="en-US" sz="1300" dirty="0"/>
              <a:t> Calculation of </a:t>
            </a:r>
            <a:r>
              <a:rPr lang="en-US" sz="1300" dirty="0" err="1"/>
              <a:t>T</a:t>
            </a:r>
            <a:r>
              <a:rPr lang="en-US" sz="1300" baseline="-25000" dirty="0" err="1"/>
              <a:t>m</a:t>
            </a:r>
            <a:r>
              <a:rPr lang="en-US" sz="1300" dirty="0" err="1"/>
              <a:t>s</a:t>
            </a:r>
            <a:r>
              <a:rPr lang="en-US" sz="1300" dirty="0"/>
              <a:t> of synthetic </a:t>
            </a:r>
            <a:r>
              <a:rPr lang="en-US" sz="1300" dirty="0" err="1"/>
              <a:t>oligomers</a:t>
            </a:r>
            <a:r>
              <a:rPr lang="en-US" sz="1300" dirty="0"/>
              <a:t> was done using Sigma DNA Calculator, </a:t>
            </a:r>
            <a:r>
              <a:rPr lang="en-US" sz="1300" u="sng" dirty="0">
                <a:hlinkClick r:id="rId2"/>
              </a:rPr>
              <a:t>http://www.sigma-genosys.com/calc/DNACalc.asp</a:t>
            </a:r>
            <a:r>
              <a:rPr lang="en-US" sz="1300" dirty="0"/>
              <a:t>.  Analysis of secondary structures and of primer-</a:t>
            </a:r>
            <a:r>
              <a:rPr lang="en-US" sz="1300" dirty="0" err="1"/>
              <a:t>dimer</a:t>
            </a:r>
            <a:r>
              <a:rPr lang="en-US" sz="1300" dirty="0"/>
              <a:t> formation was done according to </a:t>
            </a:r>
            <a:r>
              <a:rPr lang="en-US" sz="1300" dirty="0" err="1"/>
              <a:t>Oligo</a:t>
            </a:r>
            <a:r>
              <a:rPr lang="en-US" sz="1300" dirty="0"/>
              <a:t> Analyzer from IDT: </a:t>
            </a:r>
            <a:r>
              <a:rPr lang="en-US" sz="1300" u="sng" dirty="0">
                <a:hlinkClick r:id="rId3"/>
              </a:rPr>
              <a:t>http://biotools.idtdna.com/analyzer/applications/oligoanalyzer/</a:t>
            </a:r>
            <a:r>
              <a:rPr lang="en-US" sz="1300" u="sng" dirty="0"/>
              <a:t> . </a:t>
            </a:r>
            <a:r>
              <a:rPr lang="en-US" sz="1300" dirty="0" err="1"/>
              <a:t>GraphPad</a:t>
            </a:r>
            <a:r>
              <a:rPr lang="en-US" sz="1300" dirty="0"/>
              <a:t> Prism was used for all curve fittings.  </a:t>
            </a:r>
          </a:p>
        </p:txBody>
      </p:sp>
      <p:graphicFrame>
        <p:nvGraphicFramePr>
          <p:cNvPr id="6" name="Table 5"/>
          <p:cNvGraphicFramePr>
            <a:graphicFrameLocks noGrp="1"/>
          </p:cNvGraphicFramePr>
          <p:nvPr/>
        </p:nvGraphicFramePr>
        <p:xfrm>
          <a:off x="381000" y="3956235"/>
          <a:ext cx="8458201" cy="2825565"/>
        </p:xfrm>
        <a:graphic>
          <a:graphicData uri="http://schemas.openxmlformats.org/drawingml/2006/table">
            <a:tbl>
              <a:tblPr/>
              <a:tblGrid>
                <a:gridCol w="842047"/>
                <a:gridCol w="4339553"/>
                <a:gridCol w="533400"/>
                <a:gridCol w="533400"/>
                <a:gridCol w="2209801"/>
              </a:tblGrid>
              <a:tr h="366477">
                <a:tc gridSpan="5">
                  <a:txBody>
                    <a:bodyPr/>
                    <a:lstStyle/>
                    <a:p>
                      <a:pPr marL="0" marR="0" algn="ctr">
                        <a:lnSpc>
                          <a:spcPct val="115000"/>
                        </a:lnSpc>
                        <a:spcBef>
                          <a:spcPts val="0"/>
                        </a:spcBef>
                        <a:spcAft>
                          <a:spcPts val="0"/>
                        </a:spcAft>
                      </a:pPr>
                      <a:r>
                        <a:rPr lang="en-US" sz="1400" b="1" dirty="0">
                          <a:solidFill>
                            <a:srgbClr val="FFFFFF"/>
                          </a:solidFill>
                          <a:latin typeface="Calibri"/>
                          <a:ea typeface="Calibri"/>
                          <a:cs typeface="Times New Roman"/>
                        </a:rPr>
                        <a:t>Table 1 : </a:t>
                      </a:r>
                      <a:r>
                        <a:rPr lang="en-US" sz="1400" b="1" dirty="0" err="1">
                          <a:solidFill>
                            <a:srgbClr val="FFFFFF"/>
                          </a:solidFill>
                          <a:latin typeface="Calibri"/>
                          <a:ea typeface="Calibri"/>
                          <a:cs typeface="Times New Roman"/>
                        </a:rPr>
                        <a:t>Oligos</a:t>
                      </a:r>
                      <a:r>
                        <a:rPr lang="en-US" sz="1400" b="1" dirty="0">
                          <a:solidFill>
                            <a:srgbClr val="FFFFFF"/>
                          </a:solidFill>
                          <a:latin typeface="Calibri"/>
                          <a:ea typeface="Calibri"/>
                          <a:cs typeface="Times New Roman"/>
                        </a:rPr>
                        <a:t> used in the study</a:t>
                      </a:r>
                      <a:endParaRPr lang="en-US" sz="1400" dirty="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98359">
                <a:tc>
                  <a:txBody>
                    <a:bodyPr/>
                    <a:lstStyle/>
                    <a:p>
                      <a:pPr marL="0" marR="0" algn="ctr">
                        <a:lnSpc>
                          <a:spcPct val="115000"/>
                        </a:lnSpc>
                        <a:spcBef>
                          <a:spcPts val="0"/>
                        </a:spcBef>
                        <a:spcAft>
                          <a:spcPts val="0"/>
                        </a:spcAft>
                      </a:pPr>
                      <a:r>
                        <a:rPr lang="en-US" sz="1200" b="1" dirty="0" err="1">
                          <a:latin typeface="Calibri"/>
                          <a:ea typeface="Calibri"/>
                          <a:cs typeface="Times New Roman"/>
                        </a:rPr>
                        <a:t>Oligo</a:t>
                      </a:r>
                      <a:r>
                        <a:rPr lang="en-US" sz="1200" b="1" dirty="0">
                          <a:latin typeface="Calibri"/>
                          <a:ea typeface="Calibri"/>
                          <a:cs typeface="Times New Roman"/>
                        </a:rPr>
                        <a:t> </a:t>
                      </a:r>
                      <a:r>
                        <a:rPr lang="en-US" sz="1200" b="1" dirty="0" smtClean="0">
                          <a:latin typeface="Calibri"/>
                          <a:ea typeface="Calibri"/>
                          <a:cs typeface="Times New Roman"/>
                        </a:rPr>
                        <a:t>(</a:t>
                      </a:r>
                      <a:r>
                        <a:rPr lang="en-US" sz="1200" b="1" dirty="0">
                          <a:latin typeface="Calibri"/>
                          <a:ea typeface="Calibri"/>
                          <a:cs typeface="Times New Roman"/>
                        </a:rPr>
                        <a:t>length)</a:t>
                      </a:r>
                      <a:endParaRPr lang="en-US" sz="1200" dirty="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b="1" dirty="0">
                          <a:latin typeface="Calibri"/>
                          <a:ea typeface="Calibri"/>
                          <a:cs typeface="Times New Roman"/>
                        </a:rPr>
                        <a:t>Sequence</a:t>
                      </a:r>
                      <a:endParaRPr lang="en-US" sz="1200" dirty="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b="1">
                          <a:latin typeface="Calibri"/>
                          <a:ea typeface="Calibri"/>
                          <a:cs typeface="Times New Roman"/>
                        </a:rPr>
                        <a:t>% GC</a:t>
                      </a:r>
                      <a:endParaRPr lang="en-US" sz="120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b="1">
                          <a:latin typeface="Calibri"/>
                          <a:ea typeface="Calibri"/>
                          <a:cs typeface="Times New Roman"/>
                        </a:rPr>
                        <a:t>Tm</a:t>
                      </a:r>
                      <a:endParaRPr lang="en-US" sz="120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b="1">
                          <a:latin typeface="Calibri"/>
                          <a:ea typeface="Calibri"/>
                          <a:cs typeface="Times New Roman"/>
                        </a:rPr>
                        <a:t>Description</a:t>
                      </a:r>
                      <a:endParaRPr lang="en-US" sz="120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r h="361904">
                <a:tc>
                  <a:txBody>
                    <a:bodyPr/>
                    <a:lstStyle/>
                    <a:p>
                      <a:pPr marL="0" marR="0">
                        <a:lnSpc>
                          <a:spcPct val="115000"/>
                        </a:lnSpc>
                        <a:spcBef>
                          <a:spcPts val="0"/>
                        </a:spcBef>
                        <a:spcAft>
                          <a:spcPts val="0"/>
                        </a:spcAft>
                      </a:pPr>
                      <a:r>
                        <a:rPr lang="en-US" sz="1200" dirty="0">
                          <a:latin typeface="Calibri"/>
                          <a:ea typeface="Calibri"/>
                          <a:cs typeface="Times New Roman"/>
                        </a:rPr>
                        <a:t>TAT2 (80 bases)</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dirty="0">
                          <a:latin typeface="Calibri"/>
                          <a:ea typeface="Calibri"/>
                          <a:cs typeface="Times New Roman"/>
                        </a:rPr>
                        <a:t>5’- ACA CGT TAG GAA GAT GGA ATT GAT TGG ATC GAA GGA AAT AAA AGA AAT TAA GGC AAT GGT CTC CCG TCG GCG </a:t>
                      </a:r>
                      <a:r>
                        <a:rPr lang="en-US" sz="1200" dirty="0" err="1">
                          <a:latin typeface="Calibri"/>
                          <a:ea typeface="Calibri"/>
                          <a:cs typeface="Times New Roman"/>
                        </a:rPr>
                        <a:t>GCG</a:t>
                      </a:r>
                      <a:r>
                        <a:rPr lang="en-US" sz="1200" dirty="0">
                          <a:latin typeface="Calibri"/>
                          <a:ea typeface="Calibri"/>
                          <a:cs typeface="Times New Roman"/>
                        </a:rPr>
                        <a:t> CGA GC-3’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dirty="0">
                          <a:latin typeface="Calibri"/>
                          <a:ea typeface="Calibri"/>
                          <a:cs typeface="Times New Roman"/>
                        </a:rPr>
                        <a:t>47.5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dirty="0" smtClean="0">
                          <a:latin typeface="Calibri"/>
                          <a:ea typeface="Calibri"/>
                          <a:cs typeface="Times New Roman"/>
                        </a:rPr>
                        <a:t>92</a:t>
                      </a:r>
                      <a:r>
                        <a:rPr lang="en-US" sz="1200" baseline="30000" dirty="0" smtClean="0">
                          <a:latin typeface="Calibri"/>
                          <a:ea typeface="Calibri"/>
                          <a:cs typeface="Times New Roman"/>
                        </a:rPr>
                        <a:t>o</a:t>
                      </a:r>
                      <a:r>
                        <a:rPr lang="en-US" sz="1200" dirty="0" smtClean="0">
                          <a:latin typeface="Calibri"/>
                          <a:ea typeface="Calibri"/>
                          <a:cs typeface="Times New Roman"/>
                        </a:rPr>
                        <a:t>C </a:t>
                      </a:r>
                      <a:endParaRPr lang="en-US" sz="1200" dirty="0">
                        <a:latin typeface="Calibri"/>
                        <a:ea typeface="Calibri"/>
                        <a:cs typeface="Times New Roman"/>
                      </a:endParaRP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dirty="0">
                          <a:latin typeface="Calibri"/>
                          <a:ea typeface="Calibri"/>
                          <a:cs typeface="Times New Roman"/>
                        </a:rPr>
                        <a:t>Template for </a:t>
                      </a:r>
                      <a:r>
                        <a:rPr lang="en-US" sz="1200" dirty="0" err="1">
                          <a:latin typeface="Calibri"/>
                          <a:ea typeface="Calibri"/>
                          <a:cs typeface="Times New Roman"/>
                        </a:rPr>
                        <a:t>Taq</a:t>
                      </a:r>
                      <a:r>
                        <a:rPr lang="en-US" sz="1200" dirty="0">
                          <a:latin typeface="Calibri"/>
                          <a:ea typeface="Calibri"/>
                          <a:cs typeface="Times New Roman"/>
                        </a:rPr>
                        <a:t> polymerase extension</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361904">
                <a:tc>
                  <a:txBody>
                    <a:bodyPr/>
                    <a:lstStyle/>
                    <a:p>
                      <a:pPr marL="0" marR="0">
                        <a:lnSpc>
                          <a:spcPct val="115000"/>
                        </a:lnSpc>
                        <a:spcBef>
                          <a:spcPts val="0"/>
                        </a:spcBef>
                        <a:spcAft>
                          <a:spcPts val="0"/>
                        </a:spcAft>
                      </a:pPr>
                      <a:r>
                        <a:rPr lang="en-US" sz="1200" dirty="0" smtClean="0">
                          <a:latin typeface="Calibri"/>
                          <a:ea typeface="Calibri"/>
                          <a:cs typeface="Times New Roman"/>
                        </a:rPr>
                        <a:t>TAT2comp (80 bases)</a:t>
                      </a:r>
                      <a:endParaRPr lang="en-US" sz="1200" dirty="0">
                        <a:latin typeface="Calibri"/>
                        <a:ea typeface="Calibri"/>
                        <a:cs typeface="Times New Roman"/>
                      </a:endParaRP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dirty="0" smtClean="0"/>
                        <a:t>5’-GCTCGCGCCG CCGACGGGAG ACCATTGCCT TAATTTCTTT TATTTCCTTC GATCCAATCA GCTCGCGCCG CCGACGGGAG ACCATTGCCT TAATTTCTTT TATTTCCTTC GATCCAATCA ATTCCATCTT CCTAACGTGT -3’ </a:t>
                      </a:r>
                      <a:endParaRPr lang="en-US" sz="1200" dirty="0">
                        <a:latin typeface="Calibri"/>
                        <a:ea typeface="Calibri"/>
                        <a:cs typeface="Times New Roman"/>
                      </a:endParaRP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dirty="0">
                          <a:latin typeface="Calibri"/>
                          <a:ea typeface="Calibri"/>
                          <a:cs typeface="Times New Roman"/>
                        </a:rPr>
                        <a:t>47.5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dirty="0" smtClean="0">
                          <a:latin typeface="Calibri"/>
                          <a:ea typeface="Calibri"/>
                          <a:cs typeface="Times New Roman"/>
                        </a:rPr>
                        <a:t>92</a:t>
                      </a:r>
                      <a:r>
                        <a:rPr lang="en-US" sz="1200" baseline="30000" dirty="0" smtClean="0">
                          <a:latin typeface="Calibri"/>
                          <a:ea typeface="Calibri"/>
                          <a:cs typeface="Times New Roman"/>
                        </a:rPr>
                        <a:t>o</a:t>
                      </a:r>
                      <a:r>
                        <a:rPr lang="en-US" sz="1200" dirty="0" smtClean="0">
                          <a:latin typeface="Calibri"/>
                          <a:ea typeface="Calibri"/>
                          <a:cs typeface="Times New Roman"/>
                        </a:rPr>
                        <a:t>C </a:t>
                      </a:r>
                      <a:endParaRPr lang="en-US" sz="1200" dirty="0">
                        <a:latin typeface="Calibri"/>
                        <a:ea typeface="Calibri"/>
                        <a:cs typeface="Times New Roman"/>
                      </a:endParaRP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dirty="0" smtClean="0">
                          <a:latin typeface="Calibri"/>
                          <a:ea typeface="Calibri"/>
                          <a:cs typeface="Times New Roman"/>
                        </a:rPr>
                        <a:t>Complementary strand for TAT2 </a:t>
                      </a:r>
                      <a:endParaRPr lang="en-US" sz="1200" dirty="0">
                        <a:latin typeface="Calibri"/>
                        <a:ea typeface="Calibri"/>
                        <a:cs typeface="Times New Roman"/>
                      </a:endParaRP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361904">
                <a:tc>
                  <a:txBody>
                    <a:bodyPr/>
                    <a:lstStyle/>
                    <a:p>
                      <a:pPr marL="0" marR="0">
                        <a:lnSpc>
                          <a:spcPct val="115000"/>
                        </a:lnSpc>
                        <a:spcBef>
                          <a:spcPts val="0"/>
                        </a:spcBef>
                        <a:spcAft>
                          <a:spcPts val="0"/>
                        </a:spcAft>
                      </a:pPr>
                      <a:r>
                        <a:rPr lang="en-US" sz="1200" dirty="0" smtClean="0">
                          <a:latin typeface="Calibri"/>
                          <a:ea typeface="Calibri"/>
                          <a:cs typeface="Times New Roman"/>
                        </a:rPr>
                        <a:t>TAP1  </a:t>
                      </a:r>
                      <a:r>
                        <a:rPr lang="en-US" sz="1200" dirty="0">
                          <a:latin typeface="Calibri"/>
                          <a:ea typeface="Calibri"/>
                          <a:cs typeface="Times New Roman"/>
                        </a:rPr>
                        <a:t>(17 bases)</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a:latin typeface="Calibri"/>
                          <a:ea typeface="Calibri"/>
                          <a:cs typeface="Times New Roman"/>
                        </a:rPr>
                        <a:t>5’-GCT CGC GCC GCC GAC GG-3’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a:latin typeface="Calibri"/>
                          <a:ea typeface="Calibri"/>
                          <a:cs typeface="Times New Roman"/>
                        </a:rPr>
                        <a:t>88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smtClean="0">
                          <a:latin typeface="Calibri"/>
                          <a:ea typeface="Calibri"/>
                          <a:cs typeface="Times New Roman"/>
                        </a:rPr>
                        <a:t>80</a:t>
                      </a:r>
                      <a:r>
                        <a:rPr lang="en-US" sz="1200" baseline="30000" smtClean="0">
                          <a:latin typeface="Calibri"/>
                          <a:ea typeface="Calibri"/>
                          <a:cs typeface="Times New Roman"/>
                        </a:rPr>
                        <a:t>o</a:t>
                      </a:r>
                      <a:r>
                        <a:rPr lang="en-US" sz="1200" smtClean="0">
                          <a:latin typeface="Calibri"/>
                          <a:ea typeface="Calibri"/>
                          <a:cs typeface="Times New Roman"/>
                        </a:rPr>
                        <a:t>C </a:t>
                      </a:r>
                      <a:endParaRPr lang="en-US" sz="1200" dirty="0">
                        <a:latin typeface="Calibri"/>
                        <a:ea typeface="Calibri"/>
                        <a:cs typeface="Times New Roman"/>
                      </a:endParaRP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dirty="0">
                          <a:latin typeface="Calibri"/>
                          <a:ea typeface="Calibri"/>
                          <a:cs typeface="Times New Roman"/>
                        </a:rPr>
                        <a:t>Primer for TAT2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bl>
          </a:graphicData>
        </a:graphic>
      </p:graphicFrame>
      <p:sp>
        <p:nvSpPr>
          <p:cNvPr id="7" name="Slide Number Placeholder 6"/>
          <p:cNvSpPr>
            <a:spLocks noGrp="1"/>
          </p:cNvSpPr>
          <p:nvPr>
            <p:ph type="sldNum" sz="quarter" idx="12"/>
          </p:nvPr>
        </p:nvSpPr>
        <p:spPr/>
        <p:txBody>
          <a:bodyPr/>
          <a:lstStyle/>
          <a:p>
            <a:fld id="{2309D8EA-C950-4620-942E-B4E3258EFE7C}"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2000" dirty="0" smtClean="0"/>
              <a:t>Mean of 2 trials: 55</a:t>
            </a:r>
            <a:r>
              <a:rPr lang="en-US" sz="2000" baseline="30000" dirty="0" smtClean="0"/>
              <a:t>o</a:t>
            </a:r>
            <a:r>
              <a:rPr lang="en-US" sz="2000" dirty="0" smtClean="0"/>
              <a:t>C assay</a:t>
            </a:r>
            <a:endParaRPr lang="en-US" sz="1600" dirty="0"/>
          </a:p>
        </p:txBody>
      </p:sp>
      <p:sp>
        <p:nvSpPr>
          <p:cNvPr id="5" name="Content Placeholder 4"/>
          <p:cNvSpPr txBox="1">
            <a:spLocks noGrp="1"/>
          </p:cNvSpPr>
          <p:nvPr>
            <p:ph idx="1"/>
          </p:nvPr>
        </p:nvSpPr>
        <p:spPr>
          <a:xfrm>
            <a:off x="457200" y="1025029"/>
            <a:ext cx="8229600" cy="2117503"/>
          </a:xfrm>
          <a:prstGeom prst="rect">
            <a:avLst/>
          </a:prstGeom>
          <a:noFill/>
        </p:spPr>
        <p:txBody>
          <a:bodyPr wrap="square" rtlCol="0">
            <a:spAutoFit/>
          </a:bodyPr>
          <a:lstStyle/>
          <a:p>
            <a:pPr algn="just"/>
            <a:r>
              <a:rPr lang="en-US" sz="1400" dirty="0" smtClean="0"/>
              <a:t>In each of the plots in following slides, data has been plotted with either the 0min </a:t>
            </a:r>
            <a:r>
              <a:rPr lang="en-US" sz="1400" dirty="0" err="1" smtClean="0"/>
              <a:t>RFU</a:t>
            </a:r>
            <a:r>
              <a:rPr lang="en-US" sz="1400" baseline="-25000" dirty="0" err="1" smtClean="0"/>
              <a:t>+taq</a:t>
            </a:r>
            <a:r>
              <a:rPr lang="en-US" sz="1400" dirty="0" smtClean="0"/>
              <a:t> (colored line) or the 0min RFU</a:t>
            </a:r>
            <a:r>
              <a:rPr lang="en-US" sz="1400" baseline="-25000" dirty="0" smtClean="0"/>
              <a:t>-</a:t>
            </a:r>
            <a:r>
              <a:rPr lang="en-US" sz="1400" baseline="-25000" dirty="0" err="1" smtClean="0"/>
              <a:t>taq</a:t>
            </a:r>
            <a:r>
              <a:rPr lang="en-US" sz="1400" dirty="0" smtClean="0"/>
              <a:t> (black dashed line).  </a:t>
            </a:r>
          </a:p>
          <a:p>
            <a:pPr algn="just"/>
            <a:r>
              <a:rPr lang="en-US" sz="1400" dirty="0" smtClean="0"/>
              <a:t>In general, the 0min RFU</a:t>
            </a:r>
            <a:r>
              <a:rPr lang="en-US" sz="1400" baseline="-25000" dirty="0" smtClean="0"/>
              <a:t>-</a:t>
            </a:r>
            <a:r>
              <a:rPr lang="en-US" sz="1400" baseline="-25000" dirty="0" err="1" smtClean="0"/>
              <a:t>taq</a:t>
            </a:r>
            <a:r>
              <a:rPr lang="en-US" sz="1400" dirty="0" smtClean="0"/>
              <a:t> might be a more reliable 0min value since experimental limitations result in even the 0min reaction actually being incubated  at assay temperature for ~2-4secs resulting in likely erroneous RFUs, when </a:t>
            </a:r>
            <a:r>
              <a:rPr lang="en-US" sz="1400" dirty="0" err="1" smtClean="0"/>
              <a:t>Taq</a:t>
            </a:r>
            <a:r>
              <a:rPr lang="en-US" sz="1400" dirty="0" smtClean="0"/>
              <a:t> is present in the reaction.  Early time point (20secs-1min) are also not accurate due to experimental set up limitation and probably need to be excluded  for curve fitting.</a:t>
            </a:r>
          </a:p>
          <a:p>
            <a:pPr algn="just"/>
            <a:r>
              <a:rPr lang="en-US" sz="1400" dirty="0" smtClean="0"/>
              <a:t>For each </a:t>
            </a:r>
            <a:r>
              <a:rPr lang="en-US" sz="1400" dirty="0" err="1" smtClean="0"/>
              <a:t>dNTP</a:t>
            </a:r>
            <a:r>
              <a:rPr lang="en-US" sz="1400" dirty="0" smtClean="0"/>
              <a:t> </a:t>
            </a:r>
            <a:r>
              <a:rPr lang="en-US" sz="1400" dirty="0" err="1" smtClean="0"/>
              <a:t>conc</a:t>
            </a:r>
            <a:r>
              <a:rPr lang="en-US" sz="1400" dirty="0" smtClean="0"/>
              <a:t>, the black dashed line (using 0min</a:t>
            </a:r>
            <a:r>
              <a:rPr lang="en-US" sz="1400" baseline="-25000" dirty="0" smtClean="0"/>
              <a:t>-taq</a:t>
            </a:r>
            <a:r>
              <a:rPr lang="en-US" sz="1400" dirty="0" smtClean="0"/>
              <a:t>) also has the early time points excluded. Corrected RFU values from this fitted curve have been used to calculate initial rate as </a:t>
            </a:r>
            <a:r>
              <a:rPr lang="en-US" sz="1400" dirty="0" err="1" smtClean="0"/>
              <a:t>dRFU</a:t>
            </a:r>
            <a:r>
              <a:rPr lang="en-US" sz="1400" dirty="0" smtClean="0"/>
              <a:t>/</a:t>
            </a:r>
            <a:r>
              <a:rPr lang="en-US" sz="1400" dirty="0" err="1" smtClean="0"/>
              <a:t>dT</a:t>
            </a:r>
            <a:r>
              <a:rPr lang="en-US" sz="1400" dirty="0" smtClean="0"/>
              <a:t> (see highlighted column).</a:t>
            </a:r>
            <a:endParaRPr lang="en-US" sz="1400" dirty="0"/>
          </a:p>
        </p:txBody>
      </p:sp>
      <p:graphicFrame>
        <p:nvGraphicFramePr>
          <p:cNvPr id="6" name="Table 5"/>
          <p:cNvGraphicFramePr>
            <a:graphicFrameLocks noGrp="1"/>
          </p:cNvGraphicFramePr>
          <p:nvPr/>
        </p:nvGraphicFramePr>
        <p:xfrm>
          <a:off x="234033" y="3657600"/>
          <a:ext cx="8675935" cy="2370242"/>
        </p:xfrm>
        <a:graphic>
          <a:graphicData uri="http://schemas.openxmlformats.org/drawingml/2006/table">
            <a:tbl>
              <a:tblPr/>
              <a:tblGrid>
                <a:gridCol w="210312"/>
                <a:gridCol w="268605"/>
                <a:gridCol w="248609"/>
                <a:gridCol w="248609"/>
                <a:gridCol w="248609"/>
                <a:gridCol w="248609"/>
                <a:gridCol w="248609"/>
                <a:gridCol w="256032"/>
                <a:gridCol w="298331"/>
                <a:gridCol w="298331"/>
                <a:gridCol w="248609"/>
                <a:gridCol w="248609"/>
                <a:gridCol w="248609"/>
                <a:gridCol w="248609"/>
                <a:gridCol w="248609"/>
                <a:gridCol w="248609"/>
                <a:gridCol w="248609"/>
                <a:gridCol w="248609"/>
                <a:gridCol w="248609"/>
                <a:gridCol w="281757"/>
                <a:gridCol w="292115"/>
                <a:gridCol w="306618"/>
                <a:gridCol w="248609"/>
                <a:gridCol w="248609"/>
                <a:gridCol w="248609"/>
                <a:gridCol w="248609"/>
                <a:gridCol w="248609"/>
                <a:gridCol w="248609"/>
                <a:gridCol w="248609"/>
                <a:gridCol w="248609"/>
                <a:gridCol w="248609"/>
                <a:gridCol w="248609"/>
                <a:gridCol w="248609"/>
                <a:gridCol w="248609"/>
              </a:tblGrid>
              <a:tr h="125599">
                <a:tc>
                  <a:txBody>
                    <a:bodyPr/>
                    <a:lstStyle/>
                    <a:p>
                      <a:pPr algn="ctr" fontAlgn="ctr"/>
                      <a:r>
                        <a:rPr lang="en-US" sz="700" b="1"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 </a:t>
                      </a:r>
                    </a:p>
                  </a:txBody>
                  <a:tcPr marL="4363" marR="4363" marT="4363"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fontAlgn="ctr"/>
                      <a:r>
                        <a:rPr lang="en-US" sz="700" b="1" i="0" u="none" strike="noStrike">
                          <a:solidFill>
                            <a:srgbClr val="000000"/>
                          </a:solidFill>
                          <a:latin typeface="Calibri"/>
                        </a:rPr>
                        <a:t>2.00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Calibri"/>
                        </a:rPr>
                        <a:t>10.00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Calibri"/>
                        </a:rPr>
                        <a:t>20.00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Calibri"/>
                        </a:rPr>
                        <a:t>100.00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Calibri"/>
                        </a:rPr>
                        <a:t>200.00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Calibri"/>
                        </a:rPr>
                        <a:t>300.00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Calibri"/>
                        </a:rPr>
                        <a:t>400.00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Calibri"/>
                        </a:rPr>
                        <a:t>500.00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301437">
                <a:tc>
                  <a:txBody>
                    <a:bodyPr/>
                    <a:lstStyle/>
                    <a:p>
                      <a:pPr algn="ctr" fontAlgn="ctr"/>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Mins</a:t>
                      </a:r>
                    </a:p>
                  </a:txBody>
                  <a:tcPr marL="4363" marR="4363" marT="4363"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Calibri"/>
                        </a:rPr>
                        <a:t>Mean 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Mean 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Mean of 2 trials</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SE</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Calibri"/>
                        </a:rPr>
                        <a:t>Mean 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Mean 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Mean of 2 trials</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SE</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Calibri"/>
                        </a:rPr>
                        <a:t>Mean 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Mean 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Mean of 2 trials</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SE</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Calibri"/>
                        </a:rPr>
                        <a:t>Mean 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Mean 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Mean of 2 trials</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SE</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Calibri"/>
                        </a:rPr>
                        <a:t>Mean 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dirty="0">
                          <a:solidFill>
                            <a:srgbClr val="000000"/>
                          </a:solidFill>
                          <a:latin typeface="Calibri"/>
                        </a:rPr>
                        <a:t>Mean 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Mean of 2 trials</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SE</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Calibri"/>
                        </a:rPr>
                        <a:t>Mean 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Mean 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solidFill>
                            <a:srgbClr val="000000"/>
                          </a:solidFill>
                          <a:latin typeface="Calibri"/>
                        </a:rPr>
                        <a:t>Mean of 2 trials</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SE</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Calibri"/>
                        </a:rPr>
                        <a:t>Mean 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Mean 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Mean of 2 trials</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SE</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Calibri"/>
                        </a:rPr>
                        <a:t>Mean 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Mean 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Mean of 2 trials</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SE</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7160">
                <a:tc>
                  <a:txBody>
                    <a:bodyPr/>
                    <a:lstStyle/>
                    <a:p>
                      <a:pPr algn="ctr" fontAlgn="b"/>
                      <a:r>
                        <a:rPr lang="en-US" sz="700" b="0" i="0" u="none" strike="noStrike" dirty="0">
                          <a:solidFill>
                            <a:srgbClr val="000000"/>
                          </a:solidFill>
                          <a:latin typeface="Calibri"/>
                        </a:rPr>
                        <a:t> +</a:t>
                      </a:r>
                      <a:r>
                        <a:rPr lang="en-US" sz="700" b="0" i="0" u="none" strike="noStrike" dirty="0" err="1">
                          <a:solidFill>
                            <a:srgbClr val="000000"/>
                          </a:solidFill>
                          <a:latin typeface="Calibri"/>
                        </a:rPr>
                        <a:t>taq</a:t>
                      </a:r>
                      <a:endParaRPr lang="en-US" sz="700" b="0" i="0" u="none" strike="noStrike" dirty="0">
                        <a:solidFill>
                          <a:srgbClr val="000000"/>
                        </a:solidFill>
                        <a:latin typeface="Calibri"/>
                      </a:endParaRPr>
                    </a:p>
                  </a:txBody>
                  <a:tcPr marL="4363" marR="4363" marT="436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10.00</a:t>
                      </a:r>
                    </a:p>
                  </a:txBody>
                  <a:tcPr marL="4363" marR="4363" marT="4363"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6.44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b"/>
                      <a:r>
                        <a:rPr lang="en-US" sz="700" b="0" i="0" u="none" strike="noStrike" dirty="0">
                          <a:solidFill>
                            <a:srgbClr val="000000"/>
                          </a:solidFill>
                          <a:latin typeface="Calibri"/>
                        </a:rPr>
                        <a:t>9.22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7.83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700" b="1" i="0" u="none" strike="noStrike">
                          <a:solidFill>
                            <a:srgbClr val="000000"/>
                          </a:solidFill>
                          <a:latin typeface="Calibri"/>
                        </a:rPr>
                        <a:t>1.964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7.24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b"/>
                      <a:r>
                        <a:rPr lang="en-US" sz="700" b="0" i="0" u="none" strike="noStrike" dirty="0">
                          <a:solidFill>
                            <a:srgbClr val="000000"/>
                          </a:solidFill>
                          <a:latin typeface="Calibri"/>
                        </a:rPr>
                        <a:t>10.563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8.90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700" b="1" i="0" u="none" strike="noStrike">
                          <a:solidFill>
                            <a:srgbClr val="000000"/>
                          </a:solidFill>
                          <a:latin typeface="Calibri"/>
                        </a:rPr>
                        <a:t>2.353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8.07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b"/>
                      <a:r>
                        <a:rPr lang="en-US" sz="700" b="0" i="0" u="none" strike="noStrike" dirty="0">
                          <a:solidFill>
                            <a:srgbClr val="000000"/>
                          </a:solidFill>
                          <a:latin typeface="Calibri"/>
                        </a:rPr>
                        <a:t>10.82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9.44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700" b="1" i="0" u="none" strike="noStrike">
                          <a:solidFill>
                            <a:srgbClr val="000000"/>
                          </a:solidFill>
                          <a:latin typeface="Calibri"/>
                        </a:rPr>
                        <a:t>1.946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10.13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b"/>
                      <a:r>
                        <a:rPr lang="en-US" sz="700" b="0" i="0" u="none" strike="noStrike" dirty="0">
                          <a:solidFill>
                            <a:srgbClr val="000000"/>
                          </a:solidFill>
                          <a:latin typeface="Calibri"/>
                        </a:rPr>
                        <a:t>12.29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11.21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700" b="1" i="0" u="none" strike="noStrike">
                          <a:solidFill>
                            <a:srgbClr val="000000"/>
                          </a:solidFill>
                          <a:latin typeface="Calibri"/>
                        </a:rPr>
                        <a:t>1.529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10.50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b"/>
                      <a:r>
                        <a:rPr lang="en-US" sz="700" b="0" i="0" u="none" strike="noStrike" dirty="0">
                          <a:solidFill>
                            <a:srgbClr val="000000"/>
                          </a:solidFill>
                          <a:latin typeface="Calibri"/>
                        </a:rPr>
                        <a:t>13.71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12.10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700" b="1" i="0" u="none" strike="noStrike">
                          <a:solidFill>
                            <a:srgbClr val="000000"/>
                          </a:solidFill>
                          <a:latin typeface="Calibri"/>
                        </a:rPr>
                        <a:t>2.271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10.83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b"/>
                      <a:r>
                        <a:rPr lang="en-US" sz="700" b="0" i="0" u="none" strike="noStrike" dirty="0">
                          <a:solidFill>
                            <a:srgbClr val="000000"/>
                          </a:solidFill>
                          <a:latin typeface="Calibri"/>
                        </a:rPr>
                        <a:t>12.38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700" b="1" i="0" u="none" strike="noStrike">
                          <a:solidFill>
                            <a:srgbClr val="000000"/>
                          </a:solidFill>
                          <a:latin typeface="Calibri"/>
                        </a:rPr>
                        <a:t>11.61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700" b="1" i="0" u="none" strike="noStrike">
                          <a:solidFill>
                            <a:srgbClr val="000000"/>
                          </a:solidFill>
                          <a:latin typeface="Calibri"/>
                        </a:rPr>
                        <a:t>1.096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9.90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b"/>
                      <a:r>
                        <a:rPr lang="en-US" sz="700" b="0" i="0" u="none" strike="noStrike">
                          <a:solidFill>
                            <a:srgbClr val="000000"/>
                          </a:solidFill>
                          <a:latin typeface="Calibri"/>
                        </a:rPr>
                        <a:t>11.86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10.88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700" b="1" i="0" u="none" strike="noStrike">
                          <a:solidFill>
                            <a:srgbClr val="000000"/>
                          </a:solidFill>
                          <a:latin typeface="Calibri"/>
                        </a:rPr>
                        <a:t>1.384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7.90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b"/>
                      <a:r>
                        <a:rPr lang="en-US" sz="700" b="0" i="0" u="none" strike="noStrike" dirty="0">
                          <a:solidFill>
                            <a:srgbClr val="000000"/>
                          </a:solidFill>
                          <a:latin typeface="Calibri"/>
                        </a:rPr>
                        <a:t>10.00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8.95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700" b="1" i="0" u="none" strike="noStrike">
                          <a:solidFill>
                            <a:srgbClr val="000000"/>
                          </a:solidFill>
                          <a:latin typeface="Calibri"/>
                        </a:rPr>
                        <a:t>1.486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37160">
                <a:tc>
                  <a:txBody>
                    <a:bodyPr/>
                    <a:lstStyle/>
                    <a:p>
                      <a:pPr algn="ctr" fontAlgn="b"/>
                      <a:r>
                        <a:rPr lang="en-US" sz="700" b="0"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8.50</a:t>
                      </a:r>
                    </a:p>
                  </a:txBody>
                  <a:tcPr marL="4363" marR="4363" marT="4363"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5.48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8.17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dirty="0">
                          <a:solidFill>
                            <a:srgbClr val="000000"/>
                          </a:solidFill>
                          <a:latin typeface="Calibri"/>
                        </a:rPr>
                        <a:t>6.82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1.904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6.28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9.081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7.68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1.981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7.21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9.96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8.58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1.941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11.62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9.97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2.328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9.06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12.28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10.67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2.278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11.62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10.17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2.042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8.07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10.61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9.34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1.798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7.51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8.86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8.18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0.957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7160">
                <a:tc>
                  <a:txBody>
                    <a:bodyPr/>
                    <a:lstStyle/>
                    <a:p>
                      <a:pPr algn="ctr" fontAlgn="b"/>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6.50</a:t>
                      </a:r>
                    </a:p>
                  </a:txBody>
                  <a:tcPr marL="4363" marR="4363" marT="4363"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5.98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8.30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7.14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1.643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6.79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10.143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dirty="0">
                          <a:solidFill>
                            <a:srgbClr val="000000"/>
                          </a:solidFill>
                          <a:latin typeface="Calibri"/>
                        </a:rPr>
                        <a:t>8.47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dirty="0">
                          <a:solidFill>
                            <a:srgbClr val="000000"/>
                          </a:solidFill>
                          <a:latin typeface="Calibri"/>
                        </a:rPr>
                        <a:t>2.371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7.21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9.49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8.35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dirty="0">
                          <a:solidFill>
                            <a:srgbClr val="000000"/>
                          </a:solidFill>
                          <a:latin typeface="Calibri"/>
                        </a:rPr>
                        <a:t>1.611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11.64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9.99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2.330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8.97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11.14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10.06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1.529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11.72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10.30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2.010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8.69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10.02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9.35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0.941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7.24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10.81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9.03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2.528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7160">
                <a:tc>
                  <a:txBody>
                    <a:bodyPr/>
                    <a:lstStyle/>
                    <a:p>
                      <a:pPr algn="ctr" fontAlgn="b"/>
                      <a:r>
                        <a:rPr lang="en-US" sz="700" b="0"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5.00</a:t>
                      </a:r>
                    </a:p>
                  </a:txBody>
                  <a:tcPr marL="4363" marR="4363" marT="4363"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6.10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7.96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7.03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1.312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8.919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7.97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1.339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7.05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9.01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8.03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1.384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8.54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10.73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dirty="0">
                          <a:solidFill>
                            <a:srgbClr val="000000"/>
                          </a:solidFill>
                          <a:latin typeface="Calibri"/>
                        </a:rPr>
                        <a:t>9.64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dirty="0">
                          <a:solidFill>
                            <a:srgbClr val="000000"/>
                          </a:solidFill>
                          <a:latin typeface="Calibri"/>
                        </a:rPr>
                        <a:t>1.549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8.76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10.91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9.83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1.525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8.90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11.58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10.24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1.896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10.23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8.91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1.876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9.27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8.31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1.360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7160">
                <a:tc>
                  <a:txBody>
                    <a:bodyPr/>
                    <a:lstStyle/>
                    <a:p>
                      <a:pPr algn="ctr" fontAlgn="b"/>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3.50</a:t>
                      </a:r>
                    </a:p>
                  </a:txBody>
                  <a:tcPr marL="4363" marR="4363" marT="4363"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5.69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8.95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7.32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2.307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6.45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9.359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7.90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2.059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7.05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9.29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8.17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1.585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10.50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9.27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1.748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7.70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10.43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9.06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dirty="0">
                          <a:solidFill>
                            <a:srgbClr val="000000"/>
                          </a:solidFill>
                          <a:latin typeface="Calibri"/>
                        </a:rPr>
                        <a:t>1.934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8.10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10.55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dirty="0">
                          <a:solidFill>
                            <a:srgbClr val="000000"/>
                          </a:solidFill>
                          <a:latin typeface="Calibri"/>
                        </a:rPr>
                        <a:t>9.32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1.732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10.65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8.95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2.402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7.75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9.49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8.62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1.229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7160">
                <a:tc>
                  <a:txBody>
                    <a:bodyPr/>
                    <a:lstStyle/>
                    <a:p>
                      <a:pPr algn="ctr" fontAlgn="b"/>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2.00</a:t>
                      </a:r>
                    </a:p>
                  </a:txBody>
                  <a:tcPr marL="4363" marR="4363" marT="4363"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5.83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7.99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6.91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1.529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5.98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8.238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7.11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1.596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6.25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8.15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7.20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1.346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6.92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9.83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8.37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2.064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7.47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10.24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8.86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1.957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6.97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9.80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dirty="0">
                          <a:solidFill>
                            <a:srgbClr val="000000"/>
                          </a:solidFill>
                          <a:latin typeface="Calibri"/>
                        </a:rPr>
                        <a:t>8.38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dirty="0">
                          <a:solidFill>
                            <a:srgbClr val="000000"/>
                          </a:solidFill>
                          <a:latin typeface="Calibri"/>
                        </a:rPr>
                        <a:t>1.995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6.93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8.95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dirty="0">
                          <a:solidFill>
                            <a:srgbClr val="000000"/>
                          </a:solidFill>
                          <a:latin typeface="Calibri"/>
                        </a:rPr>
                        <a:t>7.94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1.423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9.05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8.10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1.345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7160">
                <a:tc>
                  <a:txBody>
                    <a:bodyPr/>
                    <a:lstStyle/>
                    <a:p>
                      <a:pPr algn="ctr" fontAlgn="b"/>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1.00</a:t>
                      </a:r>
                    </a:p>
                  </a:txBody>
                  <a:tcPr marL="4363" marR="4363" marT="4363"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6.06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8.49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7.28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1.719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6.40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9.546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7.97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2.226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6.64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9.34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7.99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1.908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9.96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8.59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1.944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7.10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10.09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8.60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2.113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9.93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8.57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1.916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10.32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8.65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dirty="0">
                          <a:solidFill>
                            <a:srgbClr val="000000"/>
                          </a:solidFill>
                          <a:latin typeface="Calibri"/>
                        </a:rPr>
                        <a:t>2.373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7.38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10.42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8.90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2.151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7160">
                <a:tc>
                  <a:txBody>
                    <a:bodyPr/>
                    <a:lstStyle/>
                    <a:p>
                      <a:pPr algn="ctr" fontAlgn="b"/>
                      <a:r>
                        <a:rPr lang="en-US" sz="700" b="0"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0.83</a:t>
                      </a:r>
                    </a:p>
                  </a:txBody>
                  <a:tcPr marL="4363" marR="4363" marT="4363"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5.85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7.91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6.88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1.452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5.76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8.376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7.07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1.853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5.77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8.54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7.15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1.960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7.14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9.32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8.23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1.542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7.13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9.69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8.41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1.808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7.30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9.69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8.49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1.690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6.76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9.61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8.19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2.016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8.76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8.02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1.054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7160">
                <a:tc>
                  <a:txBody>
                    <a:bodyPr/>
                    <a:lstStyle/>
                    <a:p>
                      <a:pPr algn="ctr" fontAlgn="b"/>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0.66</a:t>
                      </a:r>
                    </a:p>
                  </a:txBody>
                  <a:tcPr marL="4363" marR="4363" marT="4363"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6.18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8.33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7.26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1.515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6.51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9.458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7.98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2.086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6.51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8.76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7.63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1.591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7.14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9.67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8.40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1.794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6.59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9.48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8.03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2.047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7.17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10.18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8.68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2.130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6.73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9.83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8.28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2.191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9.96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8.46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dirty="0">
                          <a:solidFill>
                            <a:srgbClr val="000000"/>
                          </a:solidFill>
                          <a:latin typeface="Calibri"/>
                        </a:rPr>
                        <a:t>2.133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7160">
                <a:tc>
                  <a:txBody>
                    <a:bodyPr/>
                    <a:lstStyle/>
                    <a:p>
                      <a:pPr algn="ctr" fontAlgn="b"/>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0.50</a:t>
                      </a:r>
                    </a:p>
                  </a:txBody>
                  <a:tcPr marL="4363" marR="4363" marT="4363"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5.91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7.44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6.67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1.082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6.11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8.221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7.16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1.496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6.21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8.44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7.32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1.576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6.95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9.13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8.04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1.542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6.65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9.45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8.05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1.981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7.12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9.04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8.08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1.353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7.02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9.08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8.05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1.460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6.64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7.92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7.28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dirty="0">
                          <a:solidFill>
                            <a:srgbClr val="000000"/>
                          </a:solidFill>
                          <a:latin typeface="Calibri"/>
                        </a:rPr>
                        <a:t>0.911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7160">
                <a:tc>
                  <a:txBody>
                    <a:bodyPr/>
                    <a:lstStyle/>
                    <a:p>
                      <a:pPr algn="ctr" fontAlgn="b"/>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0.33</a:t>
                      </a:r>
                    </a:p>
                  </a:txBody>
                  <a:tcPr marL="4363" marR="4363" marT="4363"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6.27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8.43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7.35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1.531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6.80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9.084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7.94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1.612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6.51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8.75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7.63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1.587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7.37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9.19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8.28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1.284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6.92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9.24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8.08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1.643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7.38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9.91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8.64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1.790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7.18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9.75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8.47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1.816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7.07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8.96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8.01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dirty="0">
                          <a:solidFill>
                            <a:srgbClr val="000000"/>
                          </a:solidFill>
                          <a:latin typeface="Calibri"/>
                        </a:rPr>
                        <a:t>1.334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7160">
                <a:tc>
                  <a:txBody>
                    <a:bodyPr/>
                    <a:lstStyle/>
                    <a:p>
                      <a:pPr algn="ctr" fontAlgn="b"/>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0.00</a:t>
                      </a:r>
                    </a:p>
                  </a:txBody>
                  <a:tcPr marL="4363" marR="4363" marT="4363"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6.21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8.24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7.22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1.435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5.81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8.913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7.36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2.195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6.25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8.13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7.19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1.331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6.69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8.99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7.84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1.623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7.07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9.11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8.09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1.443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6.94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10.11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8.53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2.243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6.87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10.10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8.48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2.281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7.10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9.23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8.16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dirty="0">
                          <a:solidFill>
                            <a:srgbClr val="000000"/>
                          </a:solidFill>
                          <a:latin typeface="Calibri"/>
                        </a:rPr>
                        <a:t>1.509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7160">
                <a:tc>
                  <a:txBody>
                    <a:bodyPr/>
                    <a:lstStyle/>
                    <a:p>
                      <a:pPr algn="ctr" fontAlgn="b"/>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 </a:t>
                      </a:r>
                    </a:p>
                  </a:txBody>
                  <a:tcPr marL="4363" marR="4363" marT="4363"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7160">
                <a:tc>
                  <a:txBody>
                    <a:bodyPr/>
                    <a:lstStyle/>
                    <a:p>
                      <a:pPr algn="ctr" fontAlgn="b"/>
                      <a:r>
                        <a:rPr lang="en-US" sz="700" b="0" i="0" u="none" strike="noStrike" dirty="0">
                          <a:solidFill>
                            <a:srgbClr val="000000"/>
                          </a:solidFill>
                          <a:latin typeface="Calibri"/>
                        </a:rPr>
                        <a:t> -</a:t>
                      </a:r>
                      <a:r>
                        <a:rPr lang="en-US" sz="700" b="0" i="0" u="none" strike="noStrike" dirty="0" err="1">
                          <a:solidFill>
                            <a:srgbClr val="000000"/>
                          </a:solidFill>
                          <a:latin typeface="Calibri"/>
                        </a:rPr>
                        <a:t>taq</a:t>
                      </a:r>
                      <a:endParaRPr lang="en-US" sz="700" b="0" i="0" u="none" strike="noStrike" dirty="0">
                        <a:solidFill>
                          <a:srgbClr val="000000"/>
                        </a:solidFill>
                        <a:latin typeface="Calibri"/>
                      </a:endParaRPr>
                    </a:p>
                  </a:txBody>
                  <a:tcPr marL="4363" marR="4363" marT="4363"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0.00</a:t>
                      </a:r>
                    </a:p>
                  </a:txBody>
                  <a:tcPr marL="4363" marR="4363" marT="4363"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5.57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7.70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6.63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solidFill>
                            <a:srgbClr val="000000"/>
                          </a:solidFill>
                          <a:latin typeface="Calibri"/>
                        </a:rPr>
                        <a:t>1.504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6.34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8.487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7.41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solidFill>
                            <a:srgbClr val="000000"/>
                          </a:solidFill>
                          <a:latin typeface="Calibri"/>
                        </a:rPr>
                        <a:t>1.517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6.32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8.84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dirty="0">
                          <a:solidFill>
                            <a:srgbClr val="000000"/>
                          </a:solidFill>
                          <a:latin typeface="Calibri"/>
                        </a:rPr>
                        <a:t>7.58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solidFill>
                            <a:srgbClr val="000000"/>
                          </a:solidFill>
                          <a:latin typeface="Calibri"/>
                        </a:rPr>
                        <a:t>1.777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6.74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8.79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7.76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solidFill>
                            <a:srgbClr val="000000"/>
                          </a:solidFill>
                          <a:latin typeface="Calibri"/>
                        </a:rPr>
                        <a:t>1.449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6.85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8.72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7.79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solidFill>
                            <a:srgbClr val="000000"/>
                          </a:solidFill>
                          <a:latin typeface="Calibri"/>
                        </a:rPr>
                        <a:t>1.328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7.21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10.38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solidFill>
                            <a:srgbClr val="000000"/>
                          </a:solidFill>
                          <a:latin typeface="Calibri"/>
                        </a:rPr>
                        <a:t>8.80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solidFill>
                            <a:srgbClr val="000000"/>
                          </a:solidFill>
                          <a:latin typeface="Calibri"/>
                        </a:rPr>
                        <a:t>2.240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7.19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9.73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8.46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solidFill>
                            <a:srgbClr val="000000"/>
                          </a:solidFill>
                          <a:latin typeface="Calibri"/>
                        </a:rPr>
                        <a:t>1.796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7.31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10.81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9.06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dirty="0">
                          <a:solidFill>
                            <a:srgbClr val="000000"/>
                          </a:solidFill>
                          <a:latin typeface="Calibri"/>
                        </a:rPr>
                        <a:t>2.474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7" name="Picture 1"/>
          <p:cNvPicPr>
            <a:picLocks noChangeAspect="1" noChangeArrowheads="1"/>
          </p:cNvPicPr>
          <p:nvPr/>
        </p:nvPicPr>
        <p:blipFill>
          <a:blip r:embed="rId2" cstate="print"/>
          <a:srcRect/>
          <a:stretch>
            <a:fillRect/>
          </a:stretch>
        </p:blipFill>
        <p:spPr bwMode="auto">
          <a:xfrm>
            <a:off x="583406" y="609600"/>
            <a:ext cx="2921794" cy="2743200"/>
          </a:xfrm>
          <a:prstGeom prst="rect">
            <a:avLst/>
          </a:prstGeom>
          <a:noFill/>
          <a:ln w="9525">
            <a:solidFill>
              <a:schemeClr val="tx1"/>
            </a:solidFill>
            <a:miter lim="800000"/>
            <a:headEnd/>
            <a:tailEnd/>
          </a:ln>
        </p:spPr>
      </p:pic>
      <p:pic>
        <p:nvPicPr>
          <p:cNvPr id="4098" name="Picture 2"/>
          <p:cNvPicPr>
            <a:picLocks noChangeAspect="1" noChangeArrowheads="1"/>
          </p:cNvPicPr>
          <p:nvPr/>
        </p:nvPicPr>
        <p:blipFill>
          <a:blip r:embed="rId3" cstate="print"/>
          <a:srcRect/>
          <a:stretch>
            <a:fillRect/>
          </a:stretch>
        </p:blipFill>
        <p:spPr bwMode="auto">
          <a:xfrm>
            <a:off x="583406" y="3657600"/>
            <a:ext cx="2921794" cy="2707481"/>
          </a:xfrm>
          <a:prstGeom prst="rect">
            <a:avLst/>
          </a:prstGeom>
          <a:noFill/>
          <a:ln w="9525">
            <a:solidFill>
              <a:schemeClr val="tx1"/>
            </a:solidFill>
            <a:miter lim="800000"/>
            <a:headEnd/>
            <a:tailEnd/>
          </a:ln>
        </p:spPr>
      </p:pic>
      <p:graphicFrame>
        <p:nvGraphicFramePr>
          <p:cNvPr id="6" name="Table 5"/>
          <p:cNvGraphicFramePr>
            <a:graphicFrameLocks noGrp="1"/>
          </p:cNvGraphicFramePr>
          <p:nvPr/>
        </p:nvGraphicFramePr>
        <p:xfrm>
          <a:off x="3810000" y="686784"/>
          <a:ext cx="4267200" cy="58864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Interrupted</a:t>
                      </a:r>
                      <a:endParaRPr lang="en-US" sz="1000" b="0" i="0" u="none" strike="noStrike" dirty="0">
                        <a:latin typeface="Arial"/>
                      </a:endParaRPr>
                    </a:p>
                  </a:txBody>
                  <a:tcPr marL="9525" marR="9525" marT="9525" marB="0" anchor="ctr"/>
                </a:tc>
              </a:tr>
            </a:tbl>
          </a:graphicData>
        </a:graphic>
      </p:graphicFrame>
      <p:graphicFrame>
        <p:nvGraphicFramePr>
          <p:cNvPr id="7" name="Table 6"/>
          <p:cNvGraphicFramePr>
            <a:graphicFrameLocks noGrp="1"/>
          </p:cNvGraphicFramePr>
          <p:nvPr/>
        </p:nvGraphicFramePr>
        <p:xfrm>
          <a:off x="3807540" y="3662520"/>
          <a:ext cx="4267200" cy="58864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10uM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10uM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Interrupted</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Interrupted</a:t>
                      </a:r>
                      <a:endParaRPr lang="en-US" sz="1000" b="0" i="0" u="none" strike="noStrike" dirty="0">
                        <a:latin typeface="Arial"/>
                      </a:endParaRPr>
                    </a:p>
                  </a:txBody>
                  <a:tcPr marL="9525" marR="9525" marT="9525" marB="0" anchor="ctr"/>
                </a:tc>
              </a:tr>
            </a:tbl>
          </a:graphicData>
        </a:graphic>
      </p:graphicFrame>
      <p:graphicFrame>
        <p:nvGraphicFramePr>
          <p:cNvPr id="8" name="Table 7"/>
          <p:cNvGraphicFramePr>
            <a:graphicFrameLocks noGrp="1"/>
          </p:cNvGraphicFramePr>
          <p:nvPr/>
        </p:nvGraphicFramePr>
        <p:xfrm>
          <a:off x="3810000" y="1783080"/>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2uM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2uM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7.232</a:t>
                      </a:r>
                    </a:p>
                  </a:txBody>
                  <a:tcPr marL="9525" marR="9525" marT="9525" marB="0" anchor="ctr"/>
                </a:tc>
                <a:tc>
                  <a:txBody>
                    <a:bodyPr/>
                    <a:lstStyle/>
                    <a:p>
                      <a:pPr algn="ctr" fontAlgn="ctr"/>
                      <a:r>
                        <a:rPr lang="en-US" sz="800" b="0" i="0" u="none" strike="noStrike" dirty="0">
                          <a:solidFill>
                            <a:srgbClr val="000000"/>
                          </a:solidFill>
                          <a:latin typeface="+mn-lt"/>
                        </a:rPr>
                        <a:t> </a:t>
                      </a:r>
                    </a:p>
                  </a:txBody>
                  <a:tcPr marL="9525" marR="9525" marT="9525" marB="0" anchor="ctr"/>
                </a:tc>
                <a:tc>
                  <a:txBody>
                    <a:bodyPr/>
                    <a:lstStyle/>
                    <a:p>
                      <a:pPr algn="ctr" fontAlgn="ctr"/>
                      <a:r>
                        <a:rPr lang="en-US" sz="800" b="0" i="0" u="none" strike="noStrike" dirty="0">
                          <a:solidFill>
                            <a:srgbClr val="000000"/>
                          </a:solidFill>
                          <a:latin typeface="+mn-lt"/>
                        </a:rPr>
                        <a:t>6.743</a:t>
                      </a:r>
                    </a:p>
                  </a:txBody>
                  <a:tcPr marL="9525" marR="9525" marT="9525" marB="0" anchor="ctr"/>
                </a:tc>
                <a:tc>
                  <a:txBody>
                    <a:bodyPr/>
                    <a:lstStyle/>
                    <a:p>
                      <a:pPr algn="l" fontAlgn="b"/>
                      <a:r>
                        <a:rPr lang="en-US" sz="800" b="0" i="0" u="none" strike="noStrike" dirty="0">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7.195</a:t>
                      </a:r>
                    </a:p>
                  </a:txBody>
                  <a:tcPr marL="9525" marR="9525" marT="9525" marB="0" anchor="ctr"/>
                </a:tc>
                <a:tc>
                  <a:txBody>
                    <a:bodyPr/>
                    <a:lstStyle/>
                    <a:p>
                      <a:pPr algn="ctr" fontAlgn="ctr"/>
                      <a:r>
                        <a:rPr lang="en-US" sz="800" b="0" i="0" u="none" strike="noStrike">
                          <a:solidFill>
                            <a:srgbClr val="000000"/>
                          </a:solidFill>
                          <a:latin typeface="+mn-lt"/>
                        </a:rPr>
                        <a:t>-0.547</a:t>
                      </a:r>
                    </a:p>
                  </a:txBody>
                  <a:tcPr marL="9525" marR="9525" marT="9525" marB="0" anchor="ctr"/>
                </a:tc>
                <a:tc>
                  <a:txBody>
                    <a:bodyPr/>
                    <a:lstStyle/>
                    <a:p>
                      <a:pPr algn="ctr" fontAlgn="ctr"/>
                      <a:r>
                        <a:rPr lang="en-US" sz="800" b="0" i="0" u="none" strike="noStrike">
                          <a:solidFill>
                            <a:srgbClr val="000000"/>
                          </a:solidFill>
                          <a:latin typeface="+mn-lt"/>
                        </a:rPr>
                        <a:t>6.747</a:t>
                      </a:r>
                    </a:p>
                  </a:txBody>
                  <a:tcPr marL="9525" marR="9525" marT="9525" marB="0" anchor="ctr"/>
                </a:tc>
                <a:tc>
                  <a:txBody>
                    <a:bodyPr/>
                    <a:lstStyle/>
                    <a:p>
                      <a:pPr algn="ctr" fontAlgn="ctr"/>
                      <a:r>
                        <a:rPr lang="en-US" sz="800" b="0" i="0" u="none" strike="noStrike" dirty="0">
                          <a:solidFill>
                            <a:srgbClr val="000000"/>
                          </a:solidFill>
                          <a:latin typeface="+mn-lt"/>
                        </a:rPr>
                        <a:t>0.070</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7.172</a:t>
                      </a:r>
                    </a:p>
                  </a:txBody>
                  <a:tcPr marL="9525" marR="9525" marT="9525" marB="0" anchor="ctr"/>
                </a:tc>
                <a:tc>
                  <a:txBody>
                    <a:bodyPr/>
                    <a:lstStyle/>
                    <a:p>
                      <a:pPr algn="ctr" fontAlgn="ctr"/>
                      <a:r>
                        <a:rPr lang="en-US" sz="800" b="0" i="0" u="none" strike="noStrike">
                          <a:solidFill>
                            <a:srgbClr val="000000"/>
                          </a:solidFill>
                          <a:latin typeface="+mn-lt"/>
                        </a:rPr>
                        <a:t>-0.343</a:t>
                      </a:r>
                    </a:p>
                  </a:txBody>
                  <a:tcPr marL="9525" marR="9525" marT="9525" marB="0" anchor="ctr"/>
                </a:tc>
                <a:tc>
                  <a:txBody>
                    <a:bodyPr/>
                    <a:lstStyle/>
                    <a:p>
                      <a:pPr algn="ctr" fontAlgn="ctr"/>
                      <a:r>
                        <a:rPr lang="en-US" sz="800" b="0" i="0" u="none" strike="noStrike">
                          <a:solidFill>
                            <a:srgbClr val="000000"/>
                          </a:solidFill>
                          <a:latin typeface="+mn-lt"/>
                        </a:rPr>
                        <a:t>6.752</a:t>
                      </a:r>
                    </a:p>
                  </a:txBody>
                  <a:tcPr marL="9525" marR="9525" marT="9525" marB="0" anchor="ctr"/>
                </a:tc>
                <a:tc>
                  <a:txBody>
                    <a:bodyPr/>
                    <a:lstStyle/>
                    <a:p>
                      <a:pPr algn="ctr" fontAlgn="ctr"/>
                      <a:r>
                        <a:rPr lang="en-US" sz="800" b="0" i="0" u="none" strike="noStrike" dirty="0">
                          <a:solidFill>
                            <a:srgbClr val="000000"/>
                          </a:solidFill>
                          <a:latin typeface="+mn-lt"/>
                        </a:rPr>
                        <a:t>0.070</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7.158</a:t>
                      </a:r>
                    </a:p>
                  </a:txBody>
                  <a:tcPr marL="9525" marR="9525" marT="9525" marB="0" anchor="ctr"/>
                </a:tc>
                <a:tc>
                  <a:txBody>
                    <a:bodyPr/>
                    <a:lstStyle/>
                    <a:p>
                      <a:pPr algn="ctr" fontAlgn="ctr"/>
                      <a:r>
                        <a:rPr lang="en-US" sz="800" b="0" i="0" u="none" strike="noStrike" dirty="0">
                          <a:solidFill>
                            <a:srgbClr val="000000"/>
                          </a:solidFill>
                          <a:latin typeface="+mn-lt"/>
                        </a:rPr>
                        <a:t>-0.216</a:t>
                      </a:r>
                    </a:p>
                  </a:txBody>
                  <a:tcPr marL="9525" marR="9525" marT="9525" marB="0" anchor="ctr"/>
                </a:tc>
                <a:tc>
                  <a:txBody>
                    <a:bodyPr/>
                    <a:lstStyle/>
                    <a:p>
                      <a:pPr algn="ctr" fontAlgn="ctr"/>
                      <a:r>
                        <a:rPr lang="en-US" sz="800" b="0" i="0" u="none" strike="noStrike">
                          <a:solidFill>
                            <a:srgbClr val="000000"/>
                          </a:solidFill>
                          <a:latin typeface="+mn-lt"/>
                        </a:rPr>
                        <a:t>6.757</a:t>
                      </a:r>
                    </a:p>
                  </a:txBody>
                  <a:tcPr marL="9525" marR="9525" marT="9525" marB="0" anchor="ctr"/>
                </a:tc>
                <a:tc>
                  <a:txBody>
                    <a:bodyPr/>
                    <a:lstStyle/>
                    <a:p>
                      <a:pPr algn="ctr" fontAlgn="ctr"/>
                      <a:r>
                        <a:rPr lang="en-US" sz="800" b="0" i="0" u="none" strike="noStrike" dirty="0">
                          <a:solidFill>
                            <a:srgbClr val="000000"/>
                          </a:solidFill>
                          <a:latin typeface="+mn-lt"/>
                        </a:rPr>
                        <a:t>0.070</a:t>
                      </a:r>
                    </a:p>
                  </a:txBody>
                  <a:tcPr marL="9525" marR="9525" marT="9525" marB="0" anchor="ctr">
                    <a:solidFill>
                      <a:schemeClr val="accent6">
                        <a:lumMod val="20000"/>
                        <a:lumOff val="80000"/>
                      </a:schemeClr>
                    </a:solidFill>
                  </a:tcPr>
                </a:tc>
              </a:tr>
            </a:tbl>
          </a:graphicData>
        </a:graphic>
      </p:graphicFrame>
      <p:graphicFrame>
        <p:nvGraphicFramePr>
          <p:cNvPr id="9" name="Table 8"/>
          <p:cNvGraphicFramePr>
            <a:graphicFrameLocks noGrp="1"/>
          </p:cNvGraphicFramePr>
          <p:nvPr/>
        </p:nvGraphicFramePr>
        <p:xfrm>
          <a:off x="3807540" y="4876812"/>
          <a:ext cx="1920240" cy="1493520"/>
        </p:xfrm>
        <a:graphic>
          <a:graphicData uri="http://schemas.openxmlformats.org/drawingml/2006/table">
            <a:tbl>
              <a:tblPr firstRow="1" bandRow="1">
                <a:tableStyleId>{5C22544A-7EE6-4342-B048-85BDC9FD1C3A}</a:tableStyleId>
              </a:tblPr>
              <a:tblGrid>
                <a:gridCol w="384048"/>
                <a:gridCol w="384048"/>
                <a:gridCol w="384048"/>
                <a:gridCol w="384048"/>
                <a:gridCol w="384048"/>
              </a:tblGrid>
              <a:tr h="365760">
                <a:tc>
                  <a:txBody>
                    <a:bodyPr/>
                    <a:lstStyle/>
                    <a:p>
                      <a:pPr algn="l" fontAlgn="b"/>
                      <a:endParaRPr lang="en-US" sz="900" b="0" i="0" u="none" strike="noStrike" dirty="0">
                        <a:solidFill>
                          <a:srgbClr val="000000"/>
                        </a:solidFill>
                        <a:latin typeface="Calibri"/>
                      </a:endParaRPr>
                    </a:p>
                  </a:txBody>
                  <a:tcPr marL="9525" marR="9525" marT="9525" marB="0" anchor="b"/>
                </a:tc>
                <a:tc gridSpan="2">
                  <a:txBody>
                    <a:bodyPr/>
                    <a:lstStyle/>
                    <a:p>
                      <a:pPr algn="ctr" fontAlgn="ctr"/>
                      <a:r>
                        <a:rPr lang="en-US" sz="800" u="none" strike="noStrike" dirty="0" smtClean="0"/>
                        <a:t>10uM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10uM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7.457</a:t>
                      </a:r>
                    </a:p>
                  </a:txBody>
                  <a:tcPr marL="9525" marR="9525" marT="9525" marB="0" anchor="ctr"/>
                </a:tc>
                <a:tc>
                  <a:txBody>
                    <a:bodyPr/>
                    <a:lstStyle/>
                    <a:p>
                      <a:pPr algn="ctr" fontAlgn="ctr"/>
                      <a:r>
                        <a:rPr lang="en-US" sz="800" b="0" i="0" u="none" strike="noStrike" dirty="0">
                          <a:solidFill>
                            <a:srgbClr val="000000"/>
                          </a:solidFill>
                          <a:latin typeface="+mn-lt"/>
                        </a:rPr>
                        <a:t> </a:t>
                      </a:r>
                    </a:p>
                  </a:txBody>
                  <a:tcPr marL="9525" marR="9525" marT="9525" marB="0" anchor="ctr"/>
                </a:tc>
                <a:tc>
                  <a:txBody>
                    <a:bodyPr/>
                    <a:lstStyle/>
                    <a:p>
                      <a:pPr algn="ctr" fontAlgn="ctr"/>
                      <a:r>
                        <a:rPr lang="en-US" sz="800" b="0" i="0" u="none" strike="noStrike" dirty="0">
                          <a:solidFill>
                            <a:srgbClr val="000000"/>
                          </a:solidFill>
                          <a:latin typeface="+mn-lt"/>
                        </a:rPr>
                        <a:t>7.260</a:t>
                      </a:r>
                    </a:p>
                  </a:txBody>
                  <a:tcPr marL="9525" marR="9525" marT="9525" marB="0" anchor="ctr"/>
                </a:tc>
                <a:tc>
                  <a:txBody>
                    <a:bodyPr/>
                    <a:lstStyle/>
                    <a:p>
                      <a:pPr algn="l" fontAlgn="b"/>
                      <a:r>
                        <a:rPr lang="en-US" sz="800" b="0" i="0" u="none" strike="noStrike">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7.464</a:t>
                      </a:r>
                    </a:p>
                  </a:txBody>
                  <a:tcPr marL="9525" marR="9525" marT="9525" marB="0" anchor="ctr"/>
                </a:tc>
                <a:tc>
                  <a:txBody>
                    <a:bodyPr/>
                    <a:lstStyle/>
                    <a:p>
                      <a:pPr algn="ctr" fontAlgn="ctr"/>
                      <a:r>
                        <a:rPr lang="en-US" sz="800" b="0" i="0" u="none" strike="noStrike">
                          <a:solidFill>
                            <a:srgbClr val="000000"/>
                          </a:solidFill>
                          <a:latin typeface="+mn-lt"/>
                        </a:rPr>
                        <a:t>0.104</a:t>
                      </a:r>
                    </a:p>
                  </a:txBody>
                  <a:tcPr marL="9525" marR="9525" marT="9525" marB="0" anchor="ctr"/>
                </a:tc>
                <a:tc>
                  <a:txBody>
                    <a:bodyPr/>
                    <a:lstStyle/>
                    <a:p>
                      <a:pPr algn="ctr" fontAlgn="ctr"/>
                      <a:r>
                        <a:rPr lang="en-US" sz="800" b="0" i="0" u="none" strike="noStrike" dirty="0">
                          <a:solidFill>
                            <a:srgbClr val="000000"/>
                          </a:solidFill>
                          <a:latin typeface="+mn-lt"/>
                        </a:rPr>
                        <a:t>7.269</a:t>
                      </a:r>
                    </a:p>
                  </a:txBody>
                  <a:tcPr marL="9525" marR="9525" marT="9525" marB="0" anchor="ctr"/>
                </a:tc>
                <a:tc>
                  <a:txBody>
                    <a:bodyPr/>
                    <a:lstStyle/>
                    <a:p>
                      <a:pPr algn="ctr" fontAlgn="ctr"/>
                      <a:r>
                        <a:rPr lang="en-US" sz="800" b="0" i="0" u="none" strike="noStrike" dirty="0">
                          <a:solidFill>
                            <a:srgbClr val="000000"/>
                          </a:solidFill>
                          <a:latin typeface="+mn-lt"/>
                        </a:rPr>
                        <a:t>0.130</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7.471</a:t>
                      </a:r>
                    </a:p>
                  </a:txBody>
                  <a:tcPr marL="9525" marR="9525" marT="9525" marB="0" anchor="ctr"/>
                </a:tc>
                <a:tc>
                  <a:txBody>
                    <a:bodyPr/>
                    <a:lstStyle/>
                    <a:p>
                      <a:pPr algn="ctr" fontAlgn="ctr"/>
                      <a:r>
                        <a:rPr lang="en-US" sz="800" b="0" i="0" u="none" strike="noStrike">
                          <a:solidFill>
                            <a:srgbClr val="000000"/>
                          </a:solidFill>
                          <a:latin typeface="+mn-lt"/>
                        </a:rPr>
                        <a:t>0.104</a:t>
                      </a:r>
                    </a:p>
                  </a:txBody>
                  <a:tcPr marL="9525" marR="9525" marT="9525" marB="0" anchor="ctr"/>
                </a:tc>
                <a:tc>
                  <a:txBody>
                    <a:bodyPr/>
                    <a:lstStyle/>
                    <a:p>
                      <a:pPr algn="ctr" fontAlgn="ctr"/>
                      <a:r>
                        <a:rPr lang="en-US" sz="800" b="0" i="0" u="none" strike="noStrike">
                          <a:solidFill>
                            <a:srgbClr val="000000"/>
                          </a:solidFill>
                          <a:latin typeface="+mn-lt"/>
                        </a:rPr>
                        <a:t>7.277</a:t>
                      </a:r>
                    </a:p>
                  </a:txBody>
                  <a:tcPr marL="9525" marR="9525" marT="9525" marB="0" anchor="ctr"/>
                </a:tc>
                <a:tc>
                  <a:txBody>
                    <a:bodyPr/>
                    <a:lstStyle/>
                    <a:p>
                      <a:pPr algn="ctr" fontAlgn="ctr"/>
                      <a:r>
                        <a:rPr lang="en-US" sz="800" b="0" i="0" u="none" strike="noStrike" dirty="0">
                          <a:solidFill>
                            <a:srgbClr val="000000"/>
                          </a:solidFill>
                          <a:latin typeface="+mn-lt"/>
                        </a:rPr>
                        <a:t>0.130</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7.478</a:t>
                      </a:r>
                    </a:p>
                  </a:txBody>
                  <a:tcPr marL="9525" marR="9525" marT="9525" marB="0" anchor="ctr"/>
                </a:tc>
                <a:tc>
                  <a:txBody>
                    <a:bodyPr/>
                    <a:lstStyle/>
                    <a:p>
                      <a:pPr algn="ctr" fontAlgn="ctr"/>
                      <a:r>
                        <a:rPr lang="en-US" sz="800" b="0" i="0" u="none" strike="noStrike">
                          <a:solidFill>
                            <a:srgbClr val="000000"/>
                          </a:solidFill>
                          <a:latin typeface="+mn-lt"/>
                        </a:rPr>
                        <a:t>0.104</a:t>
                      </a:r>
                    </a:p>
                  </a:txBody>
                  <a:tcPr marL="9525" marR="9525" marT="9525" marB="0" anchor="ctr"/>
                </a:tc>
                <a:tc>
                  <a:txBody>
                    <a:bodyPr/>
                    <a:lstStyle/>
                    <a:p>
                      <a:pPr algn="ctr" fontAlgn="ctr"/>
                      <a:r>
                        <a:rPr lang="en-US" sz="800" b="0" i="0" u="none" strike="noStrike">
                          <a:solidFill>
                            <a:srgbClr val="000000"/>
                          </a:solidFill>
                          <a:latin typeface="+mn-lt"/>
                        </a:rPr>
                        <a:t>7.286</a:t>
                      </a:r>
                    </a:p>
                  </a:txBody>
                  <a:tcPr marL="9525" marR="9525" marT="9525" marB="0" anchor="ctr"/>
                </a:tc>
                <a:tc>
                  <a:txBody>
                    <a:bodyPr/>
                    <a:lstStyle/>
                    <a:p>
                      <a:pPr algn="ctr" fontAlgn="ctr"/>
                      <a:r>
                        <a:rPr lang="en-US" sz="800" b="0" i="0" u="none" strike="noStrike" dirty="0">
                          <a:solidFill>
                            <a:srgbClr val="000000"/>
                          </a:solidFill>
                          <a:latin typeface="+mn-lt"/>
                        </a:rPr>
                        <a:t>0.130</a:t>
                      </a:r>
                    </a:p>
                  </a:txBody>
                  <a:tcPr marL="9525" marR="9525" marT="9525" marB="0" anchor="ctr">
                    <a:solidFill>
                      <a:schemeClr val="accent6">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3" name="Picture 1"/>
          <p:cNvPicPr>
            <a:picLocks noChangeAspect="1" noChangeArrowheads="1"/>
          </p:cNvPicPr>
          <p:nvPr/>
        </p:nvPicPr>
        <p:blipFill>
          <a:blip r:embed="rId2" cstate="print"/>
          <a:srcRect/>
          <a:stretch>
            <a:fillRect/>
          </a:stretch>
        </p:blipFill>
        <p:spPr bwMode="auto">
          <a:xfrm>
            <a:off x="457200" y="517652"/>
            <a:ext cx="2921794" cy="2700338"/>
          </a:xfrm>
          <a:prstGeom prst="rect">
            <a:avLst/>
          </a:prstGeom>
          <a:noFill/>
          <a:ln w="9525">
            <a:solidFill>
              <a:schemeClr val="tx1"/>
            </a:solidFill>
            <a:miter lim="800000"/>
            <a:headEnd/>
            <a:tailEnd/>
          </a:ln>
        </p:spPr>
      </p:pic>
      <p:pic>
        <p:nvPicPr>
          <p:cNvPr id="3074" name="Picture 2"/>
          <p:cNvPicPr>
            <a:picLocks noChangeAspect="1" noChangeArrowheads="1"/>
          </p:cNvPicPr>
          <p:nvPr/>
        </p:nvPicPr>
        <p:blipFill>
          <a:blip r:embed="rId3" cstate="print"/>
          <a:srcRect/>
          <a:stretch>
            <a:fillRect/>
          </a:stretch>
        </p:blipFill>
        <p:spPr bwMode="auto">
          <a:xfrm>
            <a:off x="457200" y="3573414"/>
            <a:ext cx="2921794" cy="2693194"/>
          </a:xfrm>
          <a:prstGeom prst="rect">
            <a:avLst/>
          </a:prstGeom>
          <a:noFill/>
          <a:ln w="9525">
            <a:solidFill>
              <a:schemeClr val="tx1"/>
            </a:solidFill>
            <a:miter lim="800000"/>
            <a:headEnd/>
            <a:tailEnd/>
          </a:ln>
        </p:spPr>
      </p:pic>
      <p:graphicFrame>
        <p:nvGraphicFramePr>
          <p:cNvPr id="6" name="Table 5"/>
          <p:cNvGraphicFramePr>
            <a:graphicFrameLocks noGrp="1"/>
          </p:cNvGraphicFramePr>
          <p:nvPr/>
        </p:nvGraphicFramePr>
        <p:xfrm>
          <a:off x="3810000" y="762000"/>
          <a:ext cx="4267200" cy="58864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Interrupted</a:t>
                      </a:r>
                      <a:endParaRPr lang="en-US" sz="1000" b="0" i="0" u="none" strike="noStrike" dirty="0">
                        <a:latin typeface="Arial"/>
                      </a:endParaRPr>
                    </a:p>
                  </a:txBody>
                  <a:tcPr marL="9525" marR="9525" marT="9525" marB="0" anchor="ctr"/>
                </a:tc>
                <a:tc>
                  <a:txBody>
                    <a:bodyPr/>
                    <a:lstStyle/>
                    <a:p>
                      <a:pPr algn="ctr" fontAlgn="b"/>
                      <a:r>
                        <a:rPr lang="en-US" sz="1000" u="none" strike="noStrike" dirty="0"/>
                        <a:t>Interrupted</a:t>
                      </a:r>
                      <a:endParaRPr lang="en-US" sz="1000" b="0" i="0" u="none" strike="noStrike" dirty="0">
                        <a:latin typeface="Arial"/>
                      </a:endParaRPr>
                    </a:p>
                  </a:txBody>
                  <a:tcPr marL="9525" marR="9525" marT="9525" marB="0" anchor="ctr"/>
                </a:tc>
              </a:tr>
            </a:tbl>
          </a:graphicData>
        </a:graphic>
      </p:graphicFrame>
      <p:graphicFrame>
        <p:nvGraphicFramePr>
          <p:cNvPr id="7" name="Table 6"/>
          <p:cNvGraphicFramePr>
            <a:graphicFrameLocks noGrp="1"/>
          </p:cNvGraphicFramePr>
          <p:nvPr/>
        </p:nvGraphicFramePr>
        <p:xfrm>
          <a:off x="3810000" y="3751008"/>
          <a:ext cx="4267200" cy="86296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100uM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100uM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endParaRPr lang="en-US" sz="1000" b="0" i="0" u="none" strike="noStrike" dirty="0">
                        <a:latin typeface="Arial"/>
                      </a:endParaRPr>
                    </a:p>
                  </a:txBody>
                  <a:tcPr marL="9525" marR="9525" marT="9525" marB="0" anchor="ctr"/>
                </a:tc>
                <a:tc>
                  <a:txBody>
                    <a:bodyPr/>
                    <a:lstStyle/>
                    <a:p>
                      <a:pPr algn="ctr" fontAlgn="b"/>
                      <a:endParaRPr lang="en-US" sz="1000" b="0" i="0" u="none" strike="noStrike" dirty="0">
                        <a:latin typeface="Arial"/>
                      </a:endParaRPr>
                    </a:p>
                  </a:txBody>
                  <a:tcPr marL="9525" marR="9525" marT="9525" marB="0" anchor="ctr"/>
                </a:tc>
              </a:tr>
              <a:tr h="274320">
                <a:tc>
                  <a:txBody>
                    <a:bodyPr/>
                    <a:lstStyle/>
                    <a:p>
                      <a:pPr algn="l" fontAlgn="b"/>
                      <a:r>
                        <a:rPr lang="en-US" sz="1000" b="0" i="0" u="none" strike="noStrike" dirty="0" smtClean="0">
                          <a:latin typeface="+mn-lt"/>
                        </a:rPr>
                        <a:t>  </a:t>
                      </a:r>
                      <a:r>
                        <a:rPr lang="en-US" sz="1000" b="0" i="0" u="none" strike="noStrike" baseline="0" dirty="0" smtClean="0">
                          <a:latin typeface="+mn-lt"/>
                        </a:rPr>
                        <a:t> </a:t>
                      </a:r>
                      <a:r>
                        <a:rPr lang="en-US" sz="1000" b="0" i="0" u="none" strike="noStrike" dirty="0" smtClean="0">
                          <a:latin typeface="+mn-lt"/>
                        </a:rPr>
                        <a:t>R square </a:t>
                      </a:r>
                      <a:endParaRPr lang="en-US" sz="1000" b="0" i="0" u="none" strike="noStrike" dirty="0">
                        <a:latin typeface="+mn-lt"/>
                      </a:endParaRPr>
                    </a:p>
                  </a:txBody>
                  <a:tcPr marL="9525" marR="9525" marT="9525" marB="0" anchor="ctr"/>
                </a:tc>
                <a:tc>
                  <a:txBody>
                    <a:bodyPr/>
                    <a:lstStyle/>
                    <a:p>
                      <a:pPr algn="ctr" fontAlgn="b"/>
                      <a:r>
                        <a:rPr lang="en-US" sz="1000" b="0" i="0" u="none" strike="noStrike" dirty="0">
                          <a:latin typeface="+mn-lt"/>
                        </a:rPr>
                        <a:t>0.3523</a:t>
                      </a:r>
                    </a:p>
                  </a:txBody>
                  <a:tcPr marL="9525" marR="9525" marT="9525" marB="0" anchor="ctr"/>
                </a:tc>
                <a:tc>
                  <a:txBody>
                    <a:bodyPr/>
                    <a:lstStyle/>
                    <a:p>
                      <a:pPr algn="ctr" fontAlgn="b"/>
                      <a:r>
                        <a:rPr lang="en-US" sz="1000" b="0" i="0" u="none" strike="noStrike" dirty="0">
                          <a:latin typeface="+mn-lt"/>
                        </a:rPr>
                        <a:t>0.3591</a:t>
                      </a:r>
                    </a:p>
                  </a:txBody>
                  <a:tcPr marL="9525" marR="9525" marT="9525" marB="0" anchor="ctr"/>
                </a:tc>
              </a:tr>
            </a:tbl>
          </a:graphicData>
        </a:graphic>
      </p:graphicFrame>
      <p:graphicFrame>
        <p:nvGraphicFramePr>
          <p:cNvPr id="8" name="Table 7"/>
          <p:cNvGraphicFramePr>
            <a:graphicFrameLocks noGrp="1"/>
          </p:cNvGraphicFramePr>
          <p:nvPr/>
        </p:nvGraphicFramePr>
        <p:xfrm>
          <a:off x="3810000" y="1586688"/>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20uM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20uM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7.316</a:t>
                      </a:r>
                    </a:p>
                  </a:txBody>
                  <a:tcPr marL="9525" marR="9525" marT="9525" marB="0" anchor="ctr"/>
                </a:tc>
                <a:tc>
                  <a:txBody>
                    <a:bodyPr/>
                    <a:lstStyle/>
                    <a:p>
                      <a:pPr algn="ctr" fontAlgn="ctr"/>
                      <a:r>
                        <a:rPr lang="en-US" sz="800" b="0" i="0" u="none" strike="noStrike" dirty="0">
                          <a:solidFill>
                            <a:srgbClr val="000000"/>
                          </a:solidFill>
                          <a:latin typeface="+mn-lt"/>
                        </a:rPr>
                        <a:t> </a:t>
                      </a:r>
                    </a:p>
                  </a:txBody>
                  <a:tcPr marL="9525" marR="9525" marT="9525" marB="0" anchor="ctr"/>
                </a:tc>
                <a:tc>
                  <a:txBody>
                    <a:bodyPr/>
                    <a:lstStyle/>
                    <a:p>
                      <a:pPr algn="ctr" fontAlgn="ctr"/>
                      <a:r>
                        <a:rPr lang="en-US" sz="800" b="0" i="0" u="none" strike="noStrike">
                          <a:solidFill>
                            <a:srgbClr val="000000"/>
                          </a:solidFill>
                          <a:latin typeface="+mn-lt"/>
                        </a:rPr>
                        <a:t>7.260</a:t>
                      </a:r>
                    </a:p>
                  </a:txBody>
                  <a:tcPr marL="9525" marR="9525" marT="9525" marB="0" anchor="ctr"/>
                </a:tc>
                <a:tc>
                  <a:txBody>
                    <a:bodyPr/>
                    <a:lstStyle/>
                    <a:p>
                      <a:pPr algn="l" fontAlgn="b"/>
                      <a:r>
                        <a:rPr lang="en-US" sz="800" b="0" i="0" u="none" strike="noStrike">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7.328</a:t>
                      </a:r>
                    </a:p>
                  </a:txBody>
                  <a:tcPr marL="9525" marR="9525" marT="9525" marB="0" anchor="ctr"/>
                </a:tc>
                <a:tc>
                  <a:txBody>
                    <a:bodyPr/>
                    <a:lstStyle/>
                    <a:p>
                      <a:pPr algn="ctr" fontAlgn="ctr"/>
                      <a:r>
                        <a:rPr lang="en-US" sz="800" b="0" i="0" u="none" strike="noStrike" dirty="0">
                          <a:solidFill>
                            <a:srgbClr val="000000"/>
                          </a:solidFill>
                          <a:latin typeface="+mn-lt"/>
                        </a:rPr>
                        <a:t>0.178</a:t>
                      </a:r>
                    </a:p>
                  </a:txBody>
                  <a:tcPr marL="9525" marR="9525" marT="9525" marB="0" anchor="ctr"/>
                </a:tc>
                <a:tc>
                  <a:txBody>
                    <a:bodyPr/>
                    <a:lstStyle/>
                    <a:p>
                      <a:pPr algn="ctr" fontAlgn="ctr"/>
                      <a:r>
                        <a:rPr lang="en-US" sz="800" b="0" i="0" u="none" strike="noStrike" dirty="0">
                          <a:solidFill>
                            <a:srgbClr val="000000"/>
                          </a:solidFill>
                          <a:latin typeface="+mn-lt"/>
                        </a:rPr>
                        <a:t>7.273</a:t>
                      </a:r>
                    </a:p>
                  </a:txBody>
                  <a:tcPr marL="9525" marR="9525" marT="9525" marB="0" anchor="ctr"/>
                </a:tc>
                <a:tc>
                  <a:txBody>
                    <a:bodyPr/>
                    <a:lstStyle/>
                    <a:p>
                      <a:pPr algn="ctr" fontAlgn="ctr"/>
                      <a:r>
                        <a:rPr lang="en-US" sz="800" b="0" i="0" u="none" strike="noStrike" dirty="0">
                          <a:solidFill>
                            <a:srgbClr val="000000"/>
                          </a:solidFill>
                          <a:latin typeface="+mn-lt"/>
                        </a:rPr>
                        <a:t>0.184</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7.340</a:t>
                      </a:r>
                    </a:p>
                  </a:txBody>
                  <a:tcPr marL="9525" marR="9525" marT="9525" marB="0" anchor="ctr"/>
                </a:tc>
                <a:tc>
                  <a:txBody>
                    <a:bodyPr/>
                    <a:lstStyle/>
                    <a:p>
                      <a:pPr algn="ctr" fontAlgn="ctr"/>
                      <a:r>
                        <a:rPr lang="en-US" sz="800" b="0" i="0" u="none" strike="noStrike">
                          <a:solidFill>
                            <a:srgbClr val="000000"/>
                          </a:solidFill>
                          <a:latin typeface="+mn-lt"/>
                        </a:rPr>
                        <a:t>0.178</a:t>
                      </a:r>
                    </a:p>
                  </a:txBody>
                  <a:tcPr marL="9525" marR="9525" marT="9525" marB="0" anchor="ctr"/>
                </a:tc>
                <a:tc>
                  <a:txBody>
                    <a:bodyPr/>
                    <a:lstStyle/>
                    <a:p>
                      <a:pPr algn="ctr" fontAlgn="ctr"/>
                      <a:r>
                        <a:rPr lang="en-US" sz="800" b="0" i="0" u="none" strike="noStrike">
                          <a:solidFill>
                            <a:srgbClr val="000000"/>
                          </a:solidFill>
                          <a:latin typeface="+mn-lt"/>
                        </a:rPr>
                        <a:t>7.285</a:t>
                      </a:r>
                    </a:p>
                  </a:txBody>
                  <a:tcPr marL="9525" marR="9525" marT="9525" marB="0" anchor="ctr"/>
                </a:tc>
                <a:tc>
                  <a:txBody>
                    <a:bodyPr/>
                    <a:lstStyle/>
                    <a:p>
                      <a:pPr algn="ctr" fontAlgn="ctr"/>
                      <a:r>
                        <a:rPr lang="en-US" sz="800" b="0" i="0" u="none" strike="noStrike" dirty="0">
                          <a:solidFill>
                            <a:srgbClr val="000000"/>
                          </a:solidFill>
                          <a:latin typeface="+mn-lt"/>
                        </a:rPr>
                        <a:t>0.184</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7.352</a:t>
                      </a:r>
                    </a:p>
                  </a:txBody>
                  <a:tcPr marL="9525" marR="9525" marT="9525" marB="0" anchor="ctr"/>
                </a:tc>
                <a:tc>
                  <a:txBody>
                    <a:bodyPr/>
                    <a:lstStyle/>
                    <a:p>
                      <a:pPr algn="ctr" fontAlgn="ctr"/>
                      <a:r>
                        <a:rPr lang="en-US" sz="800" b="0" i="0" u="none" strike="noStrike">
                          <a:solidFill>
                            <a:srgbClr val="000000"/>
                          </a:solidFill>
                          <a:latin typeface="+mn-lt"/>
                        </a:rPr>
                        <a:t>0.178</a:t>
                      </a:r>
                    </a:p>
                  </a:txBody>
                  <a:tcPr marL="9525" marR="9525" marT="9525" marB="0" anchor="ctr"/>
                </a:tc>
                <a:tc>
                  <a:txBody>
                    <a:bodyPr/>
                    <a:lstStyle/>
                    <a:p>
                      <a:pPr algn="ctr" fontAlgn="ctr"/>
                      <a:r>
                        <a:rPr lang="en-US" sz="800" b="0" i="0" u="none" strike="noStrike">
                          <a:solidFill>
                            <a:srgbClr val="000000"/>
                          </a:solidFill>
                          <a:latin typeface="+mn-lt"/>
                        </a:rPr>
                        <a:t>7.297</a:t>
                      </a:r>
                    </a:p>
                  </a:txBody>
                  <a:tcPr marL="9525" marR="9525" marT="9525" marB="0" anchor="ctr"/>
                </a:tc>
                <a:tc>
                  <a:txBody>
                    <a:bodyPr/>
                    <a:lstStyle/>
                    <a:p>
                      <a:pPr algn="ctr" fontAlgn="ctr"/>
                      <a:r>
                        <a:rPr lang="en-US" sz="800" b="0" i="0" u="none" strike="noStrike" dirty="0">
                          <a:solidFill>
                            <a:srgbClr val="000000"/>
                          </a:solidFill>
                          <a:latin typeface="+mn-lt"/>
                        </a:rPr>
                        <a:t>0.184</a:t>
                      </a:r>
                    </a:p>
                  </a:txBody>
                  <a:tcPr marL="9525" marR="9525" marT="9525" marB="0" anchor="ctr">
                    <a:solidFill>
                      <a:schemeClr val="accent6">
                        <a:lumMod val="20000"/>
                        <a:lumOff val="80000"/>
                      </a:schemeClr>
                    </a:solidFill>
                  </a:tcPr>
                </a:tc>
              </a:tr>
            </a:tbl>
          </a:graphicData>
        </a:graphic>
      </p:graphicFrame>
      <p:graphicFrame>
        <p:nvGraphicFramePr>
          <p:cNvPr id="9" name="Table 8"/>
          <p:cNvGraphicFramePr>
            <a:graphicFrameLocks noGrp="1"/>
          </p:cNvGraphicFramePr>
          <p:nvPr/>
        </p:nvGraphicFramePr>
        <p:xfrm>
          <a:off x="3810000" y="4800600"/>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100uM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100uM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8.042</a:t>
                      </a:r>
                    </a:p>
                  </a:txBody>
                  <a:tcPr marL="9525" marR="9525" marT="9525" marB="0" anchor="ctr"/>
                </a:tc>
                <a:tc>
                  <a:txBody>
                    <a:bodyPr/>
                    <a:lstStyle/>
                    <a:p>
                      <a:pPr algn="ctr" fontAlgn="ctr"/>
                      <a:r>
                        <a:rPr lang="en-US" sz="800" b="0" i="0" u="none" strike="noStrike">
                          <a:solidFill>
                            <a:srgbClr val="000000"/>
                          </a:solidFill>
                          <a:latin typeface="+mn-lt"/>
                        </a:rPr>
                        <a:t> </a:t>
                      </a:r>
                    </a:p>
                  </a:txBody>
                  <a:tcPr marL="9525" marR="9525" marT="9525" marB="0" anchor="ctr"/>
                </a:tc>
                <a:tc>
                  <a:txBody>
                    <a:bodyPr/>
                    <a:lstStyle/>
                    <a:p>
                      <a:pPr algn="ctr" fontAlgn="ctr"/>
                      <a:r>
                        <a:rPr lang="en-US" sz="800" b="0" i="0" u="none" strike="noStrike">
                          <a:solidFill>
                            <a:srgbClr val="000000"/>
                          </a:solidFill>
                          <a:latin typeface="+mn-lt"/>
                        </a:rPr>
                        <a:t>7.774</a:t>
                      </a:r>
                    </a:p>
                  </a:txBody>
                  <a:tcPr marL="9525" marR="9525" marT="9525" marB="0" anchor="ctr"/>
                </a:tc>
                <a:tc>
                  <a:txBody>
                    <a:bodyPr/>
                    <a:lstStyle/>
                    <a:p>
                      <a:pPr algn="l" fontAlgn="b"/>
                      <a:r>
                        <a:rPr lang="en-US" sz="800" b="0" i="0" u="none" strike="noStrike">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8.063</a:t>
                      </a:r>
                    </a:p>
                  </a:txBody>
                  <a:tcPr marL="9525" marR="9525" marT="9525" marB="0" anchor="ctr"/>
                </a:tc>
                <a:tc>
                  <a:txBody>
                    <a:bodyPr/>
                    <a:lstStyle/>
                    <a:p>
                      <a:pPr algn="ctr" fontAlgn="ctr"/>
                      <a:r>
                        <a:rPr lang="en-US" sz="800" b="0" i="0" u="none" strike="noStrike">
                          <a:solidFill>
                            <a:srgbClr val="000000"/>
                          </a:solidFill>
                          <a:latin typeface="+mn-lt"/>
                        </a:rPr>
                        <a:t>0.304</a:t>
                      </a:r>
                    </a:p>
                  </a:txBody>
                  <a:tcPr marL="9525" marR="9525" marT="9525" marB="0" anchor="ctr"/>
                </a:tc>
                <a:tc>
                  <a:txBody>
                    <a:bodyPr/>
                    <a:lstStyle/>
                    <a:p>
                      <a:pPr algn="ctr" fontAlgn="ctr"/>
                      <a:r>
                        <a:rPr lang="en-US" sz="800" b="0" i="0" u="none" strike="noStrike">
                          <a:solidFill>
                            <a:srgbClr val="000000"/>
                          </a:solidFill>
                          <a:latin typeface="+mn-lt"/>
                        </a:rPr>
                        <a:t>7.801</a:t>
                      </a:r>
                    </a:p>
                  </a:txBody>
                  <a:tcPr marL="9525" marR="9525" marT="9525" marB="0" anchor="ctr"/>
                </a:tc>
                <a:tc>
                  <a:txBody>
                    <a:bodyPr/>
                    <a:lstStyle/>
                    <a:p>
                      <a:pPr algn="ctr" fontAlgn="ctr"/>
                      <a:r>
                        <a:rPr lang="en-US" sz="800" b="0" i="0" u="none" strike="noStrike">
                          <a:solidFill>
                            <a:srgbClr val="000000"/>
                          </a:solidFill>
                          <a:latin typeface="+mn-lt"/>
                        </a:rPr>
                        <a:t>0.395</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8.083</a:t>
                      </a:r>
                    </a:p>
                  </a:txBody>
                  <a:tcPr marL="9525" marR="9525" marT="9525" marB="0" anchor="ctr"/>
                </a:tc>
                <a:tc>
                  <a:txBody>
                    <a:bodyPr/>
                    <a:lstStyle/>
                    <a:p>
                      <a:pPr algn="ctr" fontAlgn="ctr"/>
                      <a:r>
                        <a:rPr lang="en-US" sz="800" b="0" i="0" u="none" strike="noStrike">
                          <a:solidFill>
                            <a:srgbClr val="000000"/>
                          </a:solidFill>
                          <a:latin typeface="+mn-lt"/>
                        </a:rPr>
                        <a:t>0.304</a:t>
                      </a:r>
                    </a:p>
                  </a:txBody>
                  <a:tcPr marL="9525" marR="9525" marT="9525" marB="0" anchor="ctr"/>
                </a:tc>
                <a:tc>
                  <a:txBody>
                    <a:bodyPr/>
                    <a:lstStyle/>
                    <a:p>
                      <a:pPr algn="ctr" fontAlgn="ctr"/>
                      <a:r>
                        <a:rPr lang="en-US" sz="800" b="0" i="0" u="none" strike="noStrike">
                          <a:solidFill>
                            <a:srgbClr val="000000"/>
                          </a:solidFill>
                          <a:latin typeface="+mn-lt"/>
                        </a:rPr>
                        <a:t>7.827</a:t>
                      </a:r>
                    </a:p>
                  </a:txBody>
                  <a:tcPr marL="9525" marR="9525" marT="9525" marB="0" anchor="ctr"/>
                </a:tc>
                <a:tc>
                  <a:txBody>
                    <a:bodyPr/>
                    <a:lstStyle/>
                    <a:p>
                      <a:pPr algn="ctr" fontAlgn="ctr"/>
                      <a:r>
                        <a:rPr lang="en-US" sz="800" b="0" i="0" u="none" strike="noStrike">
                          <a:solidFill>
                            <a:srgbClr val="000000"/>
                          </a:solidFill>
                          <a:latin typeface="+mn-lt"/>
                        </a:rPr>
                        <a:t>0.394</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8.104</a:t>
                      </a:r>
                    </a:p>
                  </a:txBody>
                  <a:tcPr marL="9525" marR="9525" marT="9525" marB="0" anchor="ctr"/>
                </a:tc>
                <a:tc>
                  <a:txBody>
                    <a:bodyPr/>
                    <a:lstStyle/>
                    <a:p>
                      <a:pPr algn="ctr" fontAlgn="ctr"/>
                      <a:r>
                        <a:rPr lang="en-US" sz="800" b="0" i="0" u="none" strike="noStrike">
                          <a:solidFill>
                            <a:srgbClr val="000000"/>
                          </a:solidFill>
                          <a:latin typeface="+mn-lt"/>
                        </a:rPr>
                        <a:t>0.304</a:t>
                      </a:r>
                    </a:p>
                  </a:txBody>
                  <a:tcPr marL="9525" marR="9525" marT="9525" marB="0" anchor="ctr"/>
                </a:tc>
                <a:tc>
                  <a:txBody>
                    <a:bodyPr/>
                    <a:lstStyle/>
                    <a:p>
                      <a:pPr algn="ctr" fontAlgn="ctr"/>
                      <a:r>
                        <a:rPr lang="en-US" sz="800" b="0" i="0" u="none" strike="noStrike">
                          <a:solidFill>
                            <a:srgbClr val="000000"/>
                          </a:solidFill>
                          <a:latin typeface="+mn-lt"/>
                        </a:rPr>
                        <a:t>7.854</a:t>
                      </a:r>
                    </a:p>
                  </a:txBody>
                  <a:tcPr marL="9525" marR="9525" marT="9525" marB="0" anchor="ctr"/>
                </a:tc>
                <a:tc>
                  <a:txBody>
                    <a:bodyPr/>
                    <a:lstStyle/>
                    <a:p>
                      <a:pPr algn="ctr" fontAlgn="ctr"/>
                      <a:r>
                        <a:rPr lang="en-US" sz="800" b="0" i="0" u="none" strike="noStrike" dirty="0">
                          <a:solidFill>
                            <a:srgbClr val="000000"/>
                          </a:solidFill>
                          <a:latin typeface="+mn-lt"/>
                        </a:rPr>
                        <a:t>0.393</a:t>
                      </a:r>
                    </a:p>
                  </a:txBody>
                  <a:tcPr marL="9525" marR="9525" marT="9525" marB="0" anchor="ctr">
                    <a:solidFill>
                      <a:schemeClr val="accent6">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Picture 1"/>
          <p:cNvPicPr>
            <a:picLocks noChangeAspect="1" noChangeArrowheads="1"/>
          </p:cNvPicPr>
          <p:nvPr/>
        </p:nvPicPr>
        <p:blipFill>
          <a:blip r:embed="rId2" cstate="print"/>
          <a:srcRect/>
          <a:stretch>
            <a:fillRect/>
          </a:stretch>
        </p:blipFill>
        <p:spPr bwMode="auto">
          <a:xfrm>
            <a:off x="381000" y="562817"/>
            <a:ext cx="2921794" cy="2736056"/>
          </a:xfrm>
          <a:prstGeom prst="rect">
            <a:avLst/>
          </a:prstGeom>
          <a:noFill/>
          <a:ln w="9525">
            <a:solidFill>
              <a:schemeClr val="tx1"/>
            </a:solidFill>
            <a:miter lim="800000"/>
            <a:headEnd/>
            <a:tailEnd/>
          </a:ln>
        </p:spPr>
      </p:pic>
      <p:pic>
        <p:nvPicPr>
          <p:cNvPr id="2050" name="Picture 2"/>
          <p:cNvPicPr>
            <a:picLocks noChangeAspect="1" noChangeArrowheads="1"/>
          </p:cNvPicPr>
          <p:nvPr/>
        </p:nvPicPr>
        <p:blipFill>
          <a:blip r:embed="rId3" cstate="print"/>
          <a:srcRect/>
          <a:stretch>
            <a:fillRect/>
          </a:stretch>
        </p:blipFill>
        <p:spPr bwMode="auto">
          <a:xfrm>
            <a:off x="381000" y="3566730"/>
            <a:ext cx="2921794" cy="2743200"/>
          </a:xfrm>
          <a:prstGeom prst="rect">
            <a:avLst/>
          </a:prstGeom>
          <a:noFill/>
          <a:ln w="9525">
            <a:solidFill>
              <a:schemeClr val="tx1"/>
            </a:solidFill>
            <a:miter lim="800000"/>
            <a:headEnd/>
            <a:tailEnd/>
          </a:ln>
        </p:spPr>
      </p:pic>
      <p:graphicFrame>
        <p:nvGraphicFramePr>
          <p:cNvPr id="6" name="Table 5"/>
          <p:cNvGraphicFramePr>
            <a:graphicFrameLocks noGrp="1"/>
          </p:cNvGraphicFramePr>
          <p:nvPr/>
        </p:nvGraphicFramePr>
        <p:xfrm>
          <a:off x="3581400" y="533400"/>
          <a:ext cx="4267200" cy="86296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Ambiguous</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Ambiguous</a:t>
                      </a:r>
                      <a:endParaRPr lang="en-US" sz="1000" b="0" i="0" u="none" strike="noStrike" dirty="0">
                        <a:latin typeface="Arial"/>
                      </a:endParaRPr>
                    </a:p>
                  </a:txBody>
                  <a:tcPr marL="9525" marR="9525" marT="9525" marB="0" anchor="ctr"/>
                </a:tc>
              </a:tr>
              <a:tr h="274320">
                <a:tc>
                  <a:txBody>
                    <a:bodyPr/>
                    <a:lstStyle/>
                    <a:p>
                      <a:pPr algn="l" fontAlgn="b"/>
                      <a:r>
                        <a:rPr lang="en-US" sz="1000" b="0" i="0" u="none" strike="noStrike" dirty="0" smtClean="0">
                          <a:latin typeface="+mn-lt"/>
                        </a:rPr>
                        <a:t>  </a:t>
                      </a:r>
                      <a:r>
                        <a:rPr lang="en-US" sz="1000" b="0" i="0" u="none" strike="noStrike" baseline="0" dirty="0" smtClean="0">
                          <a:latin typeface="+mn-lt"/>
                        </a:rPr>
                        <a:t> </a:t>
                      </a:r>
                      <a:r>
                        <a:rPr lang="en-US" sz="1000" b="0" i="0" u="none" strike="noStrike" dirty="0" smtClean="0">
                          <a:latin typeface="+mn-lt"/>
                        </a:rPr>
                        <a:t>R square </a:t>
                      </a:r>
                      <a:endParaRPr lang="en-US" sz="1000" b="0" i="0" u="none" strike="noStrike" dirty="0">
                        <a:latin typeface="+mn-lt"/>
                      </a:endParaRPr>
                    </a:p>
                  </a:txBody>
                  <a:tcPr marL="9525" marR="9525" marT="9525" marB="0" anchor="ctr"/>
                </a:tc>
                <a:tc>
                  <a:txBody>
                    <a:bodyPr/>
                    <a:lstStyle/>
                    <a:p>
                      <a:pPr algn="ctr" fontAlgn="b"/>
                      <a:r>
                        <a:rPr lang="en-US" sz="1000" b="0" i="0" u="none" strike="noStrike" dirty="0">
                          <a:latin typeface="+mn-lt"/>
                        </a:rPr>
                        <a:t>0.4375</a:t>
                      </a:r>
                    </a:p>
                  </a:txBody>
                  <a:tcPr marL="9525" marR="9525" marT="9525" marB="0" anchor="ctr"/>
                </a:tc>
                <a:tc>
                  <a:txBody>
                    <a:bodyPr/>
                    <a:lstStyle/>
                    <a:p>
                      <a:pPr algn="ctr" fontAlgn="b"/>
                      <a:r>
                        <a:rPr lang="en-US" sz="1000" b="0" i="0" u="none" strike="noStrike" dirty="0">
                          <a:latin typeface="+mn-lt"/>
                        </a:rPr>
                        <a:t>0.4665</a:t>
                      </a:r>
                    </a:p>
                  </a:txBody>
                  <a:tcPr marL="9525" marR="9525" marT="9525" marB="0" anchor="ctr"/>
                </a:tc>
              </a:tr>
            </a:tbl>
          </a:graphicData>
        </a:graphic>
      </p:graphicFrame>
      <p:graphicFrame>
        <p:nvGraphicFramePr>
          <p:cNvPr id="7" name="Table 6"/>
          <p:cNvGraphicFramePr>
            <a:graphicFrameLocks noGrp="1"/>
          </p:cNvGraphicFramePr>
          <p:nvPr/>
        </p:nvGraphicFramePr>
        <p:xfrm>
          <a:off x="3581400" y="3657600"/>
          <a:ext cx="4267200" cy="58864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300uM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300uM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Interrupted</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Interrupted</a:t>
                      </a:r>
                      <a:endParaRPr lang="en-US" sz="1000" b="0" i="0" u="none" strike="noStrike" dirty="0">
                        <a:latin typeface="Arial"/>
                      </a:endParaRPr>
                    </a:p>
                  </a:txBody>
                  <a:tcPr marL="9525" marR="9525" marT="9525" marB="0" anchor="ctr"/>
                </a:tc>
              </a:tr>
            </a:tbl>
          </a:graphicData>
        </a:graphic>
      </p:graphicFrame>
      <p:graphicFrame>
        <p:nvGraphicFramePr>
          <p:cNvPr id="8" name="Table 7"/>
          <p:cNvGraphicFramePr>
            <a:graphicFrameLocks noGrp="1"/>
          </p:cNvGraphicFramePr>
          <p:nvPr/>
        </p:nvGraphicFramePr>
        <p:xfrm>
          <a:off x="3581400" y="1586688"/>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200uM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200M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7.985</a:t>
                      </a:r>
                    </a:p>
                  </a:txBody>
                  <a:tcPr marL="9525" marR="9525" marT="9525" marB="0" anchor="ctr"/>
                </a:tc>
                <a:tc>
                  <a:txBody>
                    <a:bodyPr/>
                    <a:lstStyle/>
                    <a:p>
                      <a:pPr algn="ctr" fontAlgn="ctr"/>
                      <a:r>
                        <a:rPr lang="en-US" sz="800" b="0" i="0" u="none" strike="noStrike" dirty="0">
                          <a:solidFill>
                            <a:srgbClr val="000000"/>
                          </a:solidFill>
                          <a:latin typeface="+mn-lt"/>
                        </a:rPr>
                        <a:t> </a:t>
                      </a:r>
                    </a:p>
                  </a:txBody>
                  <a:tcPr marL="9525" marR="9525" marT="9525" marB="0" anchor="ctr"/>
                </a:tc>
                <a:tc>
                  <a:txBody>
                    <a:bodyPr/>
                    <a:lstStyle/>
                    <a:p>
                      <a:pPr algn="ctr" fontAlgn="ctr"/>
                      <a:r>
                        <a:rPr lang="en-US" sz="800" b="0" i="0" u="none" strike="noStrike">
                          <a:solidFill>
                            <a:srgbClr val="000000"/>
                          </a:solidFill>
                          <a:latin typeface="+mn-lt"/>
                        </a:rPr>
                        <a:t>7.826</a:t>
                      </a:r>
                    </a:p>
                  </a:txBody>
                  <a:tcPr marL="9525" marR="9525" marT="9525" marB="0" anchor="ctr"/>
                </a:tc>
                <a:tc>
                  <a:txBody>
                    <a:bodyPr/>
                    <a:lstStyle/>
                    <a:p>
                      <a:pPr algn="l" fontAlgn="b"/>
                      <a:r>
                        <a:rPr lang="en-US" sz="800" b="0" i="0" u="none" strike="noStrike">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8.009</a:t>
                      </a:r>
                    </a:p>
                  </a:txBody>
                  <a:tcPr marL="9525" marR="9525" marT="9525" marB="0" anchor="ctr"/>
                </a:tc>
                <a:tc>
                  <a:txBody>
                    <a:bodyPr/>
                    <a:lstStyle/>
                    <a:p>
                      <a:pPr algn="ctr" fontAlgn="ctr"/>
                      <a:r>
                        <a:rPr lang="en-US" sz="800" b="0" i="0" u="none" strike="noStrike" dirty="0">
                          <a:solidFill>
                            <a:srgbClr val="000000"/>
                          </a:solidFill>
                          <a:latin typeface="+mn-lt"/>
                        </a:rPr>
                        <a:t>0.361</a:t>
                      </a:r>
                    </a:p>
                  </a:txBody>
                  <a:tcPr marL="9525" marR="9525" marT="9525" marB="0" anchor="ctr"/>
                </a:tc>
                <a:tc>
                  <a:txBody>
                    <a:bodyPr/>
                    <a:lstStyle/>
                    <a:p>
                      <a:pPr algn="ctr" fontAlgn="ctr"/>
                      <a:r>
                        <a:rPr lang="en-US" sz="800" b="0" i="0" u="none" strike="noStrike" dirty="0">
                          <a:solidFill>
                            <a:srgbClr val="000000"/>
                          </a:solidFill>
                          <a:latin typeface="+mn-lt"/>
                        </a:rPr>
                        <a:t>7.852</a:t>
                      </a:r>
                    </a:p>
                  </a:txBody>
                  <a:tcPr marL="9525" marR="9525" marT="9525" marB="0" anchor="ctr"/>
                </a:tc>
                <a:tc>
                  <a:txBody>
                    <a:bodyPr/>
                    <a:lstStyle/>
                    <a:p>
                      <a:pPr algn="ctr" fontAlgn="ctr"/>
                      <a:r>
                        <a:rPr lang="en-US" sz="800" b="0" i="0" u="none" strike="noStrike">
                          <a:solidFill>
                            <a:srgbClr val="000000"/>
                          </a:solidFill>
                          <a:latin typeface="+mn-lt"/>
                        </a:rPr>
                        <a:t>0.383</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8.033</a:t>
                      </a:r>
                    </a:p>
                  </a:txBody>
                  <a:tcPr marL="9525" marR="9525" marT="9525" marB="0" anchor="ctr"/>
                </a:tc>
                <a:tc>
                  <a:txBody>
                    <a:bodyPr/>
                    <a:lstStyle/>
                    <a:p>
                      <a:pPr algn="ctr" fontAlgn="ctr"/>
                      <a:r>
                        <a:rPr lang="en-US" sz="800" b="0" i="0" u="none" strike="noStrike">
                          <a:solidFill>
                            <a:srgbClr val="000000"/>
                          </a:solidFill>
                          <a:latin typeface="+mn-lt"/>
                        </a:rPr>
                        <a:t>0.361</a:t>
                      </a:r>
                    </a:p>
                  </a:txBody>
                  <a:tcPr marL="9525" marR="9525" marT="9525" marB="0" anchor="ctr"/>
                </a:tc>
                <a:tc>
                  <a:txBody>
                    <a:bodyPr/>
                    <a:lstStyle/>
                    <a:p>
                      <a:pPr algn="ctr" fontAlgn="ctr"/>
                      <a:r>
                        <a:rPr lang="en-US" sz="800" b="0" i="0" u="none" strike="noStrike" dirty="0">
                          <a:solidFill>
                            <a:srgbClr val="000000"/>
                          </a:solidFill>
                          <a:latin typeface="+mn-lt"/>
                        </a:rPr>
                        <a:t>7.877</a:t>
                      </a:r>
                    </a:p>
                  </a:txBody>
                  <a:tcPr marL="9525" marR="9525" marT="9525" marB="0" anchor="ctr"/>
                </a:tc>
                <a:tc>
                  <a:txBody>
                    <a:bodyPr/>
                    <a:lstStyle/>
                    <a:p>
                      <a:pPr algn="ctr" fontAlgn="ctr"/>
                      <a:r>
                        <a:rPr lang="en-US" sz="800" b="0" i="0" u="none" strike="noStrike" dirty="0">
                          <a:solidFill>
                            <a:srgbClr val="000000"/>
                          </a:solidFill>
                          <a:latin typeface="+mn-lt"/>
                        </a:rPr>
                        <a:t>0.383</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8.057</a:t>
                      </a:r>
                    </a:p>
                  </a:txBody>
                  <a:tcPr marL="9525" marR="9525" marT="9525" marB="0" anchor="ctr"/>
                </a:tc>
                <a:tc>
                  <a:txBody>
                    <a:bodyPr/>
                    <a:lstStyle/>
                    <a:p>
                      <a:pPr algn="ctr" fontAlgn="ctr"/>
                      <a:r>
                        <a:rPr lang="en-US" sz="800" b="0" i="0" u="none" strike="noStrike">
                          <a:solidFill>
                            <a:srgbClr val="000000"/>
                          </a:solidFill>
                          <a:latin typeface="+mn-lt"/>
                        </a:rPr>
                        <a:t>0.361</a:t>
                      </a:r>
                    </a:p>
                  </a:txBody>
                  <a:tcPr marL="9525" marR="9525" marT="9525" marB="0" anchor="ctr"/>
                </a:tc>
                <a:tc>
                  <a:txBody>
                    <a:bodyPr/>
                    <a:lstStyle/>
                    <a:p>
                      <a:pPr algn="ctr" fontAlgn="ctr"/>
                      <a:r>
                        <a:rPr lang="en-US" sz="800" b="0" i="0" u="none" strike="noStrike">
                          <a:solidFill>
                            <a:srgbClr val="000000"/>
                          </a:solidFill>
                          <a:latin typeface="+mn-lt"/>
                        </a:rPr>
                        <a:t>7.903</a:t>
                      </a:r>
                    </a:p>
                  </a:txBody>
                  <a:tcPr marL="9525" marR="9525" marT="9525" marB="0" anchor="ctr"/>
                </a:tc>
                <a:tc>
                  <a:txBody>
                    <a:bodyPr/>
                    <a:lstStyle/>
                    <a:p>
                      <a:pPr algn="ctr" fontAlgn="ctr"/>
                      <a:r>
                        <a:rPr lang="en-US" sz="800" b="0" i="0" u="none" strike="noStrike" dirty="0">
                          <a:solidFill>
                            <a:srgbClr val="000000"/>
                          </a:solidFill>
                          <a:latin typeface="+mn-lt"/>
                        </a:rPr>
                        <a:t>0.383</a:t>
                      </a:r>
                    </a:p>
                  </a:txBody>
                  <a:tcPr marL="9525" marR="9525" marT="9525" marB="0" anchor="ctr">
                    <a:solidFill>
                      <a:schemeClr val="accent6">
                        <a:lumMod val="20000"/>
                        <a:lumOff val="80000"/>
                      </a:schemeClr>
                    </a:solidFill>
                  </a:tcPr>
                </a:tc>
              </a:tr>
            </a:tbl>
          </a:graphicData>
        </a:graphic>
      </p:graphicFrame>
      <p:graphicFrame>
        <p:nvGraphicFramePr>
          <p:cNvPr id="9" name="Table 8"/>
          <p:cNvGraphicFramePr>
            <a:graphicFrameLocks noGrp="1"/>
          </p:cNvGraphicFramePr>
          <p:nvPr/>
        </p:nvGraphicFramePr>
        <p:xfrm>
          <a:off x="3581400" y="4800600"/>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500uM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500uM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8.297</a:t>
                      </a:r>
                    </a:p>
                  </a:txBody>
                  <a:tcPr marL="9525" marR="9525" marT="9525" marB="0" anchor="ctr"/>
                </a:tc>
                <a:tc>
                  <a:txBody>
                    <a:bodyPr/>
                    <a:lstStyle/>
                    <a:p>
                      <a:pPr algn="ctr" fontAlgn="ctr"/>
                      <a:r>
                        <a:rPr lang="en-US" sz="800" b="0" i="0" u="none" strike="noStrike">
                          <a:solidFill>
                            <a:srgbClr val="000000"/>
                          </a:solidFill>
                          <a:latin typeface="+mn-lt"/>
                        </a:rPr>
                        <a:t> </a:t>
                      </a:r>
                    </a:p>
                  </a:txBody>
                  <a:tcPr marL="9525" marR="9525" marT="9525" marB="0" anchor="ctr"/>
                </a:tc>
                <a:tc>
                  <a:txBody>
                    <a:bodyPr/>
                    <a:lstStyle/>
                    <a:p>
                      <a:pPr algn="ctr" fontAlgn="ctr"/>
                      <a:r>
                        <a:rPr lang="en-US" sz="800" b="0" i="0" u="none" strike="noStrike">
                          <a:solidFill>
                            <a:srgbClr val="000000"/>
                          </a:solidFill>
                          <a:latin typeface="+mn-lt"/>
                        </a:rPr>
                        <a:t>8.422</a:t>
                      </a:r>
                    </a:p>
                  </a:txBody>
                  <a:tcPr marL="9525" marR="9525" marT="9525" marB="0" anchor="ctr"/>
                </a:tc>
                <a:tc>
                  <a:txBody>
                    <a:bodyPr/>
                    <a:lstStyle/>
                    <a:p>
                      <a:pPr algn="l" fontAlgn="b"/>
                      <a:r>
                        <a:rPr lang="en-US" sz="800" b="0" i="0" u="none" strike="noStrike">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8.317</a:t>
                      </a:r>
                    </a:p>
                  </a:txBody>
                  <a:tcPr marL="9525" marR="9525" marT="9525" marB="0" anchor="ctr"/>
                </a:tc>
                <a:tc>
                  <a:txBody>
                    <a:bodyPr/>
                    <a:lstStyle/>
                    <a:p>
                      <a:pPr algn="ctr" fontAlgn="ctr"/>
                      <a:r>
                        <a:rPr lang="en-US" sz="800" b="0" i="0" u="none" strike="noStrike">
                          <a:solidFill>
                            <a:srgbClr val="000000"/>
                          </a:solidFill>
                          <a:latin typeface="+mn-lt"/>
                        </a:rPr>
                        <a:t>0.295</a:t>
                      </a:r>
                    </a:p>
                  </a:txBody>
                  <a:tcPr marL="9525" marR="9525" marT="9525" marB="0" anchor="ctr"/>
                </a:tc>
                <a:tc>
                  <a:txBody>
                    <a:bodyPr/>
                    <a:lstStyle/>
                    <a:p>
                      <a:pPr algn="ctr" fontAlgn="ctr"/>
                      <a:r>
                        <a:rPr lang="en-US" sz="800" b="0" i="0" u="none" strike="noStrike">
                          <a:solidFill>
                            <a:srgbClr val="000000"/>
                          </a:solidFill>
                          <a:latin typeface="+mn-lt"/>
                        </a:rPr>
                        <a:t>8.441</a:t>
                      </a:r>
                    </a:p>
                  </a:txBody>
                  <a:tcPr marL="9525" marR="9525" marT="9525" marB="0" anchor="ctr"/>
                </a:tc>
                <a:tc>
                  <a:txBody>
                    <a:bodyPr/>
                    <a:lstStyle/>
                    <a:p>
                      <a:pPr algn="ctr" fontAlgn="ctr"/>
                      <a:r>
                        <a:rPr lang="en-US" sz="800" b="0" i="0" u="none" strike="noStrike">
                          <a:solidFill>
                            <a:srgbClr val="000000"/>
                          </a:solidFill>
                          <a:latin typeface="+mn-lt"/>
                        </a:rPr>
                        <a:t>0.278</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8.336</a:t>
                      </a:r>
                    </a:p>
                  </a:txBody>
                  <a:tcPr marL="9525" marR="9525" marT="9525" marB="0" anchor="ctr"/>
                </a:tc>
                <a:tc>
                  <a:txBody>
                    <a:bodyPr/>
                    <a:lstStyle/>
                    <a:p>
                      <a:pPr algn="ctr" fontAlgn="ctr"/>
                      <a:r>
                        <a:rPr lang="en-US" sz="800" b="0" i="0" u="none" strike="noStrike">
                          <a:solidFill>
                            <a:srgbClr val="000000"/>
                          </a:solidFill>
                          <a:latin typeface="+mn-lt"/>
                        </a:rPr>
                        <a:t>0.295</a:t>
                      </a:r>
                    </a:p>
                  </a:txBody>
                  <a:tcPr marL="9525" marR="9525" marT="9525" marB="0" anchor="ctr"/>
                </a:tc>
                <a:tc>
                  <a:txBody>
                    <a:bodyPr/>
                    <a:lstStyle/>
                    <a:p>
                      <a:pPr algn="ctr" fontAlgn="ctr"/>
                      <a:r>
                        <a:rPr lang="en-US" sz="800" b="0" i="0" u="none" strike="noStrike">
                          <a:solidFill>
                            <a:srgbClr val="000000"/>
                          </a:solidFill>
                          <a:latin typeface="+mn-lt"/>
                        </a:rPr>
                        <a:t>8.459</a:t>
                      </a:r>
                    </a:p>
                  </a:txBody>
                  <a:tcPr marL="9525" marR="9525" marT="9525" marB="0" anchor="ctr"/>
                </a:tc>
                <a:tc>
                  <a:txBody>
                    <a:bodyPr/>
                    <a:lstStyle/>
                    <a:p>
                      <a:pPr algn="ctr" fontAlgn="ctr"/>
                      <a:r>
                        <a:rPr lang="en-US" sz="800" b="0" i="0" u="none" strike="noStrike">
                          <a:solidFill>
                            <a:srgbClr val="000000"/>
                          </a:solidFill>
                          <a:latin typeface="+mn-lt"/>
                        </a:rPr>
                        <a:t>0.278</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8.356</a:t>
                      </a:r>
                    </a:p>
                  </a:txBody>
                  <a:tcPr marL="9525" marR="9525" marT="9525" marB="0" anchor="ctr"/>
                </a:tc>
                <a:tc>
                  <a:txBody>
                    <a:bodyPr/>
                    <a:lstStyle/>
                    <a:p>
                      <a:pPr algn="ctr" fontAlgn="ctr"/>
                      <a:r>
                        <a:rPr lang="en-US" sz="800" b="0" i="0" u="none" strike="noStrike">
                          <a:solidFill>
                            <a:srgbClr val="000000"/>
                          </a:solidFill>
                          <a:latin typeface="+mn-lt"/>
                        </a:rPr>
                        <a:t>0.295</a:t>
                      </a:r>
                    </a:p>
                  </a:txBody>
                  <a:tcPr marL="9525" marR="9525" marT="9525" marB="0" anchor="ctr"/>
                </a:tc>
                <a:tc>
                  <a:txBody>
                    <a:bodyPr/>
                    <a:lstStyle/>
                    <a:p>
                      <a:pPr algn="ctr" fontAlgn="ctr"/>
                      <a:r>
                        <a:rPr lang="en-US" sz="800" b="0" i="0" u="none" strike="noStrike">
                          <a:solidFill>
                            <a:srgbClr val="000000"/>
                          </a:solidFill>
                          <a:latin typeface="+mn-lt"/>
                        </a:rPr>
                        <a:t>8.478</a:t>
                      </a:r>
                    </a:p>
                  </a:txBody>
                  <a:tcPr marL="9525" marR="9525" marT="9525" marB="0" anchor="ctr"/>
                </a:tc>
                <a:tc>
                  <a:txBody>
                    <a:bodyPr/>
                    <a:lstStyle/>
                    <a:p>
                      <a:pPr algn="ctr" fontAlgn="ctr"/>
                      <a:r>
                        <a:rPr lang="en-US" sz="800" b="0" i="0" u="none" strike="noStrike" dirty="0">
                          <a:solidFill>
                            <a:srgbClr val="000000"/>
                          </a:solidFill>
                          <a:latin typeface="+mn-lt"/>
                        </a:rPr>
                        <a:t>0.278</a:t>
                      </a:r>
                    </a:p>
                  </a:txBody>
                  <a:tcPr marL="9525" marR="9525" marT="9525" marB="0" anchor="ctr">
                    <a:solidFill>
                      <a:schemeClr val="accent6">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5" name="Picture 1"/>
          <p:cNvPicPr>
            <a:picLocks noChangeAspect="1" noChangeArrowheads="1"/>
          </p:cNvPicPr>
          <p:nvPr/>
        </p:nvPicPr>
        <p:blipFill>
          <a:blip r:embed="rId2" cstate="print"/>
          <a:srcRect/>
          <a:stretch>
            <a:fillRect/>
          </a:stretch>
        </p:blipFill>
        <p:spPr bwMode="auto">
          <a:xfrm>
            <a:off x="354806" y="613745"/>
            <a:ext cx="2921794" cy="2707481"/>
          </a:xfrm>
          <a:prstGeom prst="rect">
            <a:avLst/>
          </a:prstGeom>
          <a:noFill/>
          <a:ln w="9525">
            <a:solidFill>
              <a:schemeClr val="tx1"/>
            </a:solidFill>
            <a:miter lim="800000"/>
            <a:headEnd/>
            <a:tailEnd/>
          </a:ln>
        </p:spPr>
      </p:pic>
      <p:pic>
        <p:nvPicPr>
          <p:cNvPr id="1026" name="Picture 2"/>
          <p:cNvPicPr>
            <a:picLocks noChangeAspect="1" noChangeArrowheads="1"/>
          </p:cNvPicPr>
          <p:nvPr/>
        </p:nvPicPr>
        <p:blipFill>
          <a:blip r:embed="rId3" cstate="print"/>
          <a:srcRect/>
          <a:stretch>
            <a:fillRect/>
          </a:stretch>
        </p:blipFill>
        <p:spPr bwMode="auto">
          <a:xfrm>
            <a:off x="354806" y="3551523"/>
            <a:ext cx="2921794" cy="2707481"/>
          </a:xfrm>
          <a:prstGeom prst="rect">
            <a:avLst/>
          </a:prstGeom>
          <a:noFill/>
          <a:ln w="9525">
            <a:solidFill>
              <a:schemeClr val="tx1"/>
            </a:solidFill>
            <a:miter lim="800000"/>
            <a:headEnd/>
            <a:tailEnd/>
          </a:ln>
        </p:spPr>
      </p:pic>
      <p:graphicFrame>
        <p:nvGraphicFramePr>
          <p:cNvPr id="6" name="Table 5"/>
          <p:cNvGraphicFramePr>
            <a:graphicFrameLocks noGrp="1"/>
          </p:cNvGraphicFramePr>
          <p:nvPr/>
        </p:nvGraphicFramePr>
        <p:xfrm>
          <a:off x="3581400" y="533400"/>
          <a:ext cx="4267200" cy="58864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400uM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400uM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Interrupted</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Interrupted</a:t>
                      </a:r>
                      <a:endParaRPr lang="en-US" sz="1000" b="0" i="0" u="none" strike="noStrike" dirty="0">
                        <a:latin typeface="Arial"/>
                      </a:endParaRPr>
                    </a:p>
                  </a:txBody>
                  <a:tcPr marL="9525" marR="9525" marT="9525" marB="0" anchor="ctr"/>
                </a:tc>
              </a:tr>
            </a:tbl>
          </a:graphicData>
        </a:graphic>
      </p:graphicFrame>
      <p:graphicFrame>
        <p:nvGraphicFramePr>
          <p:cNvPr id="7" name="Table 6"/>
          <p:cNvGraphicFramePr>
            <a:graphicFrameLocks noGrp="1"/>
          </p:cNvGraphicFramePr>
          <p:nvPr/>
        </p:nvGraphicFramePr>
        <p:xfrm>
          <a:off x="3581400" y="3657600"/>
          <a:ext cx="4267200" cy="86296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500uM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500uM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Not Converged</a:t>
                      </a:r>
                      <a:endParaRPr lang="en-US" sz="1000" b="0" i="0" u="none" strike="noStrike" dirty="0">
                        <a:latin typeface="Arial"/>
                      </a:endParaRPr>
                    </a:p>
                  </a:txBody>
                  <a:tcPr marL="9525" marR="9525" marT="9525" marB="0" anchor="ctr"/>
                </a:tc>
              </a:tr>
              <a:tr h="274320">
                <a:tc>
                  <a:txBody>
                    <a:bodyPr/>
                    <a:lstStyle/>
                    <a:p>
                      <a:pPr algn="l" fontAlgn="b"/>
                      <a:r>
                        <a:rPr lang="en-US" sz="1000" b="0" i="0" u="none" strike="noStrike" dirty="0" smtClean="0">
                          <a:latin typeface="+mn-lt"/>
                        </a:rPr>
                        <a:t>  </a:t>
                      </a:r>
                      <a:r>
                        <a:rPr lang="en-US" sz="1000" b="0" i="0" u="none" strike="noStrike" baseline="0" dirty="0" smtClean="0">
                          <a:latin typeface="+mn-lt"/>
                        </a:rPr>
                        <a:t> </a:t>
                      </a:r>
                      <a:r>
                        <a:rPr lang="en-US" sz="1000" b="0" i="0" u="none" strike="noStrike" dirty="0" smtClean="0">
                          <a:latin typeface="+mn-lt"/>
                        </a:rPr>
                        <a:t>R square </a:t>
                      </a:r>
                      <a:endParaRPr lang="en-US" sz="1000" b="0" i="0" u="none" strike="noStrike" dirty="0">
                        <a:latin typeface="+mn-lt"/>
                      </a:endParaRPr>
                    </a:p>
                  </a:txBody>
                  <a:tcPr marL="9525" marR="9525" marT="9525" marB="0" anchor="ctr"/>
                </a:tc>
                <a:tc>
                  <a:txBody>
                    <a:bodyPr/>
                    <a:lstStyle/>
                    <a:p>
                      <a:pPr algn="ctr" fontAlgn="b"/>
                      <a:r>
                        <a:rPr lang="en-US" sz="1000" b="0" i="0" u="none" strike="noStrike" dirty="0">
                          <a:latin typeface="+mn-lt"/>
                        </a:rPr>
                        <a:t>0.04303</a:t>
                      </a:r>
                    </a:p>
                  </a:txBody>
                  <a:tcPr marL="9525" marR="9525" marT="9525" marB="0" anchor="ctr"/>
                </a:tc>
                <a:tc>
                  <a:txBody>
                    <a:bodyPr/>
                    <a:lstStyle/>
                    <a:p>
                      <a:pPr algn="ctr" fontAlgn="b"/>
                      <a:endParaRPr lang="en-US" sz="1000" b="0" i="0" u="none" strike="noStrike" dirty="0">
                        <a:latin typeface="+mn-lt"/>
                      </a:endParaRPr>
                    </a:p>
                  </a:txBody>
                  <a:tcPr marL="9525" marR="9525" marT="9525" marB="0" anchor="ctr"/>
                </a:tc>
              </a:tr>
            </a:tbl>
          </a:graphicData>
        </a:graphic>
      </p:graphicFrame>
      <p:graphicFrame>
        <p:nvGraphicFramePr>
          <p:cNvPr id="8" name="Table 7"/>
          <p:cNvGraphicFramePr>
            <a:graphicFrameLocks noGrp="1"/>
          </p:cNvGraphicFramePr>
          <p:nvPr/>
        </p:nvGraphicFramePr>
        <p:xfrm>
          <a:off x="3581400" y="1586688"/>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200uM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200M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8.126</a:t>
                      </a:r>
                    </a:p>
                  </a:txBody>
                  <a:tcPr marL="9525" marR="9525" marT="9525" marB="0" anchor="ctr"/>
                </a:tc>
                <a:tc>
                  <a:txBody>
                    <a:bodyPr/>
                    <a:lstStyle/>
                    <a:p>
                      <a:pPr algn="ctr" fontAlgn="ctr"/>
                      <a:r>
                        <a:rPr lang="en-US" sz="800" b="0" i="0" u="none" strike="noStrike">
                          <a:solidFill>
                            <a:srgbClr val="000000"/>
                          </a:solidFill>
                          <a:latin typeface="+mn-lt"/>
                        </a:rPr>
                        <a:t> </a:t>
                      </a:r>
                    </a:p>
                  </a:txBody>
                  <a:tcPr marL="9525" marR="9525" marT="9525" marB="0" anchor="ctr"/>
                </a:tc>
                <a:tc>
                  <a:txBody>
                    <a:bodyPr/>
                    <a:lstStyle/>
                    <a:p>
                      <a:pPr algn="ctr" fontAlgn="ctr"/>
                      <a:r>
                        <a:rPr lang="en-US" sz="800" b="0" i="0" u="none" strike="noStrike">
                          <a:solidFill>
                            <a:srgbClr val="000000"/>
                          </a:solidFill>
                          <a:latin typeface="+mn-lt"/>
                        </a:rPr>
                        <a:t>7.979</a:t>
                      </a:r>
                    </a:p>
                  </a:txBody>
                  <a:tcPr marL="9525" marR="9525" marT="9525" marB="0" anchor="ctr"/>
                </a:tc>
                <a:tc>
                  <a:txBody>
                    <a:bodyPr/>
                    <a:lstStyle/>
                    <a:p>
                      <a:pPr algn="l" fontAlgn="b"/>
                      <a:r>
                        <a:rPr lang="en-US" sz="800" b="0" i="0" u="none" strike="noStrike">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8.140</a:t>
                      </a:r>
                    </a:p>
                  </a:txBody>
                  <a:tcPr marL="9525" marR="9525" marT="9525" marB="0" anchor="ctr"/>
                </a:tc>
                <a:tc>
                  <a:txBody>
                    <a:bodyPr/>
                    <a:lstStyle/>
                    <a:p>
                      <a:pPr algn="ctr" fontAlgn="ctr"/>
                      <a:r>
                        <a:rPr lang="en-US" sz="800" b="0" i="0" u="none" strike="noStrike">
                          <a:solidFill>
                            <a:srgbClr val="000000"/>
                          </a:solidFill>
                          <a:latin typeface="+mn-lt"/>
                        </a:rPr>
                        <a:t>0.205</a:t>
                      </a:r>
                    </a:p>
                  </a:txBody>
                  <a:tcPr marL="9525" marR="9525" marT="9525" marB="0" anchor="ctr"/>
                </a:tc>
                <a:tc>
                  <a:txBody>
                    <a:bodyPr/>
                    <a:lstStyle/>
                    <a:p>
                      <a:pPr algn="ctr" fontAlgn="ctr"/>
                      <a:r>
                        <a:rPr lang="en-US" sz="800" b="0" i="0" u="none" strike="noStrike">
                          <a:solidFill>
                            <a:srgbClr val="000000"/>
                          </a:solidFill>
                          <a:latin typeface="+mn-lt"/>
                        </a:rPr>
                        <a:t>7.994</a:t>
                      </a:r>
                    </a:p>
                  </a:txBody>
                  <a:tcPr marL="9525" marR="9525" marT="9525" marB="0" anchor="ctr"/>
                </a:tc>
                <a:tc>
                  <a:txBody>
                    <a:bodyPr/>
                    <a:lstStyle/>
                    <a:p>
                      <a:pPr algn="ctr" fontAlgn="ctr"/>
                      <a:r>
                        <a:rPr lang="en-US" sz="800" b="0" i="0" u="none" strike="noStrike">
                          <a:solidFill>
                            <a:srgbClr val="000000"/>
                          </a:solidFill>
                          <a:latin typeface="+mn-lt"/>
                        </a:rPr>
                        <a:t>0.225</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8.154</a:t>
                      </a:r>
                    </a:p>
                  </a:txBody>
                  <a:tcPr marL="9525" marR="9525" marT="9525" marB="0" anchor="ctr"/>
                </a:tc>
                <a:tc>
                  <a:txBody>
                    <a:bodyPr/>
                    <a:lstStyle/>
                    <a:p>
                      <a:pPr algn="ctr" fontAlgn="ctr"/>
                      <a:r>
                        <a:rPr lang="en-US" sz="800" b="0" i="0" u="none" strike="noStrike">
                          <a:solidFill>
                            <a:srgbClr val="000000"/>
                          </a:solidFill>
                          <a:latin typeface="+mn-lt"/>
                        </a:rPr>
                        <a:t>0.205</a:t>
                      </a:r>
                    </a:p>
                  </a:txBody>
                  <a:tcPr marL="9525" marR="9525" marT="9525" marB="0" anchor="ctr"/>
                </a:tc>
                <a:tc>
                  <a:txBody>
                    <a:bodyPr/>
                    <a:lstStyle/>
                    <a:p>
                      <a:pPr algn="ctr" fontAlgn="ctr"/>
                      <a:r>
                        <a:rPr lang="en-US" sz="800" b="0" i="0" u="none" strike="noStrike">
                          <a:solidFill>
                            <a:srgbClr val="000000"/>
                          </a:solidFill>
                          <a:latin typeface="+mn-lt"/>
                        </a:rPr>
                        <a:t>8.009</a:t>
                      </a:r>
                    </a:p>
                  </a:txBody>
                  <a:tcPr marL="9525" marR="9525" marT="9525" marB="0" anchor="ctr"/>
                </a:tc>
                <a:tc>
                  <a:txBody>
                    <a:bodyPr/>
                    <a:lstStyle/>
                    <a:p>
                      <a:pPr algn="ctr" fontAlgn="ctr"/>
                      <a:r>
                        <a:rPr lang="en-US" sz="800" b="0" i="0" u="none" strike="noStrike">
                          <a:solidFill>
                            <a:srgbClr val="000000"/>
                          </a:solidFill>
                          <a:latin typeface="+mn-lt"/>
                        </a:rPr>
                        <a:t>0.225</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8.167</a:t>
                      </a:r>
                    </a:p>
                  </a:txBody>
                  <a:tcPr marL="9525" marR="9525" marT="9525" marB="0" anchor="ctr"/>
                </a:tc>
                <a:tc>
                  <a:txBody>
                    <a:bodyPr/>
                    <a:lstStyle/>
                    <a:p>
                      <a:pPr algn="ctr" fontAlgn="ctr"/>
                      <a:r>
                        <a:rPr lang="en-US" sz="800" b="0" i="0" u="none" strike="noStrike">
                          <a:solidFill>
                            <a:srgbClr val="000000"/>
                          </a:solidFill>
                          <a:latin typeface="+mn-lt"/>
                        </a:rPr>
                        <a:t>0.205</a:t>
                      </a:r>
                    </a:p>
                  </a:txBody>
                  <a:tcPr marL="9525" marR="9525" marT="9525" marB="0" anchor="ctr"/>
                </a:tc>
                <a:tc>
                  <a:txBody>
                    <a:bodyPr/>
                    <a:lstStyle/>
                    <a:p>
                      <a:pPr algn="ctr" fontAlgn="ctr"/>
                      <a:r>
                        <a:rPr lang="en-US" sz="800" b="0" i="0" u="none" strike="noStrike">
                          <a:solidFill>
                            <a:srgbClr val="000000"/>
                          </a:solidFill>
                          <a:latin typeface="+mn-lt"/>
                        </a:rPr>
                        <a:t>8.024</a:t>
                      </a:r>
                    </a:p>
                  </a:txBody>
                  <a:tcPr marL="9525" marR="9525" marT="9525" marB="0" anchor="ctr"/>
                </a:tc>
                <a:tc>
                  <a:txBody>
                    <a:bodyPr/>
                    <a:lstStyle/>
                    <a:p>
                      <a:pPr algn="ctr" fontAlgn="ctr"/>
                      <a:r>
                        <a:rPr lang="en-US" sz="800" b="0" i="0" u="none" strike="noStrike" dirty="0">
                          <a:solidFill>
                            <a:srgbClr val="000000"/>
                          </a:solidFill>
                          <a:latin typeface="+mn-lt"/>
                        </a:rPr>
                        <a:t>0.225</a:t>
                      </a:r>
                    </a:p>
                  </a:txBody>
                  <a:tcPr marL="9525" marR="9525" marT="9525" marB="0" anchor="ctr">
                    <a:solidFill>
                      <a:schemeClr val="accent6">
                        <a:lumMod val="20000"/>
                        <a:lumOff val="80000"/>
                      </a:schemeClr>
                    </a:solidFill>
                  </a:tcPr>
                </a:tc>
              </a:tr>
            </a:tbl>
          </a:graphicData>
        </a:graphic>
      </p:graphicFrame>
      <p:graphicFrame>
        <p:nvGraphicFramePr>
          <p:cNvPr id="9" name="Table 8"/>
          <p:cNvGraphicFramePr>
            <a:graphicFrameLocks noGrp="1"/>
          </p:cNvGraphicFramePr>
          <p:nvPr/>
        </p:nvGraphicFramePr>
        <p:xfrm>
          <a:off x="3581400" y="4800600"/>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500uM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500uM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7.974</a:t>
                      </a:r>
                    </a:p>
                  </a:txBody>
                  <a:tcPr marL="9525" marR="9525" marT="9525" marB="0" anchor="ctr"/>
                </a:tc>
                <a:tc>
                  <a:txBody>
                    <a:bodyPr/>
                    <a:lstStyle/>
                    <a:p>
                      <a:pPr algn="ctr" fontAlgn="ctr"/>
                      <a:r>
                        <a:rPr lang="en-US" sz="800" b="0" i="0" u="none" strike="noStrike">
                          <a:solidFill>
                            <a:srgbClr val="000000"/>
                          </a:solidFill>
                          <a:latin typeface="+mn-lt"/>
                        </a:rPr>
                        <a:t> </a:t>
                      </a:r>
                    </a:p>
                  </a:txBody>
                  <a:tcPr marL="9525" marR="9525" marT="9525" marB="0" anchor="ctr"/>
                </a:tc>
                <a:tc>
                  <a:txBody>
                    <a:bodyPr/>
                    <a:lstStyle/>
                    <a:p>
                      <a:pPr algn="ctr" fontAlgn="ctr"/>
                      <a:r>
                        <a:rPr lang="en-US" sz="800" b="0" i="0" u="none" strike="noStrike">
                          <a:solidFill>
                            <a:srgbClr val="000000"/>
                          </a:solidFill>
                          <a:latin typeface="+mn-lt"/>
                        </a:rPr>
                        <a:t> </a:t>
                      </a:r>
                    </a:p>
                  </a:txBody>
                  <a:tcPr marL="9525" marR="9525" marT="9525" marB="0" anchor="ctr"/>
                </a:tc>
                <a:tc>
                  <a:txBody>
                    <a:bodyPr/>
                    <a:lstStyle/>
                    <a:p>
                      <a:pPr algn="l" fontAlgn="b"/>
                      <a:r>
                        <a:rPr lang="en-US" sz="800" b="0" i="0" u="none" strike="noStrike">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7.992</a:t>
                      </a:r>
                    </a:p>
                  </a:txBody>
                  <a:tcPr marL="9525" marR="9525" marT="9525" marB="0" anchor="ctr"/>
                </a:tc>
                <a:tc>
                  <a:txBody>
                    <a:bodyPr/>
                    <a:lstStyle/>
                    <a:p>
                      <a:pPr algn="ctr" fontAlgn="ctr"/>
                      <a:r>
                        <a:rPr lang="en-US" sz="800" b="0" i="0" u="none" strike="noStrike">
                          <a:solidFill>
                            <a:srgbClr val="000000"/>
                          </a:solidFill>
                          <a:latin typeface="+mn-lt"/>
                        </a:rPr>
                        <a:t>0.262</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r>
                        <a:rPr lang="en-US" sz="800" b="0" i="0" u="none" strike="noStrike">
                          <a:solidFill>
                            <a:srgbClr val="000000"/>
                          </a:solidFill>
                          <a:latin typeface="+mn-lt"/>
                        </a:rPr>
                        <a:t>0.000</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8.009</a:t>
                      </a:r>
                    </a:p>
                  </a:txBody>
                  <a:tcPr marL="9525" marR="9525" marT="9525" marB="0" anchor="ctr"/>
                </a:tc>
                <a:tc>
                  <a:txBody>
                    <a:bodyPr/>
                    <a:lstStyle/>
                    <a:p>
                      <a:pPr algn="ctr" fontAlgn="ctr"/>
                      <a:r>
                        <a:rPr lang="en-US" sz="800" b="0" i="0" u="none" strike="noStrike">
                          <a:solidFill>
                            <a:srgbClr val="000000"/>
                          </a:solidFill>
                          <a:latin typeface="+mn-lt"/>
                        </a:rPr>
                        <a:t>0.256</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r>
                        <a:rPr lang="en-US" sz="800" b="0" i="0" u="none" strike="noStrike">
                          <a:solidFill>
                            <a:srgbClr val="000000"/>
                          </a:solidFill>
                          <a:latin typeface="+mn-lt"/>
                        </a:rPr>
                        <a:t>0.000</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8.026</a:t>
                      </a:r>
                    </a:p>
                  </a:txBody>
                  <a:tcPr marL="9525" marR="9525" marT="9525" marB="0" anchor="ctr"/>
                </a:tc>
                <a:tc>
                  <a:txBody>
                    <a:bodyPr/>
                    <a:lstStyle/>
                    <a:p>
                      <a:pPr algn="ctr" fontAlgn="ctr"/>
                      <a:r>
                        <a:rPr lang="en-US" sz="800" b="0" i="0" u="none" strike="noStrike">
                          <a:solidFill>
                            <a:srgbClr val="000000"/>
                          </a:solidFill>
                          <a:latin typeface="+mn-lt"/>
                        </a:rPr>
                        <a:t>0.250</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r>
                        <a:rPr lang="en-US" sz="800" b="0" i="0" u="none" strike="noStrike" dirty="0">
                          <a:solidFill>
                            <a:srgbClr val="000000"/>
                          </a:solidFill>
                          <a:latin typeface="+mn-lt"/>
                        </a:rPr>
                        <a:t>0.000</a:t>
                      </a:r>
                    </a:p>
                  </a:txBody>
                  <a:tcPr marL="9525" marR="9525" marT="9525" marB="0" anchor="ctr">
                    <a:solidFill>
                      <a:schemeClr val="accent6">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6" y="1108268"/>
          <a:ext cx="9161408" cy="2331856"/>
        </p:xfrm>
        <a:graphic>
          <a:graphicData uri="http://schemas.openxmlformats.org/drawingml/2006/table">
            <a:tbl>
              <a:tblPr/>
              <a:tblGrid>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9456"/>
                <a:gridCol w="219456"/>
                <a:gridCol w="219456"/>
                <a:gridCol w="219456"/>
                <a:gridCol w="219456"/>
                <a:gridCol w="219456"/>
                <a:gridCol w="219456"/>
                <a:gridCol w="219456"/>
                <a:gridCol w="219456"/>
                <a:gridCol w="219456"/>
                <a:gridCol w="217714"/>
                <a:gridCol w="217714"/>
                <a:gridCol w="217714"/>
                <a:gridCol w="217714"/>
                <a:gridCol w="217714"/>
                <a:gridCol w="217714"/>
                <a:gridCol w="217714"/>
                <a:gridCol w="217714"/>
                <a:gridCol w="217714"/>
                <a:gridCol w="217714"/>
                <a:gridCol w="217714"/>
                <a:gridCol w="217714"/>
                <a:gridCol w="217714"/>
                <a:gridCol w="217714"/>
                <a:gridCol w="217714"/>
              </a:tblGrid>
              <a:tr h="145741">
                <a:tc>
                  <a:txBody>
                    <a:bodyPr/>
                    <a:lstStyle/>
                    <a:p>
                      <a:pPr algn="l" fontAlgn="b"/>
                      <a:endParaRPr lang="en-US" sz="700" b="0" i="0" u="none" strike="noStrike" dirty="0">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gridSpan="3">
                  <a:txBody>
                    <a:bodyPr/>
                    <a:lstStyle/>
                    <a:p>
                      <a:pPr algn="l" fontAlgn="b"/>
                      <a:r>
                        <a:rPr lang="en-US" sz="700" b="1" i="0" u="none" strike="noStrike">
                          <a:solidFill>
                            <a:srgbClr val="000000"/>
                          </a:solidFill>
                          <a:latin typeface="Calibri"/>
                        </a:rPr>
                        <a:t>Trial 1 6/6/2013</a:t>
                      </a: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6350" cap="flat" cmpd="sng" algn="ctr">
                      <a:solidFill>
                        <a:srgbClr val="000000"/>
                      </a:solidFill>
                      <a:prstDash val="solid"/>
                      <a:round/>
                      <a:headEnd type="none" w="med" len="med"/>
                      <a:tailEnd type="none" w="med" len="med"/>
                    </a:lnB>
                  </a:tcPr>
                </a:tc>
              </a:tr>
              <a:tr h="145741">
                <a:tc>
                  <a:txBody>
                    <a:bodyPr/>
                    <a:lstStyle/>
                    <a:p>
                      <a:pPr algn="ctr" fontAlgn="ctr"/>
                      <a:r>
                        <a:rPr lang="en-US" sz="700" b="1"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Mins</a:t>
                      </a:r>
                    </a:p>
                  </a:txBody>
                  <a:tcPr marL="3629" marR="3629" marT="362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ctr" fontAlgn="ctr"/>
                      <a:r>
                        <a:rPr lang="en-US" sz="700" b="1" i="0" u="none" strike="noStrike">
                          <a:solidFill>
                            <a:srgbClr val="000000"/>
                          </a:solidFill>
                          <a:latin typeface="Calibri"/>
                        </a:rPr>
                        <a:t>2.00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10.00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20.00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100.00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200.00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500.00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1000.00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dirty="0">
                          <a:solidFill>
                            <a:srgbClr val="000000"/>
                          </a:solidFill>
                          <a:latin typeface="Calibri"/>
                        </a:rPr>
                        <a:t>2000.00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45741">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Rep 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SE</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629" marR="3629" marT="362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629" marR="3629" marT="362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629" marR="3629" marT="362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Mean</a:t>
                      </a:r>
                    </a:p>
                  </a:txBody>
                  <a:tcPr marL="3629" marR="3629" marT="362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SE</a:t>
                      </a:r>
                    </a:p>
                  </a:txBody>
                  <a:tcPr marL="3629" marR="3629" marT="362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SE</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SE</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SE</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629" marR="3629" marT="362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629" marR="3629" marT="362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629" marR="3629" marT="362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Mean</a:t>
                      </a:r>
                    </a:p>
                  </a:txBody>
                  <a:tcPr marL="3629" marR="3629" marT="362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SE</a:t>
                      </a:r>
                    </a:p>
                  </a:txBody>
                  <a:tcPr marL="3629" marR="3629" marT="362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SE</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SE</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5741">
                <a:tc>
                  <a:txBody>
                    <a:bodyPr/>
                    <a:lstStyle/>
                    <a:p>
                      <a:pPr algn="l" fontAlgn="b"/>
                      <a:r>
                        <a:rPr lang="en-US" sz="700" b="0" i="0" u="none" strike="noStrike">
                          <a:solidFill>
                            <a:srgbClr val="000000"/>
                          </a:solidFill>
                          <a:latin typeface="Calibri"/>
                        </a:rPr>
                        <a:t> +taq</a:t>
                      </a:r>
                    </a:p>
                  </a:txBody>
                  <a:tcPr marL="3629" marR="3629" marT="362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10.00</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10.42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10.45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10.29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700" b="0" i="0" u="none" strike="noStrike">
                          <a:solidFill>
                            <a:srgbClr val="000000"/>
                          </a:solidFill>
                          <a:latin typeface="Calibri"/>
                        </a:rPr>
                        <a:t>0.25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ctr"/>
                      <a:endParaRPr lang="en-US" sz="700" b="0" i="0" u="none" strike="noStrike">
                        <a:solidFill>
                          <a:srgbClr val="000000"/>
                        </a:solidFill>
                        <a:latin typeface="Calibri"/>
                      </a:endParaRPr>
                    </a:p>
                  </a:txBody>
                  <a:tcPr marL="3629" marR="3629" marT="3629"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ctr"/>
                      <a:endParaRPr lang="en-US" sz="700" b="0" i="0" u="none" strike="noStrike">
                        <a:solidFill>
                          <a:srgbClr val="000000"/>
                        </a:solidFill>
                        <a:latin typeface="Calibri"/>
                      </a:endParaRPr>
                    </a:p>
                  </a:txBody>
                  <a:tcPr marL="3629" marR="3629" marT="3629"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14.45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15.51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15.36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15.11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700" b="0" i="0" u="none" strike="noStrike">
                          <a:solidFill>
                            <a:srgbClr val="000000"/>
                          </a:solidFill>
                          <a:latin typeface="Calibri"/>
                        </a:rPr>
                        <a:t>0.57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16.14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17.28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15.79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16.40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700" b="0" i="0" u="none" strike="noStrike">
                          <a:solidFill>
                            <a:srgbClr val="000000"/>
                          </a:solidFill>
                          <a:latin typeface="Calibri"/>
                        </a:rPr>
                        <a:t>0.78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15.87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18.17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17.20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17.08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700" b="0" i="0" u="none" strike="noStrike">
                          <a:solidFill>
                            <a:srgbClr val="000000"/>
                          </a:solidFill>
                          <a:latin typeface="Calibri"/>
                        </a:rPr>
                        <a:t>1.15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en-US" sz="700" b="0" i="0" u="none" strike="noStrike" dirty="0">
                        <a:solidFill>
                          <a:srgbClr val="000000"/>
                        </a:solidFill>
                        <a:latin typeface="Calibri"/>
                      </a:endParaRPr>
                    </a:p>
                  </a:txBody>
                  <a:tcPr marL="3629" marR="3629" marT="3629"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en-US" sz="700" b="0" i="0" u="none" strike="noStrike" dirty="0">
                        <a:solidFill>
                          <a:srgbClr val="000000"/>
                        </a:solidFill>
                        <a:latin typeface="Calibri"/>
                      </a:endParaRPr>
                    </a:p>
                  </a:txBody>
                  <a:tcPr marL="3629" marR="3629" marT="3629"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en-US" sz="700" b="0" i="0" u="none" strike="noStrike" dirty="0">
                        <a:solidFill>
                          <a:srgbClr val="000000"/>
                        </a:solidFill>
                        <a:latin typeface="Calibri"/>
                      </a:endParaRPr>
                    </a:p>
                  </a:txBody>
                  <a:tcPr marL="3629" marR="3629" marT="3629"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 </a:t>
                      </a:r>
                    </a:p>
                  </a:txBody>
                  <a:tcPr marL="3629" marR="3629" marT="362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10.98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14.38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13.72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13.03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700" b="0" i="0" u="none" strike="noStrike">
                          <a:solidFill>
                            <a:srgbClr val="000000"/>
                          </a:solidFill>
                          <a:latin typeface="Calibri"/>
                        </a:rPr>
                        <a:t>1.80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13.00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13.25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14.03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13.43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700" b="0" i="0" u="none" strike="noStrike" dirty="0">
                          <a:solidFill>
                            <a:srgbClr val="000000"/>
                          </a:solidFill>
                          <a:latin typeface="Calibri"/>
                        </a:rPr>
                        <a:t>0.54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45741">
                <a:tc>
                  <a:txBody>
                    <a:bodyPr/>
                    <a:lstStyle/>
                    <a:p>
                      <a:pPr algn="l" fontAlgn="b"/>
                      <a:r>
                        <a:rPr lang="en-US" sz="700" b="0" i="0" u="none" strike="noStrike">
                          <a:solidFill>
                            <a:srgbClr val="000000"/>
                          </a:solidFill>
                          <a:latin typeface="Calibri"/>
                        </a:rPr>
                        <a:t> </a:t>
                      </a:r>
                    </a:p>
                  </a:txBody>
                  <a:tcPr marL="3629" marR="3629" marT="362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8.50</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11.59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12.08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12.03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11.90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0.27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14.31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14.12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14.04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14.16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17.33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16.07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16.12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16.51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0.71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15.82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17.12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17.49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16.81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12.47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12.93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14.03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13.14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0.80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12.47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12.77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13.19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12.81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0.36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45741">
                <a:tc>
                  <a:txBody>
                    <a:bodyPr/>
                    <a:lstStyle/>
                    <a:p>
                      <a:pPr algn="l" fontAlgn="b"/>
                      <a:r>
                        <a:rPr lang="en-US" sz="700" b="0" i="0" u="none" strike="noStrike">
                          <a:solidFill>
                            <a:srgbClr val="000000"/>
                          </a:solidFill>
                          <a:latin typeface="Calibri"/>
                        </a:rPr>
                        <a:t> </a:t>
                      </a:r>
                    </a:p>
                  </a:txBody>
                  <a:tcPr marL="3629" marR="3629" marT="362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6.50</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9.83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0.78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12.57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13.99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13.87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13.48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0.79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13.57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14.88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15.31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14.59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0.91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15.93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14.11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14.43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11.44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11.83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12.73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12.00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0.66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10.92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12.02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12.43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11.79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0.78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45741">
                <a:tc>
                  <a:txBody>
                    <a:bodyPr/>
                    <a:lstStyle/>
                    <a:p>
                      <a:pPr algn="l" fontAlgn="b"/>
                      <a:r>
                        <a:rPr lang="en-US" sz="700" b="0" i="0" u="none" strike="noStrike">
                          <a:solidFill>
                            <a:srgbClr val="000000"/>
                          </a:solidFill>
                          <a:latin typeface="Calibri"/>
                        </a:rPr>
                        <a:t> </a:t>
                      </a:r>
                    </a:p>
                  </a:txBody>
                  <a:tcPr marL="3629" marR="3629" marT="362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5.00</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11.17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10.69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0.58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dirty="0">
                        <a:solidFill>
                          <a:srgbClr val="000000"/>
                        </a:solidFill>
                        <a:latin typeface="Calibri"/>
                      </a:endParaRPr>
                    </a:p>
                  </a:txBody>
                  <a:tcPr marL="3629" marR="3629" marT="3629" marB="0" anchor="ctr">
                    <a:lnL>
                      <a:noFill/>
                    </a:lnL>
                    <a:lnR>
                      <a:noFill/>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12.48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12.45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12.79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12.57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0.19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12.58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0.46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12.75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14.02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14.57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11.45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11.72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11.18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0.71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10.92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10.90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45741">
                <a:tc>
                  <a:txBody>
                    <a:bodyPr/>
                    <a:lstStyle/>
                    <a:p>
                      <a:pPr algn="l" fontAlgn="b"/>
                      <a:r>
                        <a:rPr lang="en-US" sz="700" b="0" i="0" u="none" strike="noStrike">
                          <a:solidFill>
                            <a:srgbClr val="000000"/>
                          </a:solidFill>
                          <a:latin typeface="Calibri"/>
                        </a:rPr>
                        <a:t> </a:t>
                      </a:r>
                    </a:p>
                  </a:txBody>
                  <a:tcPr marL="3629" marR="3629" marT="362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3.50</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9.20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0.94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11.65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13.49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13.58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12.91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1.09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12.84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13.53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14.43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2.04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10.98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11.76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11.74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11.49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0.44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11.17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12.11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12.64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11.97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0.74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45741">
                <a:tc>
                  <a:txBody>
                    <a:bodyPr/>
                    <a:lstStyle/>
                    <a:p>
                      <a:pPr algn="l" fontAlgn="b"/>
                      <a:r>
                        <a:rPr lang="en-US" sz="700" b="0" i="0" u="none" strike="noStrike">
                          <a:solidFill>
                            <a:srgbClr val="000000"/>
                          </a:solidFill>
                          <a:latin typeface="Calibri"/>
                        </a:rPr>
                        <a:t> </a:t>
                      </a:r>
                    </a:p>
                  </a:txBody>
                  <a:tcPr marL="3629" marR="3629" marT="362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2.00</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8.11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0.64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10.33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0.14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10.55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0.54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11.73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11.11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10.58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0.57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0.20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45741">
                <a:tc>
                  <a:txBody>
                    <a:bodyPr/>
                    <a:lstStyle/>
                    <a:p>
                      <a:pPr algn="l" fontAlgn="b"/>
                      <a:r>
                        <a:rPr lang="en-US" sz="700" b="0" i="0" u="none" strike="noStrike">
                          <a:solidFill>
                            <a:srgbClr val="000000"/>
                          </a:solidFill>
                          <a:latin typeface="Calibri"/>
                        </a:rPr>
                        <a:t> </a:t>
                      </a:r>
                    </a:p>
                  </a:txBody>
                  <a:tcPr marL="3629" marR="3629" marT="362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1.00</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10.30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0.36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11.99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13.41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13.43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12.94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0.83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12.83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12.71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12.95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11.61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12.41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12.83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12.28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0.62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11.72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12.63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11.37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1.47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45741">
                <a:tc>
                  <a:txBody>
                    <a:bodyPr/>
                    <a:lstStyle/>
                    <a:p>
                      <a:pPr algn="l" fontAlgn="b"/>
                      <a:r>
                        <a:rPr lang="en-US" sz="700" b="0" i="0" u="none" strike="noStrike">
                          <a:solidFill>
                            <a:srgbClr val="000000"/>
                          </a:solidFill>
                          <a:latin typeface="Calibri"/>
                        </a:rPr>
                        <a:t> </a:t>
                      </a:r>
                    </a:p>
                  </a:txBody>
                  <a:tcPr marL="3629" marR="3629" marT="362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0.83</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9.61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1.11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10.74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11.67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1.03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10.50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10.84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0.29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10.53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10.54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0.09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45741">
                <a:tc>
                  <a:txBody>
                    <a:bodyPr/>
                    <a:lstStyle/>
                    <a:p>
                      <a:pPr algn="l" fontAlgn="b"/>
                      <a:r>
                        <a:rPr lang="en-US" sz="700" b="0" i="0" u="none" strike="noStrike">
                          <a:solidFill>
                            <a:srgbClr val="000000"/>
                          </a:solidFill>
                          <a:latin typeface="Calibri"/>
                        </a:rPr>
                        <a:t> </a:t>
                      </a:r>
                    </a:p>
                  </a:txBody>
                  <a:tcPr marL="3629" marR="3629" marT="362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0.66</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11.16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9.84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1.40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11.84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12.65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14.18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12.89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1.19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12.44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12.69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12.48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12.75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11.34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12.31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13.19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12.28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0.93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11.48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12.89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12.46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12.28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0.72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45741">
                <a:tc>
                  <a:txBody>
                    <a:bodyPr/>
                    <a:lstStyle/>
                    <a:p>
                      <a:pPr algn="l" fontAlgn="b"/>
                      <a:r>
                        <a:rPr lang="en-US" sz="700" b="0" i="0" u="none" strike="noStrike">
                          <a:solidFill>
                            <a:srgbClr val="000000"/>
                          </a:solidFill>
                          <a:latin typeface="Calibri"/>
                        </a:rPr>
                        <a:t> </a:t>
                      </a:r>
                    </a:p>
                  </a:txBody>
                  <a:tcPr marL="3629" marR="3629" marT="362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0.50</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10.96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10.27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0.98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11.28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11.30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11.10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0.34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10.94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0.63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10.52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11.14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0.41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45741">
                <a:tc>
                  <a:txBody>
                    <a:bodyPr/>
                    <a:lstStyle/>
                    <a:p>
                      <a:pPr algn="l" fontAlgn="b"/>
                      <a:r>
                        <a:rPr lang="en-US" sz="700" b="0" i="0" u="none" strike="noStrike">
                          <a:solidFill>
                            <a:srgbClr val="000000"/>
                          </a:solidFill>
                          <a:latin typeface="Calibri"/>
                        </a:rPr>
                        <a:t> </a:t>
                      </a:r>
                    </a:p>
                  </a:txBody>
                  <a:tcPr marL="3629" marR="3629" marT="362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0.00</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9.03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0.32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12.16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11.78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11.39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1.02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11.53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11.54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12.27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11.47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0.84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11.18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12.20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11.92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11.77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0.53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45741">
                <a:tc>
                  <a:txBody>
                    <a:bodyPr/>
                    <a:lstStyle/>
                    <a:p>
                      <a:pPr algn="l" fontAlgn="b"/>
                      <a:r>
                        <a:rPr lang="en-US" sz="700" b="0" i="0" u="none" strike="noStrike">
                          <a:solidFill>
                            <a:srgbClr val="000000"/>
                          </a:solidFill>
                          <a:latin typeface="Calibri"/>
                        </a:rPr>
                        <a:t> </a:t>
                      </a:r>
                    </a:p>
                  </a:txBody>
                  <a:tcPr marL="3629" marR="3629" marT="362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a:noFill/>
                    </a:lnL>
                    <a:lnR>
                      <a:noFill/>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dirty="0">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45741">
                <a:tc>
                  <a:txBody>
                    <a:bodyPr/>
                    <a:lstStyle/>
                    <a:p>
                      <a:pPr algn="l" fontAlgn="b"/>
                      <a:r>
                        <a:rPr lang="en-US" sz="700" b="0" i="0" u="none" strike="noStrike">
                          <a:solidFill>
                            <a:srgbClr val="000000"/>
                          </a:solidFill>
                          <a:latin typeface="Calibri"/>
                        </a:rPr>
                        <a:t> -taq</a:t>
                      </a:r>
                    </a:p>
                  </a:txBody>
                  <a:tcPr marL="3629" marR="3629" marT="3629"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0.00</a:t>
                      </a:r>
                    </a:p>
                  </a:txBody>
                  <a:tcPr marL="3629" marR="3629" marT="3629"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7.39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9.34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9.65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8.80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dirty="0">
                          <a:solidFill>
                            <a:srgbClr val="000000"/>
                          </a:solidFill>
                          <a:latin typeface="Calibri"/>
                        </a:rPr>
                        <a:t>1.22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 </a:t>
                      </a:r>
                    </a:p>
                  </a:txBody>
                  <a:tcPr marL="3629" marR="3629" marT="3629"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 </a:t>
                      </a:r>
                    </a:p>
                  </a:txBody>
                  <a:tcPr marL="3629" marR="3629" marT="3629"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10.53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10.68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11.47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10.89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dirty="0">
                          <a:solidFill>
                            <a:srgbClr val="000000"/>
                          </a:solidFill>
                          <a:latin typeface="Calibri"/>
                        </a:rPr>
                        <a:t>0.51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9.47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9.01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9.22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9.23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dirty="0">
                          <a:solidFill>
                            <a:srgbClr val="000000"/>
                          </a:solidFill>
                          <a:latin typeface="Calibri"/>
                        </a:rPr>
                        <a:t>0.23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9.35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10.58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10.26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10.06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dirty="0">
                          <a:solidFill>
                            <a:srgbClr val="000000"/>
                          </a:solidFill>
                          <a:latin typeface="Calibri"/>
                        </a:rPr>
                        <a:t>0.64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10.72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10.68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11.69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11.03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0.57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12.43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10.91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11.69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11.68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dirty="0">
                          <a:solidFill>
                            <a:srgbClr val="000000"/>
                          </a:solidFill>
                          <a:latin typeface="Calibri"/>
                        </a:rPr>
                        <a:t>0.76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bl>
          </a:graphicData>
        </a:graphic>
      </p:graphicFrame>
      <p:graphicFrame>
        <p:nvGraphicFramePr>
          <p:cNvPr id="7" name="Table 6"/>
          <p:cNvGraphicFramePr>
            <a:graphicFrameLocks noGrp="1"/>
          </p:cNvGraphicFramePr>
          <p:nvPr/>
        </p:nvGraphicFramePr>
        <p:xfrm>
          <a:off x="6" y="3548862"/>
          <a:ext cx="9143988" cy="2623338"/>
        </p:xfrm>
        <a:graphic>
          <a:graphicData uri="http://schemas.openxmlformats.org/drawingml/2006/table">
            <a:tbl>
              <a:tblPr/>
              <a:tblGrid>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tblGrid>
              <a:tr h="145741">
                <a:tc>
                  <a:txBody>
                    <a:bodyPr/>
                    <a:lstStyle/>
                    <a:p>
                      <a:pPr algn="l" fontAlgn="b"/>
                      <a:endParaRPr lang="en-US" sz="700" b="0" i="0" u="none" strike="noStrike" dirty="0">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b"/>
                      <a:r>
                        <a:rPr lang="en-US" sz="700" b="1" i="0" u="none" strike="noStrike" dirty="0">
                          <a:solidFill>
                            <a:srgbClr val="000000"/>
                          </a:solidFill>
                          <a:latin typeface="Calibri"/>
                        </a:rPr>
                        <a:t>Trial 2 6/14/2013</a:t>
                      </a: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dirty="0">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dirty="0">
                        <a:solidFill>
                          <a:srgbClr val="000000"/>
                        </a:solidFill>
                        <a:latin typeface="Calibri"/>
                      </a:endParaRPr>
                    </a:p>
                  </a:txBody>
                  <a:tcPr marL="3629" marR="3629" marT="3629"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5741">
                <a:tc>
                  <a:txBody>
                    <a:bodyPr/>
                    <a:lstStyle/>
                    <a:p>
                      <a:pPr algn="ctr" fontAlgn="ctr"/>
                      <a:r>
                        <a:rPr lang="en-US" sz="700" b="1"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Mins</a:t>
                      </a:r>
                    </a:p>
                  </a:txBody>
                  <a:tcPr marL="3629" marR="3629" marT="362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ctr" fontAlgn="ctr"/>
                      <a:r>
                        <a:rPr lang="en-US" sz="700" b="1" i="0" u="none" strike="noStrike" dirty="0">
                          <a:solidFill>
                            <a:srgbClr val="000000"/>
                          </a:solidFill>
                          <a:latin typeface="Calibri"/>
                        </a:rPr>
                        <a:t>2.00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10.00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dirty="0">
                          <a:solidFill>
                            <a:srgbClr val="000000"/>
                          </a:solidFill>
                          <a:latin typeface="Calibri"/>
                        </a:rPr>
                        <a:t>20.00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100.00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200.00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500.00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1000.00</a:t>
                      </a:r>
                    </a:p>
                  </a:txBody>
                  <a:tcPr marL="3629" marR="3629" marT="362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dirty="0" smtClean="0">
                          <a:solidFill>
                            <a:srgbClr val="000000"/>
                          </a:solidFill>
                          <a:latin typeface="Calibri"/>
                        </a:rPr>
                        <a:t>2000.00</a:t>
                      </a:r>
                    </a:p>
                  </a:txBody>
                  <a:tcPr marL="3629" marR="3629" marT="362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b"/>
                      <a:endParaRPr lang="en-US" sz="700" b="0" i="0" u="none" strike="noStrike" dirty="0">
                        <a:solidFill>
                          <a:srgbClr val="000000"/>
                        </a:solidFill>
                        <a:latin typeface="Calibri"/>
                      </a:endParaRPr>
                    </a:p>
                  </a:txBody>
                  <a:tcPr marL="3629" marR="3629" marT="3629" marB="0" anchor="b">
                    <a:lnL>
                      <a:noFill/>
                    </a:lnL>
                    <a:lnR>
                      <a:noFill/>
                    </a:lnR>
                    <a:lnT>
                      <a:noFill/>
                    </a:lnT>
                    <a:lnB>
                      <a:noFill/>
                    </a:lnB>
                  </a:tcPr>
                </a:tc>
                <a:tc hMerge="1">
                  <a:txBody>
                    <a:bodyPr/>
                    <a:lstStyle/>
                    <a:p>
                      <a:pPr algn="l" fontAlgn="b"/>
                      <a:endParaRPr lang="en-US" sz="700" b="0" i="0" u="none" strike="noStrike" dirty="0">
                        <a:solidFill>
                          <a:srgbClr val="000000"/>
                        </a:solidFill>
                        <a:latin typeface="Calibri"/>
                      </a:endParaRPr>
                    </a:p>
                  </a:txBody>
                  <a:tcPr marL="3629" marR="3629" marT="3629" marB="0" anchor="b">
                    <a:lnL>
                      <a:noFill/>
                    </a:lnL>
                    <a:lnR>
                      <a:noFill/>
                    </a:lnR>
                    <a:lnT>
                      <a:noFill/>
                    </a:lnT>
                    <a:lnB>
                      <a:noFill/>
                    </a:lnB>
                  </a:tcPr>
                </a:tc>
                <a:tc hMerge="1">
                  <a:txBody>
                    <a:bodyPr/>
                    <a:lstStyle/>
                    <a:p>
                      <a:pPr algn="l" fontAlgn="b"/>
                      <a:endParaRPr lang="en-US" sz="700" b="0" i="0" u="none" strike="noStrike" dirty="0">
                        <a:solidFill>
                          <a:srgbClr val="000000"/>
                        </a:solidFill>
                        <a:latin typeface="Calibri"/>
                      </a:endParaRPr>
                    </a:p>
                  </a:txBody>
                  <a:tcPr marL="3629" marR="3629" marT="3629" marB="0" anchor="b">
                    <a:lnL>
                      <a:noFill/>
                    </a:lnL>
                    <a:lnR>
                      <a:noFill/>
                    </a:lnR>
                    <a:lnT>
                      <a:noFill/>
                    </a:lnT>
                    <a:lnB>
                      <a:noFill/>
                    </a:lnB>
                  </a:tcPr>
                </a:tc>
                <a:tc hMerge="1">
                  <a:txBody>
                    <a:bodyPr/>
                    <a:lstStyle/>
                    <a:p>
                      <a:pPr algn="l" fontAlgn="b"/>
                      <a:endParaRPr lang="en-US" sz="700" b="0" i="0" u="none" strike="noStrike" dirty="0">
                        <a:solidFill>
                          <a:srgbClr val="000000"/>
                        </a:solidFill>
                        <a:latin typeface="Calibri"/>
                      </a:endParaRPr>
                    </a:p>
                  </a:txBody>
                  <a:tcPr marL="3629" marR="3629" marT="3629" marB="0" anchor="b">
                    <a:lnL>
                      <a:noFill/>
                    </a:lnL>
                    <a:lnR>
                      <a:noFill/>
                    </a:lnR>
                    <a:lnT>
                      <a:noFill/>
                    </a:lnT>
                    <a:lnB>
                      <a:noFill/>
                    </a:lnB>
                  </a:tcPr>
                </a:tc>
              </a:tr>
              <a:tr h="145741">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Rep 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SE</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SE</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SE</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SE</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SE</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SE</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Rep 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Rep 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Rep 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dirty="0">
                          <a:solidFill>
                            <a:srgbClr val="000000"/>
                          </a:solidFill>
                          <a:latin typeface="Calibri"/>
                        </a:rPr>
                        <a:t>SE</a:t>
                      </a:r>
                    </a:p>
                  </a:txBody>
                  <a:tcPr marL="3629" marR="3629" marT="362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Rep 1</a:t>
                      </a:r>
                    </a:p>
                  </a:txBody>
                  <a:tcPr marL="3629" marR="3629" marT="3629"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Rep 2</a:t>
                      </a:r>
                    </a:p>
                  </a:txBody>
                  <a:tcPr marL="3629" marR="3629" marT="362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Rep 3</a:t>
                      </a:r>
                    </a:p>
                  </a:txBody>
                  <a:tcPr marL="3629" marR="3629" marT="362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629" marR="3629" marT="362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SE</a:t>
                      </a:r>
                    </a:p>
                  </a:txBody>
                  <a:tcPr marL="3629" marR="3629" marT="3629"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5741">
                <a:tc>
                  <a:txBody>
                    <a:bodyPr/>
                    <a:lstStyle/>
                    <a:p>
                      <a:pPr algn="l" fontAlgn="ctr"/>
                      <a:r>
                        <a:rPr lang="en-US" sz="700" b="0" i="0" u="none" strike="noStrike">
                          <a:solidFill>
                            <a:srgbClr val="000000"/>
                          </a:solidFill>
                          <a:latin typeface="Calibri"/>
                        </a:rPr>
                        <a:t> +taq</a:t>
                      </a:r>
                    </a:p>
                  </a:txBody>
                  <a:tcPr marL="3629" marR="3629" marT="362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10.00</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8.85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9.04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9.77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9.22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10.14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11.56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11.00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10.90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0.72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10.85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12.44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11.89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11.73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0.81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13.73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16.49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14.94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15.05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1.38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16.44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15.41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16.38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16.08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0.58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10.27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11.54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11.17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10.99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0.65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9.08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10.65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10.16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9.96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0.80</a:t>
                      </a:r>
                    </a:p>
                  </a:txBody>
                  <a:tcPr marL="3629" marR="3629" marT="362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latin typeface="Calibri"/>
                      </a:endParaRPr>
                    </a:p>
                  </a:txBody>
                  <a:tcPr marL="3629" marR="3629" marT="3629"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r>
              <a:tr h="145741">
                <a:tc>
                  <a:txBody>
                    <a:bodyPr/>
                    <a:lstStyle/>
                    <a:p>
                      <a:pPr algn="l" fontAlgn="b"/>
                      <a:r>
                        <a:rPr lang="en-US" sz="700" b="0" i="0" u="none" strike="noStrike">
                          <a:solidFill>
                            <a:srgbClr val="000000"/>
                          </a:solidFill>
                          <a:latin typeface="Calibri"/>
                        </a:rPr>
                        <a:t> </a:t>
                      </a:r>
                    </a:p>
                  </a:txBody>
                  <a:tcPr marL="3629" marR="3629" marT="362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8.50</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7.52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9.32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9.23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10.23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10.94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11.08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10.17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10.69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11.57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10.81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0.71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11.28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14.91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15.06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13.75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2.14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12.10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14.75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14.66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13.84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1.50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8.00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10.65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11.22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9.96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1.72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7.00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8.90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10.37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8.75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1.69</a:t>
                      </a:r>
                    </a:p>
                  </a:txBody>
                  <a:tcPr marL="3629" marR="3629" marT="362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dirty="0">
                        <a:solidFill>
                          <a:srgbClr val="000000"/>
                        </a:solidFill>
                        <a:latin typeface="Calibri"/>
                      </a:endParaRPr>
                    </a:p>
                  </a:txBody>
                  <a:tcPr marL="3629" marR="3629" marT="3629" marB="0" anchor="b">
                    <a:lnL>
                      <a:noFill/>
                    </a:lnL>
                    <a:lnR w="12700" cap="flat" cmpd="sng" algn="ctr">
                      <a:solidFill>
                        <a:schemeClr val="tx1"/>
                      </a:solidFill>
                      <a:prstDash val="solid"/>
                      <a:round/>
                      <a:headEnd type="none" w="med" len="med"/>
                      <a:tailEnd type="none" w="med" len="med"/>
                    </a:lnR>
                    <a:lnT>
                      <a:noFill/>
                    </a:lnT>
                    <a:lnB>
                      <a:noFill/>
                    </a:lnB>
                  </a:tcPr>
                </a:tc>
              </a:tr>
              <a:tr h="145741">
                <a:tc>
                  <a:txBody>
                    <a:bodyPr/>
                    <a:lstStyle/>
                    <a:p>
                      <a:pPr algn="l" fontAlgn="b"/>
                      <a:r>
                        <a:rPr lang="en-US" sz="700" b="0" i="0" u="none" strike="noStrike">
                          <a:solidFill>
                            <a:srgbClr val="000000"/>
                          </a:solidFill>
                          <a:latin typeface="Calibri"/>
                        </a:rPr>
                        <a:t> </a:t>
                      </a:r>
                    </a:p>
                  </a:txBody>
                  <a:tcPr marL="3629" marR="3629" marT="362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6.50</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8.31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8.80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8.32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8.47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0.28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9.23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8.98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8.87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9.03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0.19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10.03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10.40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10.29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0.19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12.54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11.34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13.66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12.51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1.16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12.30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12.93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12.55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12.59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10.11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8.91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9.15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0.64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8.47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8.18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8.18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8.28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0.17</a:t>
                      </a:r>
                    </a:p>
                  </a:txBody>
                  <a:tcPr marL="3629" marR="3629" marT="362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dirty="0">
                        <a:solidFill>
                          <a:srgbClr val="000000"/>
                        </a:solidFill>
                        <a:latin typeface="Calibri"/>
                      </a:endParaRPr>
                    </a:p>
                  </a:txBody>
                  <a:tcPr marL="3629" marR="3629" marT="3629" marB="0" anchor="b">
                    <a:lnL>
                      <a:noFill/>
                    </a:lnL>
                    <a:lnR w="12700" cap="flat" cmpd="sng" algn="ctr">
                      <a:solidFill>
                        <a:schemeClr val="tx1"/>
                      </a:solidFill>
                      <a:prstDash val="solid"/>
                      <a:round/>
                      <a:headEnd type="none" w="med" len="med"/>
                      <a:tailEnd type="none" w="med" len="med"/>
                    </a:lnR>
                    <a:lnT>
                      <a:noFill/>
                    </a:lnT>
                    <a:lnB>
                      <a:noFill/>
                    </a:lnB>
                  </a:tcPr>
                </a:tc>
              </a:tr>
              <a:tr h="145741">
                <a:tc>
                  <a:txBody>
                    <a:bodyPr/>
                    <a:lstStyle/>
                    <a:p>
                      <a:pPr algn="l" fontAlgn="b"/>
                      <a:r>
                        <a:rPr lang="en-US" sz="700" b="0" i="0" u="none" strike="noStrike">
                          <a:solidFill>
                            <a:srgbClr val="000000"/>
                          </a:solidFill>
                          <a:latin typeface="Calibri"/>
                        </a:rPr>
                        <a:t> </a:t>
                      </a:r>
                    </a:p>
                  </a:txBody>
                  <a:tcPr marL="3629" marR="3629" marT="362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5.00</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7.32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7.62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7.37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0.16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8.72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10.70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10.56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1.10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8.46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11.77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10.58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1.68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10.53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12.96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13.43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12.31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1.56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10.00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12.67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13.39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12.02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1.79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7.85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10.47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10.53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1.53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8.01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10.68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8.84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9.17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1.37</a:t>
                      </a:r>
                    </a:p>
                  </a:txBody>
                  <a:tcPr marL="3629" marR="3629" marT="362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dirty="0">
                        <a:solidFill>
                          <a:srgbClr val="000000"/>
                        </a:solidFill>
                        <a:latin typeface="Calibri"/>
                      </a:endParaRPr>
                    </a:p>
                  </a:txBody>
                  <a:tcPr marL="3629" marR="3629" marT="3629" marB="0" anchor="b">
                    <a:lnL>
                      <a:noFill/>
                    </a:lnL>
                    <a:lnR w="12700" cap="flat" cmpd="sng" algn="ctr">
                      <a:solidFill>
                        <a:schemeClr val="tx1"/>
                      </a:solidFill>
                      <a:prstDash val="solid"/>
                      <a:round/>
                      <a:headEnd type="none" w="med" len="med"/>
                      <a:tailEnd type="none" w="med" len="med"/>
                    </a:lnR>
                    <a:lnT>
                      <a:noFill/>
                    </a:lnT>
                    <a:lnB>
                      <a:noFill/>
                    </a:lnB>
                  </a:tcPr>
                </a:tc>
              </a:tr>
              <a:tr h="145741">
                <a:tc>
                  <a:txBody>
                    <a:bodyPr/>
                    <a:lstStyle/>
                    <a:p>
                      <a:pPr algn="l" fontAlgn="b"/>
                      <a:r>
                        <a:rPr lang="en-US" sz="700" b="0" i="0" u="none" strike="noStrike">
                          <a:solidFill>
                            <a:srgbClr val="000000"/>
                          </a:solidFill>
                          <a:latin typeface="Calibri"/>
                        </a:rPr>
                        <a:t> </a:t>
                      </a:r>
                    </a:p>
                  </a:txBody>
                  <a:tcPr marL="3629" marR="3629" marT="362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3.50</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7.18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7.92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7.63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7.58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7.85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8.00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7.94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0.08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7.88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8.81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8.10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8.26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9.28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9.75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10.07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9.70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10.36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10.19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9.79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0.29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8.36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8.96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8.13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8.48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7.58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8.16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8.04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7.93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0.31</a:t>
                      </a:r>
                    </a:p>
                  </a:txBody>
                  <a:tcPr marL="3629" marR="3629" marT="362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dirty="0">
                        <a:solidFill>
                          <a:srgbClr val="000000"/>
                        </a:solidFill>
                        <a:latin typeface="Calibri"/>
                      </a:endParaRPr>
                    </a:p>
                  </a:txBody>
                  <a:tcPr marL="3629" marR="3629" marT="3629" marB="0" anchor="b">
                    <a:lnL>
                      <a:noFill/>
                    </a:lnL>
                    <a:lnR w="12700" cap="flat" cmpd="sng" algn="ctr">
                      <a:solidFill>
                        <a:schemeClr val="tx1"/>
                      </a:solidFill>
                      <a:prstDash val="solid"/>
                      <a:round/>
                      <a:headEnd type="none" w="med" len="med"/>
                      <a:tailEnd type="none" w="med" len="med"/>
                    </a:lnR>
                    <a:lnT>
                      <a:noFill/>
                    </a:lnT>
                    <a:lnB>
                      <a:noFill/>
                    </a:lnB>
                  </a:tcPr>
                </a:tc>
              </a:tr>
              <a:tr h="145741">
                <a:tc>
                  <a:txBody>
                    <a:bodyPr/>
                    <a:lstStyle/>
                    <a:p>
                      <a:pPr algn="l" fontAlgn="b"/>
                      <a:r>
                        <a:rPr lang="en-US" sz="700" b="0" i="0" u="none" strike="noStrike">
                          <a:solidFill>
                            <a:srgbClr val="000000"/>
                          </a:solidFill>
                          <a:latin typeface="Calibri"/>
                        </a:rPr>
                        <a:t> </a:t>
                      </a:r>
                    </a:p>
                  </a:txBody>
                  <a:tcPr marL="3629" marR="3629" marT="362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2.00</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6.60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7.98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8.33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7.64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0.91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8.31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9.74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8.84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8.96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0.72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7.60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8.79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9.79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8.73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1.10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9.10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10.65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10.62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0.89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9.87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10.63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10.35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7.61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9.79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9.76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9.05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1.25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8.52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9.77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9.03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9.11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0.63</a:t>
                      </a:r>
                    </a:p>
                  </a:txBody>
                  <a:tcPr marL="3629" marR="3629" marT="362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dirty="0">
                        <a:solidFill>
                          <a:srgbClr val="000000"/>
                        </a:solidFill>
                        <a:latin typeface="Calibri"/>
                      </a:endParaRPr>
                    </a:p>
                  </a:txBody>
                  <a:tcPr marL="3629" marR="3629" marT="3629" marB="0" anchor="b">
                    <a:lnL>
                      <a:noFill/>
                    </a:lnL>
                    <a:lnR w="12700" cap="flat" cmpd="sng" algn="ctr">
                      <a:solidFill>
                        <a:schemeClr val="tx1"/>
                      </a:solidFill>
                      <a:prstDash val="solid"/>
                      <a:round/>
                      <a:headEnd type="none" w="med" len="med"/>
                      <a:tailEnd type="none" w="med" len="med"/>
                    </a:lnR>
                    <a:lnT>
                      <a:noFill/>
                    </a:lnT>
                    <a:lnB>
                      <a:noFill/>
                    </a:lnB>
                  </a:tcPr>
                </a:tc>
              </a:tr>
              <a:tr h="145741">
                <a:tc>
                  <a:txBody>
                    <a:bodyPr/>
                    <a:lstStyle/>
                    <a:p>
                      <a:pPr algn="l" fontAlgn="b"/>
                      <a:r>
                        <a:rPr lang="en-US" sz="700" b="0" i="0" u="none" strike="noStrike">
                          <a:solidFill>
                            <a:srgbClr val="000000"/>
                          </a:solidFill>
                          <a:latin typeface="Calibri"/>
                        </a:rPr>
                        <a:t> </a:t>
                      </a:r>
                    </a:p>
                  </a:txBody>
                  <a:tcPr marL="3629" marR="3629" marT="362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1.00</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7.98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8.11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7.69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7.92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0.21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8.56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8.41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7.97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8.86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8.00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8.49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9.23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9.18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9.95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9.83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9.15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9.35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9.59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9.39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9.50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9.49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0.10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8.79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8.37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9.50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8.89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0.57</a:t>
                      </a:r>
                    </a:p>
                  </a:txBody>
                  <a:tcPr marL="3629" marR="3629" marT="362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dirty="0">
                        <a:solidFill>
                          <a:srgbClr val="000000"/>
                        </a:solidFill>
                        <a:latin typeface="Calibri"/>
                      </a:endParaRPr>
                    </a:p>
                  </a:txBody>
                  <a:tcPr marL="3629" marR="3629" marT="3629" marB="0" anchor="b">
                    <a:lnL>
                      <a:noFill/>
                    </a:lnL>
                    <a:lnR w="12700" cap="flat" cmpd="sng" algn="ctr">
                      <a:solidFill>
                        <a:schemeClr val="tx1"/>
                      </a:solidFill>
                      <a:prstDash val="solid"/>
                      <a:round/>
                      <a:headEnd type="none" w="med" len="med"/>
                      <a:tailEnd type="none" w="med" len="med"/>
                    </a:lnR>
                    <a:lnT>
                      <a:noFill/>
                    </a:lnT>
                    <a:lnB>
                      <a:noFill/>
                    </a:lnB>
                  </a:tcPr>
                </a:tc>
              </a:tr>
              <a:tr h="145741">
                <a:tc>
                  <a:txBody>
                    <a:bodyPr/>
                    <a:lstStyle/>
                    <a:p>
                      <a:pPr algn="l" fontAlgn="b"/>
                      <a:r>
                        <a:rPr lang="en-US" sz="700" b="0" i="0" u="none" strike="noStrike">
                          <a:solidFill>
                            <a:srgbClr val="000000"/>
                          </a:solidFill>
                          <a:latin typeface="Calibri"/>
                        </a:rPr>
                        <a:t> </a:t>
                      </a:r>
                    </a:p>
                  </a:txBody>
                  <a:tcPr marL="3629" marR="3629" marT="362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0.83</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6.46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8.39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8.60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7.82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1.18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7.78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9.71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9.28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8.92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7.85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10.07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9.69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9.20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1.19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8.20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10.14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9.91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8.56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9.51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10.17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9.41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0.81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8.40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9.83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9.54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9.26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0.75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7.51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9.68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8.79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8.66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1.09</a:t>
                      </a:r>
                    </a:p>
                  </a:txBody>
                  <a:tcPr marL="3629" marR="3629" marT="362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w="12700" cap="flat" cmpd="sng" algn="ctr">
                      <a:solidFill>
                        <a:schemeClr val="tx1"/>
                      </a:solidFill>
                      <a:prstDash val="solid"/>
                      <a:round/>
                      <a:headEnd type="none" w="med" len="med"/>
                      <a:tailEnd type="none" w="med" len="med"/>
                    </a:lnR>
                    <a:lnT>
                      <a:noFill/>
                    </a:lnT>
                    <a:lnB>
                      <a:noFill/>
                    </a:lnB>
                  </a:tcPr>
                </a:tc>
              </a:tr>
              <a:tr h="145741">
                <a:tc>
                  <a:txBody>
                    <a:bodyPr/>
                    <a:lstStyle/>
                    <a:p>
                      <a:pPr algn="l" fontAlgn="b"/>
                      <a:r>
                        <a:rPr lang="en-US" sz="700" b="0" i="0" u="none" strike="noStrike">
                          <a:solidFill>
                            <a:srgbClr val="000000"/>
                          </a:solidFill>
                          <a:latin typeface="Calibri"/>
                        </a:rPr>
                        <a:t> </a:t>
                      </a:r>
                    </a:p>
                  </a:txBody>
                  <a:tcPr marL="3629" marR="3629" marT="362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0.66</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7.91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8.42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8.37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8.24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0.28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9.05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9.16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8.86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0.15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9.25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9.27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8.89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9.14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0.22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10.00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9.76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10.36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10.04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10.27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10.23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10.17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10.22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0.05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9.91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9.67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9.35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0.28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8.42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9.32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9.96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9.24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0.77</a:t>
                      </a:r>
                    </a:p>
                  </a:txBody>
                  <a:tcPr marL="3629" marR="3629" marT="362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dirty="0">
                        <a:solidFill>
                          <a:srgbClr val="000000"/>
                        </a:solidFill>
                        <a:latin typeface="Calibri"/>
                      </a:endParaRPr>
                    </a:p>
                  </a:txBody>
                  <a:tcPr marL="3629" marR="3629" marT="3629" marB="0" anchor="b">
                    <a:lnL>
                      <a:noFill/>
                    </a:lnL>
                    <a:lnR w="12700" cap="flat" cmpd="sng" algn="ctr">
                      <a:solidFill>
                        <a:schemeClr val="tx1"/>
                      </a:solidFill>
                      <a:prstDash val="solid"/>
                      <a:round/>
                      <a:headEnd type="none" w="med" len="med"/>
                      <a:tailEnd type="none" w="med" len="med"/>
                    </a:lnR>
                    <a:lnT>
                      <a:noFill/>
                    </a:lnT>
                    <a:lnB>
                      <a:noFill/>
                    </a:lnB>
                  </a:tcPr>
                </a:tc>
              </a:tr>
              <a:tr h="145741">
                <a:tc>
                  <a:txBody>
                    <a:bodyPr/>
                    <a:lstStyle/>
                    <a:p>
                      <a:pPr algn="l" fontAlgn="b"/>
                      <a:r>
                        <a:rPr lang="en-US" sz="700" b="0" i="0" u="none" strike="noStrike">
                          <a:solidFill>
                            <a:srgbClr val="000000"/>
                          </a:solidFill>
                          <a:latin typeface="Calibri"/>
                        </a:rPr>
                        <a:t> </a:t>
                      </a:r>
                    </a:p>
                  </a:txBody>
                  <a:tcPr marL="3629" marR="3629" marT="362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0.50</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6.29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5.85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9.53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2.01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8.35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10.62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10.10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9.69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1.19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8.28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10.39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9.73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7.92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10.87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11.04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9.94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1.75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8.47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11.82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10.69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10.33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1.70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8.88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10.69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11.12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10.23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1.19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6.17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10.39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10.71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9.09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2.54</a:t>
                      </a:r>
                    </a:p>
                  </a:txBody>
                  <a:tcPr marL="3629" marR="3629" marT="362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w="12700" cap="flat" cmpd="sng" algn="ctr">
                      <a:solidFill>
                        <a:schemeClr val="tx1"/>
                      </a:solidFill>
                      <a:prstDash val="solid"/>
                      <a:round/>
                      <a:headEnd type="none" w="med" len="med"/>
                      <a:tailEnd type="none" w="med" len="med"/>
                    </a:lnR>
                    <a:lnT>
                      <a:noFill/>
                    </a:lnT>
                    <a:lnB>
                      <a:noFill/>
                    </a:lnB>
                  </a:tcPr>
                </a:tc>
              </a:tr>
              <a:tr h="145741">
                <a:tc>
                  <a:txBody>
                    <a:bodyPr/>
                    <a:lstStyle/>
                    <a:p>
                      <a:pPr algn="l" fontAlgn="b"/>
                      <a:r>
                        <a:rPr lang="en-US" sz="700" b="0" i="0" u="none" strike="noStrike">
                          <a:solidFill>
                            <a:srgbClr val="000000"/>
                          </a:solidFill>
                          <a:latin typeface="Calibri"/>
                        </a:rPr>
                        <a:t> </a:t>
                      </a:r>
                    </a:p>
                  </a:txBody>
                  <a:tcPr marL="3629" marR="3629" marT="362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0.00</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8.04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8.17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7.48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7.89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8.76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8.98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8.62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0.18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9.15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8.98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8.91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9.01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0.12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9.53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9.81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10.14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9.83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9.04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10.12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9.31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9.49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0.56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10.15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10.12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8.51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9.59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0.94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8.13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6.67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9.50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8.10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1.41</a:t>
                      </a:r>
                    </a:p>
                  </a:txBody>
                  <a:tcPr marL="3629" marR="3629" marT="362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dirty="0">
                        <a:solidFill>
                          <a:srgbClr val="000000"/>
                        </a:solidFill>
                        <a:latin typeface="Calibri"/>
                      </a:endParaRPr>
                    </a:p>
                  </a:txBody>
                  <a:tcPr marL="3629" marR="3629" marT="3629" marB="0" anchor="b">
                    <a:lnL>
                      <a:noFill/>
                    </a:lnL>
                    <a:lnR w="12700" cap="flat" cmpd="sng" algn="ctr">
                      <a:solidFill>
                        <a:schemeClr val="tx1"/>
                      </a:solidFill>
                      <a:prstDash val="solid"/>
                      <a:round/>
                      <a:headEnd type="none" w="med" len="med"/>
                      <a:tailEnd type="none" w="med" len="med"/>
                    </a:lnR>
                    <a:lnT>
                      <a:noFill/>
                    </a:lnT>
                    <a:lnB>
                      <a:noFill/>
                    </a:lnB>
                  </a:tcPr>
                </a:tc>
              </a:tr>
              <a:tr h="145741">
                <a:tc>
                  <a:txBody>
                    <a:bodyPr/>
                    <a:lstStyle/>
                    <a:p>
                      <a:pPr algn="l"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 </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dirty="0">
                        <a:solidFill>
                          <a:srgbClr val="000000"/>
                        </a:solidFill>
                        <a:latin typeface="Calibri"/>
                      </a:endParaRPr>
                    </a:p>
                  </a:txBody>
                  <a:tcPr marL="3629" marR="3629" marT="3629" marB="0" anchor="b">
                    <a:lnL>
                      <a:noFill/>
                    </a:lnL>
                    <a:lnR w="12700" cap="flat" cmpd="sng" algn="ctr">
                      <a:solidFill>
                        <a:schemeClr val="tx1"/>
                      </a:solidFill>
                      <a:prstDash val="solid"/>
                      <a:round/>
                      <a:headEnd type="none" w="med" len="med"/>
                      <a:tailEnd type="none" w="med" len="med"/>
                    </a:lnR>
                    <a:lnT>
                      <a:noFill/>
                    </a:lnT>
                    <a:lnB>
                      <a:noFill/>
                    </a:lnB>
                  </a:tcPr>
                </a:tc>
              </a:tr>
              <a:tr h="145741">
                <a:tc>
                  <a:txBody>
                    <a:bodyPr/>
                    <a:lstStyle/>
                    <a:p>
                      <a:pPr algn="l" fontAlgn="ctr"/>
                      <a:r>
                        <a:rPr lang="en-US" sz="700" b="0" i="0" u="none" strike="noStrike">
                          <a:solidFill>
                            <a:srgbClr val="000000"/>
                          </a:solidFill>
                          <a:latin typeface="Calibri"/>
                        </a:rPr>
                        <a:t> -taq</a:t>
                      </a:r>
                    </a:p>
                  </a:txBody>
                  <a:tcPr marL="3629" marR="3629" marT="362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10.00</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8.02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8.53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8.86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8.47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9.58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9.87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10.50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10.35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10.51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11.17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10.68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10.35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10.50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11.12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10.66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9.89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10.97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10.11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10.32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0.57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10.29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11.48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10.87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10.88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0.60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7.77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9.68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10.98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9.48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1.62</a:t>
                      </a:r>
                    </a:p>
                  </a:txBody>
                  <a:tcPr marL="3629" marR="3629" marT="362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dirty="0">
                        <a:solidFill>
                          <a:srgbClr val="000000"/>
                        </a:solidFill>
                        <a:latin typeface="Calibri"/>
                      </a:endParaRPr>
                    </a:p>
                  </a:txBody>
                  <a:tcPr marL="3629" marR="3629" marT="3629" marB="0" anchor="b">
                    <a:lnL>
                      <a:noFill/>
                    </a:lnL>
                    <a:lnR w="12700" cap="flat" cmpd="sng" algn="ctr">
                      <a:solidFill>
                        <a:schemeClr val="tx1"/>
                      </a:solidFill>
                      <a:prstDash val="solid"/>
                      <a:round/>
                      <a:headEnd type="none" w="med" len="med"/>
                      <a:tailEnd type="none" w="med" len="med"/>
                    </a:lnR>
                    <a:lnT>
                      <a:noFill/>
                    </a:lnT>
                    <a:lnB>
                      <a:noFill/>
                    </a:lnB>
                  </a:tcPr>
                </a:tc>
              </a:tr>
              <a:tr h="145741">
                <a:tc>
                  <a:txBody>
                    <a:bodyPr/>
                    <a:lstStyle/>
                    <a:p>
                      <a:pPr algn="l" fontAlgn="ctr"/>
                      <a:r>
                        <a:rPr lang="en-US" sz="700" b="0" i="0" u="none" strike="noStrike">
                          <a:solidFill>
                            <a:srgbClr val="000000"/>
                          </a:solidFill>
                          <a:latin typeface="Calibri"/>
                        </a:rPr>
                        <a:t> </a:t>
                      </a:r>
                    </a:p>
                  </a:txBody>
                  <a:tcPr marL="3629" marR="3629" marT="362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5.00</a:t>
                      </a:r>
                    </a:p>
                  </a:txBody>
                  <a:tcPr marL="3629" marR="3629" marT="362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6.86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7.41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6.54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6.93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8.74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8.97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9.80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9.17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0.56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10.05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9.40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8.38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9.28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0.84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9.80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9.93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7.63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9.12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1.30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9.10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9.53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7.62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8.75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8.49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10.42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8.55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9.15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1.10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9.62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8.75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10.35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9.57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0.80</a:t>
                      </a:r>
                    </a:p>
                  </a:txBody>
                  <a:tcPr marL="3629" marR="3629" marT="362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endParaRPr lang="en-US" sz="700" b="0" i="0" u="none" strike="noStrike">
                        <a:solidFill>
                          <a:srgbClr val="000000"/>
                        </a:solidFill>
                        <a:latin typeface="Calibri"/>
                      </a:endParaRPr>
                    </a:p>
                  </a:txBody>
                  <a:tcPr marL="3629" marR="3629" marT="3629"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a:noFill/>
                    </a:lnB>
                  </a:tcPr>
                </a:tc>
                <a:tc>
                  <a:txBody>
                    <a:bodyPr/>
                    <a:lstStyle/>
                    <a:p>
                      <a:pPr algn="l" fontAlgn="b"/>
                      <a:endParaRPr lang="en-US" sz="700" b="0" i="0" u="none" strike="noStrike" dirty="0">
                        <a:solidFill>
                          <a:srgbClr val="000000"/>
                        </a:solidFill>
                        <a:latin typeface="Calibri"/>
                      </a:endParaRPr>
                    </a:p>
                  </a:txBody>
                  <a:tcPr marL="3629" marR="3629" marT="3629" marB="0" anchor="b">
                    <a:lnL>
                      <a:noFill/>
                    </a:lnL>
                    <a:lnR w="12700" cap="flat" cmpd="sng" algn="ctr">
                      <a:solidFill>
                        <a:schemeClr val="tx1"/>
                      </a:solidFill>
                      <a:prstDash val="solid"/>
                      <a:round/>
                      <a:headEnd type="none" w="med" len="med"/>
                      <a:tailEnd type="none" w="med" len="med"/>
                    </a:lnR>
                    <a:lnT>
                      <a:noFill/>
                    </a:lnT>
                    <a:lnB>
                      <a:noFill/>
                    </a:lnB>
                  </a:tcPr>
                </a:tc>
              </a:tr>
              <a:tr h="145741">
                <a:tc>
                  <a:txBody>
                    <a:bodyPr/>
                    <a:lstStyle/>
                    <a:p>
                      <a:pPr algn="l" fontAlgn="b"/>
                      <a:r>
                        <a:rPr lang="en-US" sz="700" b="0" i="0" u="none" strike="noStrike">
                          <a:solidFill>
                            <a:srgbClr val="000000"/>
                          </a:solidFill>
                          <a:latin typeface="Calibri"/>
                        </a:rPr>
                        <a:t> </a:t>
                      </a:r>
                    </a:p>
                  </a:txBody>
                  <a:tcPr marL="3629" marR="3629" marT="3629"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0.00</a:t>
                      </a:r>
                    </a:p>
                  </a:txBody>
                  <a:tcPr marL="3629" marR="3629" marT="3629"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7.59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7.52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7.82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7.64</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0.16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8.79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8.78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8.76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8.77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0.02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8.03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9.17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9.17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8.79</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0.66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8.92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9.40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9.47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9.26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9.07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9.07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8.88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9.00</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0.11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8.95</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7.66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9.67</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8.76</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1.02</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8.03</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9.61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10.21</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9.28</a:t>
                      </a:r>
                    </a:p>
                  </a:txBody>
                  <a:tcPr marL="3629" marR="3629" marT="3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1.13</a:t>
                      </a:r>
                    </a:p>
                  </a:txBody>
                  <a:tcPr marL="3629" marR="3629" marT="362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700" b="0" i="0" u="none" strike="noStrike">
                        <a:solidFill>
                          <a:srgbClr val="000000"/>
                        </a:solidFill>
                        <a:latin typeface="Calibri"/>
                      </a:endParaRPr>
                    </a:p>
                  </a:txBody>
                  <a:tcPr marL="3629" marR="3629" marT="3629" marB="0" anchor="ctr">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629" marR="3629" marT="3629"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dirty="0">
                        <a:solidFill>
                          <a:srgbClr val="000000"/>
                        </a:solidFill>
                        <a:latin typeface="Calibri"/>
                      </a:endParaRPr>
                    </a:p>
                  </a:txBody>
                  <a:tcPr marL="3629" marR="3629" marT="3629"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r>
            </a:tbl>
          </a:graphicData>
        </a:graphic>
      </p:graphicFrame>
      <p:sp>
        <p:nvSpPr>
          <p:cNvPr id="8" name="Title 7"/>
          <p:cNvSpPr>
            <a:spLocks noGrp="1"/>
          </p:cNvSpPr>
          <p:nvPr>
            <p:ph type="title"/>
          </p:nvPr>
        </p:nvSpPr>
        <p:spPr>
          <a:xfrm>
            <a:off x="457200" y="9174"/>
            <a:ext cx="8229600" cy="1143000"/>
          </a:xfrm>
        </p:spPr>
        <p:txBody>
          <a:bodyPr vert="horz" lIns="91440" tIns="45720" rIns="91440" bIns="45720" rtlCol="0" anchor="ctr">
            <a:noAutofit/>
          </a:bodyPr>
          <a:lstStyle/>
          <a:p>
            <a:r>
              <a:rPr lang="en-US" sz="2000" dirty="0"/>
              <a:t>Raw </a:t>
            </a:r>
            <a:r>
              <a:rPr lang="en-US" sz="2000" dirty="0" smtClean="0"/>
              <a:t>data: Trials </a:t>
            </a:r>
            <a:r>
              <a:rPr lang="en-US" sz="2000" dirty="0"/>
              <a:t>1&amp; 2 60</a:t>
            </a:r>
            <a:r>
              <a:rPr lang="en-US" sz="2000" baseline="30000" dirty="0"/>
              <a:t>o</a:t>
            </a:r>
            <a:r>
              <a:rPr lang="en-US" sz="2000" dirty="0"/>
              <a:t>C </a:t>
            </a:r>
            <a:r>
              <a:rPr lang="en-US" sz="2000" dirty="0" smtClean="0"/>
              <a:t>assay:</a:t>
            </a:r>
            <a:br>
              <a:rPr lang="en-US" sz="2000" dirty="0" smtClean="0"/>
            </a:br>
            <a:r>
              <a:rPr lang="en-US" sz="1600" dirty="0" smtClean="0"/>
              <a:t>The means of replicates in each trial </a:t>
            </a:r>
            <a:r>
              <a:rPr lang="en-US" sz="1600" dirty="0"/>
              <a:t>(</a:t>
            </a:r>
            <a:r>
              <a:rPr lang="en-US" sz="1600" dirty="0" smtClean="0"/>
              <a:t>columns shaded orange and green respectively) were plotted on Prism to obtain the fitted curve (see following slides</a:t>
            </a:r>
            <a:r>
              <a:rPr lang="en-US" sz="1600" dirty="0" smtClean="0"/>
              <a:t>).</a:t>
            </a:r>
            <a:br>
              <a:rPr lang="en-US" sz="1600" dirty="0" smtClean="0"/>
            </a:br>
            <a:r>
              <a:rPr lang="en-US" sz="1400" dirty="0" smtClean="0"/>
              <a:t> Blank columns imply that the particular concentrations were not tested in the particular trial.</a:t>
            </a:r>
            <a:endParaRPr lang="en-US" sz="16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vert="horz" lIns="91440" tIns="45720" rIns="91440" bIns="45720" rtlCol="0" anchor="ctr">
            <a:noAutofit/>
          </a:bodyPr>
          <a:lstStyle/>
          <a:p>
            <a:r>
              <a:rPr lang="en-US" sz="2000" dirty="0" smtClean="0"/>
              <a:t>Mean of 2 trials: 60</a:t>
            </a:r>
            <a:r>
              <a:rPr lang="en-US" sz="2000" baseline="30000" dirty="0" smtClean="0"/>
              <a:t>o</a:t>
            </a:r>
            <a:r>
              <a:rPr lang="en-US" sz="2000" dirty="0" smtClean="0"/>
              <a:t>C assay</a:t>
            </a:r>
            <a:endParaRPr lang="en-US" sz="1600" dirty="0"/>
          </a:p>
        </p:txBody>
      </p:sp>
      <p:graphicFrame>
        <p:nvGraphicFramePr>
          <p:cNvPr id="3" name="Table 2"/>
          <p:cNvGraphicFramePr>
            <a:graphicFrameLocks noGrp="1"/>
          </p:cNvGraphicFramePr>
          <p:nvPr/>
        </p:nvGraphicFramePr>
        <p:xfrm>
          <a:off x="457200" y="3718642"/>
          <a:ext cx="8229598" cy="2187978"/>
        </p:xfrm>
        <a:graphic>
          <a:graphicData uri="http://schemas.openxmlformats.org/drawingml/2006/table">
            <a:tbl>
              <a:tblPr/>
              <a:tblGrid>
                <a:gridCol w="242047"/>
                <a:gridCol w="242047"/>
                <a:gridCol w="242047"/>
                <a:gridCol w="242047"/>
                <a:gridCol w="242047"/>
                <a:gridCol w="242047"/>
                <a:gridCol w="242047"/>
                <a:gridCol w="242047"/>
                <a:gridCol w="242047"/>
                <a:gridCol w="242047"/>
                <a:gridCol w="242047"/>
                <a:gridCol w="242047"/>
                <a:gridCol w="242047"/>
                <a:gridCol w="242047"/>
                <a:gridCol w="242047"/>
                <a:gridCol w="242047"/>
                <a:gridCol w="242047"/>
                <a:gridCol w="242047"/>
                <a:gridCol w="242047"/>
                <a:gridCol w="242047"/>
                <a:gridCol w="242047"/>
                <a:gridCol w="242047"/>
                <a:gridCol w="242047"/>
                <a:gridCol w="242047"/>
                <a:gridCol w="242047"/>
                <a:gridCol w="242047"/>
                <a:gridCol w="242047"/>
                <a:gridCol w="242047"/>
                <a:gridCol w="242047"/>
                <a:gridCol w="242047"/>
                <a:gridCol w="242047"/>
                <a:gridCol w="242047"/>
                <a:gridCol w="242047"/>
                <a:gridCol w="242047"/>
              </a:tblGrid>
              <a:tr h="133104">
                <a:tc>
                  <a:txBody>
                    <a:bodyPr/>
                    <a:lstStyle/>
                    <a:p>
                      <a:pPr algn="ctr" fontAlgn="ctr"/>
                      <a:r>
                        <a:rPr lang="en-US" sz="700" b="1" i="0" u="none" strike="noStrike" dirty="0">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dirty="0">
                          <a:solidFill>
                            <a:srgbClr val="000000"/>
                          </a:solidFill>
                          <a:latin typeface="Calibri"/>
                        </a:rPr>
                        <a:t> </a:t>
                      </a:r>
                    </a:p>
                  </a:txBody>
                  <a:tcPr marL="4482" marR="4482" marT="4482"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fontAlgn="ctr"/>
                      <a:r>
                        <a:rPr lang="en-US" sz="700" b="1" i="0" u="none" strike="noStrike" dirty="0">
                          <a:solidFill>
                            <a:srgbClr val="000000"/>
                          </a:solidFill>
                          <a:latin typeface="Calibri"/>
                        </a:rPr>
                        <a:t>2.00</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Calibri"/>
                        </a:rPr>
                        <a:t>10.00</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Calibri"/>
                        </a:rPr>
                        <a:t>20.00</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Calibri"/>
                        </a:rPr>
                        <a:t>100.00</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Calibri"/>
                        </a:rPr>
                        <a:t>200.00</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Calibri"/>
                        </a:rPr>
                        <a:t>500.00</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Calibri"/>
                        </a:rPr>
                        <a:t>1000.00</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Calibri"/>
                        </a:rPr>
                        <a:t>2000.00</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319450">
                <a:tc>
                  <a:txBody>
                    <a:bodyPr/>
                    <a:lstStyle/>
                    <a:p>
                      <a:pPr algn="ctr" fontAlgn="ctr"/>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Mins</a:t>
                      </a:r>
                    </a:p>
                  </a:txBody>
                  <a:tcPr marL="4482" marR="4482" marT="4482"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Calibri"/>
                        </a:rPr>
                        <a:t>Mean 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Mean 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Mean of 2 trials</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SE</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Mean 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Calibri"/>
                        </a:rPr>
                        <a:t>Mean 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dirty="0">
                          <a:solidFill>
                            <a:srgbClr val="000000"/>
                          </a:solidFill>
                          <a:latin typeface="Calibri"/>
                        </a:rPr>
                        <a:t>Mean of 2 trials</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SE</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Calibri"/>
                        </a:rPr>
                        <a:t>Mean 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Mean 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dirty="0">
                          <a:solidFill>
                            <a:srgbClr val="000000"/>
                          </a:solidFill>
                          <a:latin typeface="Calibri"/>
                        </a:rPr>
                        <a:t>Mean of 2 trials</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SE</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Calibri"/>
                        </a:rPr>
                        <a:t>Mean 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Mean 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Mean of 2 trials</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SE</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Calibri"/>
                        </a:rPr>
                        <a:t>Mean 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Mean 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Mean of 2 trials</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SE</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Mean 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Calibri"/>
                        </a:rPr>
                        <a:t>Mean 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Mean of 2 trials</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SE</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Calibri"/>
                        </a:rPr>
                        <a:t>Mean 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Mean 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Mean of 2 trials</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SE</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Calibri"/>
                        </a:rPr>
                        <a:t>Mean 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a:solidFill>
                            <a:srgbClr val="000000"/>
                          </a:solidFill>
                          <a:latin typeface="Calibri"/>
                        </a:rPr>
                        <a:t>Mean 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solidFill>
                            <a:srgbClr val="000000"/>
                          </a:solidFill>
                          <a:latin typeface="Calibri"/>
                        </a:rPr>
                        <a:t>Mean of 2 trials</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SE</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3104">
                <a:tc>
                  <a:txBody>
                    <a:bodyPr/>
                    <a:lstStyle/>
                    <a:p>
                      <a:pPr algn="l" fontAlgn="b"/>
                      <a:r>
                        <a:rPr lang="en-US" sz="700" b="0" i="0" u="none" strike="noStrike">
                          <a:solidFill>
                            <a:srgbClr val="000000"/>
                          </a:solidFill>
                          <a:latin typeface="Calibri"/>
                        </a:rPr>
                        <a:t> +taq</a:t>
                      </a:r>
                    </a:p>
                  </a:txBody>
                  <a:tcPr marL="4482" marR="4482" marT="4482"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10.00</a:t>
                      </a:r>
                    </a:p>
                  </a:txBody>
                  <a:tcPr marL="4482" marR="4482" marT="4482"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10.29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r" fontAlgn="b"/>
                      <a:r>
                        <a:rPr lang="en-US" sz="700" b="0" i="0" u="none" strike="noStrike" dirty="0">
                          <a:solidFill>
                            <a:srgbClr val="000000"/>
                          </a:solidFill>
                          <a:latin typeface="Calibri"/>
                        </a:rPr>
                        <a:t>9.218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9.754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n-US" sz="700" b="1" i="0" u="none" strike="noStrike">
                          <a:solidFill>
                            <a:srgbClr val="000000"/>
                          </a:solidFill>
                          <a:latin typeface="Calibri"/>
                        </a:rPr>
                        <a:t>0.758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latin typeface="Calibri"/>
                        </a:rPr>
                        <a:t>10.9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10.9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15.11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r" fontAlgn="b"/>
                      <a:r>
                        <a:rPr lang="en-US" sz="700" b="0" i="0" u="none" strike="noStrike" dirty="0">
                          <a:solidFill>
                            <a:srgbClr val="000000"/>
                          </a:solidFill>
                          <a:latin typeface="Calibri"/>
                        </a:rPr>
                        <a:t>11.73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13.42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n-US" sz="700" b="1" i="0" u="none" strike="noStrike">
                          <a:solidFill>
                            <a:srgbClr val="000000"/>
                          </a:solidFill>
                          <a:latin typeface="Calibri"/>
                        </a:rPr>
                        <a:t>2.39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9.18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r" fontAlgn="b"/>
                      <a:r>
                        <a:rPr lang="en-US" sz="700" b="0" i="0" u="none" strike="noStrike" dirty="0">
                          <a:solidFill>
                            <a:srgbClr val="000000"/>
                          </a:solidFill>
                          <a:latin typeface="Calibri"/>
                        </a:rPr>
                        <a:t>15.05</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12.12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n-US" sz="700" b="1" i="0" u="none" strike="noStrike">
                          <a:solidFill>
                            <a:srgbClr val="000000"/>
                          </a:solidFill>
                          <a:latin typeface="Calibri"/>
                        </a:rPr>
                        <a:t>4.155</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17.08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r" fontAlgn="b"/>
                      <a:r>
                        <a:rPr lang="en-US" sz="700" b="0" i="0" u="none" strike="noStrike" dirty="0">
                          <a:solidFill>
                            <a:srgbClr val="000000"/>
                          </a:solidFill>
                          <a:latin typeface="Calibri"/>
                        </a:rPr>
                        <a:t>16.08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16.58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n-US" sz="700" b="1" i="0" u="none" strike="noStrike">
                          <a:solidFill>
                            <a:srgbClr val="000000"/>
                          </a:solidFill>
                          <a:latin typeface="Calibri"/>
                        </a:rPr>
                        <a:t>0.709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latin typeface="Calibri"/>
                        </a:rPr>
                        <a:t>10.99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10.99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13.03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r" fontAlgn="b"/>
                      <a:r>
                        <a:rPr lang="en-US" sz="700" b="0" i="0" u="none" strike="noStrike" dirty="0">
                          <a:solidFill>
                            <a:srgbClr val="000000"/>
                          </a:solidFill>
                          <a:latin typeface="Calibri"/>
                        </a:rPr>
                        <a:t>9.963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11.49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n-US" sz="700" b="1" i="0" u="none" strike="noStrike">
                          <a:solidFill>
                            <a:srgbClr val="000000"/>
                          </a:solidFill>
                          <a:latin typeface="Calibri"/>
                        </a:rPr>
                        <a:t>2.167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13.43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l" fontAlgn="b"/>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n-US" sz="700" b="1" i="0" u="none" strike="noStrike">
                          <a:solidFill>
                            <a:srgbClr val="000000"/>
                          </a:solidFill>
                          <a:latin typeface="Calibri"/>
                        </a:rPr>
                        <a:t>13.43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33104">
                <a:tc>
                  <a:txBody>
                    <a:bodyPr/>
                    <a:lstStyle/>
                    <a:p>
                      <a:pPr algn="l" fontAlgn="b"/>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8.50</a:t>
                      </a:r>
                    </a:p>
                  </a:txBody>
                  <a:tcPr marL="4482" marR="4482" marT="4482"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11.90</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8.688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10.29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2.271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latin typeface="Calibri"/>
                        </a:rPr>
                        <a:t>10.75</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10.75</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14.16</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10.81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12.48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2.366</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8.55</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13.75</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11.15</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dirty="0">
                          <a:solidFill>
                            <a:srgbClr val="000000"/>
                          </a:solidFill>
                          <a:latin typeface="Calibri"/>
                        </a:rPr>
                        <a:t>3.675</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16.81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13.84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15.32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2.102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latin typeface="Calibri"/>
                        </a:rPr>
                        <a:t>9.957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9.957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13.14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8.755</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10.95</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3.103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12.81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l" fontAlgn="b"/>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12.81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3104">
                <a:tc>
                  <a:txBody>
                    <a:bodyPr/>
                    <a:lstStyle/>
                    <a:p>
                      <a:pPr algn="l" fontAlgn="b"/>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6.50</a:t>
                      </a:r>
                    </a:p>
                  </a:txBody>
                  <a:tcPr marL="4482" marR="4482" marT="4482"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8.474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9.152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0.958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latin typeface="Calibri"/>
                        </a:rPr>
                        <a:t>9.027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9.027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13.48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10.24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11.86</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2.289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8.13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12.51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10.32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3.1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14.43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12.59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dirty="0">
                          <a:solidFill>
                            <a:srgbClr val="000000"/>
                          </a:solidFill>
                          <a:latin typeface="Calibri"/>
                        </a:rPr>
                        <a:t>13.51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1.301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latin typeface="Calibri"/>
                        </a:rPr>
                        <a:t>9.389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9.389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12.00</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8.276</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10.14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2.633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11.79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l" fontAlgn="b"/>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11.79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3104">
                <a:tc>
                  <a:txBody>
                    <a:bodyPr/>
                    <a:lstStyle/>
                    <a:p>
                      <a:pPr algn="l" fontAlgn="b"/>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5.00</a:t>
                      </a:r>
                    </a:p>
                  </a:txBody>
                  <a:tcPr marL="4482" marR="4482" marT="4482"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10.69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7.434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9.064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2.304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latin typeface="Calibri"/>
                        </a:rPr>
                        <a:t>9.994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9.994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12.57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10.27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11.42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1.63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7.77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12.31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10.04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3.206</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13.78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12.02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12.9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1.246</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latin typeface="Calibri"/>
                        </a:rPr>
                        <a:t>9.615</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9.615</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11.18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9.174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10.18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1.421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10.90</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l" fontAlgn="b"/>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10.9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3104">
                <a:tc>
                  <a:txBody>
                    <a:bodyPr/>
                    <a:lstStyle/>
                    <a:p>
                      <a:pPr algn="l" fontAlgn="b"/>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3.50</a:t>
                      </a:r>
                    </a:p>
                  </a:txBody>
                  <a:tcPr marL="4482" marR="4482" marT="4482"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9.20</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7.576</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8.388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1.149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latin typeface="Calibri"/>
                        </a:rPr>
                        <a:t>7.933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7.933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12.91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8.263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10.59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3.283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7.38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9.699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8.538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1.642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12.94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10.11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11.53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1.999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latin typeface="Calibri"/>
                        </a:rPr>
                        <a:t>8.484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8.484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11.49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7.927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9.71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2.522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11.97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l" fontAlgn="b"/>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11.97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3104">
                <a:tc>
                  <a:txBody>
                    <a:bodyPr/>
                    <a:lstStyle/>
                    <a:p>
                      <a:pPr algn="l" fontAlgn="b"/>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2.00</a:t>
                      </a:r>
                    </a:p>
                  </a:txBody>
                  <a:tcPr marL="4482" marR="4482" marT="4482"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8.11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7.636</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7.871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0.332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latin typeface="Calibri"/>
                        </a:rPr>
                        <a:t>8.964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8.964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10.33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8.727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9.527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1.131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6.46</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10.12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8.292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2.588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11.17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10.28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10.73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0.627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latin typeface="Calibri"/>
                        </a:rPr>
                        <a:t>9.054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dirty="0">
                          <a:solidFill>
                            <a:srgbClr val="000000"/>
                          </a:solidFill>
                          <a:latin typeface="Calibri"/>
                        </a:rPr>
                        <a:t>9.054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10.58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9.105</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9.842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1.041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l" fontAlgn="b"/>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10.02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3104">
                <a:tc>
                  <a:txBody>
                    <a:bodyPr/>
                    <a:lstStyle/>
                    <a:p>
                      <a:pPr algn="l" fontAlgn="b"/>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1.00</a:t>
                      </a:r>
                    </a:p>
                  </a:txBody>
                  <a:tcPr marL="4482" marR="4482" marT="4482"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10.30</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7.925</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9.112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1.68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latin typeface="Calibri"/>
                        </a:rPr>
                        <a:t>8.31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8.31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12.94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8.449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10.7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3.178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7.44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9.454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8.448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1.423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12.43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9.442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10.94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2.113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latin typeface="Calibri"/>
                        </a:rPr>
                        <a:t>9.491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9.491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12.28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8.887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10.59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2.402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11.37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l" fontAlgn="b"/>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11.37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3104">
                <a:tc>
                  <a:txBody>
                    <a:bodyPr/>
                    <a:lstStyle/>
                    <a:p>
                      <a:pPr algn="l" fontAlgn="b"/>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0.83</a:t>
                      </a:r>
                    </a:p>
                  </a:txBody>
                  <a:tcPr marL="4482" marR="4482" marT="4482"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9.61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7.817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8.714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1.269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latin typeface="Calibri"/>
                        </a:rPr>
                        <a:t>8.925</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8.925</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10.74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9.203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9.973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1.089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6.76</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9.416</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8.085</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1.881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10.52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9.413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9.968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0.785</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latin typeface="Calibri"/>
                        </a:rPr>
                        <a:t>9.255</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dirty="0">
                          <a:solidFill>
                            <a:srgbClr val="000000"/>
                          </a:solidFill>
                          <a:latin typeface="Calibri"/>
                        </a:rPr>
                        <a:t>9.255</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10.84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8.66</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9.75</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1.541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10.48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l" fontAlgn="b"/>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10.48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3104">
                <a:tc>
                  <a:txBody>
                    <a:bodyPr/>
                    <a:lstStyle/>
                    <a:p>
                      <a:pPr algn="l" fontAlgn="b"/>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0.66</a:t>
                      </a:r>
                    </a:p>
                  </a:txBody>
                  <a:tcPr marL="4482" marR="4482" marT="4482"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9.84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8.235</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9.038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1.134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latin typeface="Calibri"/>
                        </a:rPr>
                        <a:t>9.024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9.024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12.89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9.138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11.01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2.653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7.60</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10.04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8.821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1.724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12.12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10.22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11.17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1.344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latin typeface="Calibri"/>
                        </a:rPr>
                        <a:t>9.642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dirty="0">
                          <a:solidFill>
                            <a:srgbClr val="000000"/>
                          </a:solidFill>
                          <a:latin typeface="Calibri"/>
                        </a:rPr>
                        <a:t>9.642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12.28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9.235</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dirty="0">
                          <a:solidFill>
                            <a:srgbClr val="000000"/>
                          </a:solidFill>
                          <a:latin typeface="Calibri"/>
                        </a:rPr>
                        <a:t>10.76</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2.153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12.28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l" fontAlgn="b"/>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12.28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3104">
                <a:tc>
                  <a:txBody>
                    <a:bodyPr/>
                    <a:lstStyle/>
                    <a:p>
                      <a:pPr algn="l" fontAlgn="b"/>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0.50</a:t>
                      </a:r>
                    </a:p>
                  </a:txBody>
                  <a:tcPr marL="4482" marR="4482" marT="4482"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10.27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7.223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8.745</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2.152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latin typeface="Calibri"/>
                        </a:rPr>
                        <a:t>9.691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9.691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11.10</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9.467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10.28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1.152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6.97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9.944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8.456</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2.105</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11.21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10.33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10.77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0.624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latin typeface="Calibri"/>
                        </a:rPr>
                        <a:t>10.23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dirty="0">
                          <a:solidFill>
                            <a:srgbClr val="000000"/>
                          </a:solidFill>
                          <a:latin typeface="Calibri"/>
                        </a:rPr>
                        <a:t>10.23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10.60</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9.089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9.847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dirty="0">
                          <a:solidFill>
                            <a:srgbClr val="000000"/>
                          </a:solidFill>
                          <a:latin typeface="Calibri"/>
                        </a:rPr>
                        <a:t>1.072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10.67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l" fontAlgn="b"/>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10.67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3104">
                <a:tc>
                  <a:txBody>
                    <a:bodyPr/>
                    <a:lstStyle/>
                    <a:p>
                      <a:pPr algn="l" fontAlgn="b"/>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0.00</a:t>
                      </a:r>
                    </a:p>
                  </a:txBody>
                  <a:tcPr marL="4482" marR="4482" marT="4482"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9.03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7.894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8.462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0.803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solidFill>
                            <a:srgbClr val="000000"/>
                          </a:solidFill>
                          <a:latin typeface="Calibri"/>
                        </a:rPr>
                        <a:t>8.785</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8.785</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11.39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9.014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10.2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1.683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6.97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9.827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8.397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2.023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11.07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9.489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10.28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1.116</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a:solidFill>
                            <a:srgbClr val="000000"/>
                          </a:solidFill>
                          <a:latin typeface="Calibri"/>
                        </a:rPr>
                        <a:t>9.592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dirty="0">
                          <a:solidFill>
                            <a:srgbClr val="000000"/>
                          </a:solidFill>
                          <a:latin typeface="Calibri"/>
                        </a:rPr>
                        <a:t>9.592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11.47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8.097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9.784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2.385</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11.77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l" fontAlgn="b"/>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11.77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3104">
                <a:tc>
                  <a:txBody>
                    <a:bodyPr/>
                    <a:lstStyle/>
                    <a:p>
                      <a:pPr algn="l" fontAlgn="b"/>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 </a:t>
                      </a:r>
                    </a:p>
                  </a:txBody>
                  <a:tcPr marL="4482" marR="4482" marT="4482"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l" fontAlgn="b"/>
                      <a:r>
                        <a:rPr lang="en-US" sz="700" b="0" i="0" u="none" strike="noStrike" dirty="0">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l" fontAlgn="b"/>
                      <a:r>
                        <a:rPr lang="en-US" sz="700" b="0" i="0" u="none" strike="noStrike" dirty="0">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l" fontAlgn="b"/>
                      <a:r>
                        <a:rPr lang="en-US" sz="700" b="0" i="0" u="none" strike="noStrike" dirty="0">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l" fontAlgn="b"/>
                      <a:r>
                        <a:rPr lang="en-US" sz="700" b="0" i="0" u="none" strike="noStrike" dirty="0">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l" fontAlgn="b"/>
                      <a:r>
                        <a:rPr lang="en-US" sz="700" b="1" i="0" u="none" strike="noStrike" dirty="0">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l" fontAlgn="b"/>
                      <a:r>
                        <a:rPr lang="en-US" sz="700" b="0" i="0" u="none" strike="noStrike" dirty="0">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l" fontAlgn="b"/>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dirty="0">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3104">
                <a:tc>
                  <a:txBody>
                    <a:bodyPr/>
                    <a:lstStyle/>
                    <a:p>
                      <a:pPr algn="l" fontAlgn="b"/>
                      <a:r>
                        <a:rPr lang="en-US" sz="700" b="0" i="0" u="none" strike="noStrike">
                          <a:solidFill>
                            <a:srgbClr val="000000"/>
                          </a:solidFill>
                          <a:latin typeface="Calibri"/>
                        </a:rPr>
                        <a:t> -taq</a:t>
                      </a:r>
                    </a:p>
                  </a:txBody>
                  <a:tcPr marL="4482" marR="4482" marT="4482"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0.00</a:t>
                      </a:r>
                    </a:p>
                  </a:txBody>
                  <a:tcPr marL="4482" marR="4482" marT="4482"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8.80</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700" b="0" i="0" u="none" strike="noStrike" dirty="0">
                          <a:solidFill>
                            <a:srgbClr val="000000"/>
                          </a:solidFill>
                          <a:latin typeface="Calibri"/>
                        </a:rPr>
                        <a:t>7.642</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8.219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700" b="1" i="0" u="none" strike="noStrike">
                          <a:solidFill>
                            <a:srgbClr val="000000"/>
                          </a:solidFill>
                          <a:latin typeface="Calibri"/>
                        </a:rPr>
                        <a:t>0.816</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latin typeface="Calibri"/>
                        </a:rPr>
                        <a:t>8.775</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8.775</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10.89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700" b="0" i="0" u="none" strike="noStrike" dirty="0">
                          <a:solidFill>
                            <a:srgbClr val="000000"/>
                          </a:solidFill>
                          <a:latin typeface="Calibri"/>
                        </a:rPr>
                        <a:t>8.787</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9.84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700" b="1" i="0" u="none" strike="noStrike">
                          <a:solidFill>
                            <a:srgbClr val="000000"/>
                          </a:solidFill>
                          <a:latin typeface="Calibri"/>
                        </a:rPr>
                        <a:t>1.489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6.71</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700" b="0" i="0" u="none" strike="noStrike" dirty="0">
                          <a:solidFill>
                            <a:srgbClr val="000000"/>
                          </a:solidFill>
                          <a:latin typeface="Calibri"/>
                        </a:rPr>
                        <a:t>9.263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7.984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700" b="1" i="0" u="none" strike="noStrike">
                          <a:solidFill>
                            <a:srgbClr val="000000"/>
                          </a:solidFill>
                          <a:latin typeface="Calibri"/>
                        </a:rPr>
                        <a:t>1.808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10.06</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700" b="0" i="0" u="none" strike="noStrike" dirty="0">
                          <a:solidFill>
                            <a:srgbClr val="000000"/>
                          </a:solidFill>
                          <a:latin typeface="Calibri"/>
                        </a:rPr>
                        <a:t>9.004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9.534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700" b="1" i="0" u="none" strike="noStrike">
                          <a:solidFill>
                            <a:srgbClr val="000000"/>
                          </a:solidFill>
                          <a:latin typeface="Calibri"/>
                        </a:rPr>
                        <a:t>0.749</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latin typeface="Calibri"/>
                        </a:rPr>
                        <a:t>8.76</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r" fontAlgn="b"/>
                      <a:r>
                        <a:rPr lang="en-US" sz="700" b="1" i="0" u="none" strike="noStrike" dirty="0">
                          <a:solidFill>
                            <a:srgbClr val="000000"/>
                          </a:solidFill>
                          <a:latin typeface="Calibri"/>
                        </a:rPr>
                        <a:t>8.76</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700" b="1"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11.03</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700" b="0" i="0" u="none" strike="noStrike" dirty="0">
                          <a:solidFill>
                            <a:srgbClr val="000000"/>
                          </a:solidFill>
                          <a:latin typeface="Calibri"/>
                        </a:rPr>
                        <a:t>9.285</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10.16</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700" b="1" i="0" u="none" strike="noStrike">
                          <a:solidFill>
                            <a:srgbClr val="000000"/>
                          </a:solidFill>
                          <a:latin typeface="Calibri"/>
                        </a:rPr>
                        <a:t>1.234</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11.68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l" fontAlgn="b"/>
                      <a:r>
                        <a:rPr lang="en-US" sz="700" b="0" i="0" u="none" strike="noStrike">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700" b="1" i="0" u="none" strike="noStrike">
                          <a:solidFill>
                            <a:srgbClr val="000000"/>
                          </a:solidFill>
                          <a:latin typeface="Calibri"/>
                        </a:rPr>
                        <a:t>11.68</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700" b="1" i="0" u="none" strike="noStrike" dirty="0">
                          <a:solidFill>
                            <a:srgbClr val="000000"/>
                          </a:solidFill>
                          <a:latin typeface="Calibri"/>
                        </a:rPr>
                        <a:t> </a:t>
                      </a:r>
                    </a:p>
                  </a:txBody>
                  <a:tcPr marL="4482" marR="4482" marT="44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bl>
          </a:graphicData>
        </a:graphic>
      </p:graphicFrame>
      <p:sp>
        <p:nvSpPr>
          <p:cNvPr id="8" name="TextBox 7"/>
          <p:cNvSpPr txBox="1"/>
          <p:nvPr/>
        </p:nvSpPr>
        <p:spPr>
          <a:xfrm>
            <a:off x="381000" y="951380"/>
            <a:ext cx="8305800" cy="1815882"/>
          </a:xfrm>
          <a:prstGeom prst="rect">
            <a:avLst/>
          </a:prstGeom>
          <a:noFill/>
        </p:spPr>
        <p:txBody>
          <a:bodyPr wrap="square" rtlCol="0">
            <a:spAutoFit/>
          </a:bodyPr>
          <a:lstStyle/>
          <a:p>
            <a:pPr algn="just"/>
            <a:r>
              <a:rPr lang="en-US" sz="1400" dirty="0" smtClean="0"/>
              <a:t>In each of the plots in following slides, data has been plotted with either the 0min </a:t>
            </a:r>
            <a:r>
              <a:rPr lang="en-US" sz="1400" dirty="0" err="1" smtClean="0"/>
              <a:t>RFU</a:t>
            </a:r>
            <a:r>
              <a:rPr lang="en-US" sz="1400" baseline="-25000" dirty="0" err="1" smtClean="0"/>
              <a:t>+taq</a:t>
            </a:r>
            <a:r>
              <a:rPr lang="en-US" sz="1400" dirty="0" smtClean="0"/>
              <a:t> (colored line) or the 0min RFU</a:t>
            </a:r>
            <a:r>
              <a:rPr lang="en-US" sz="1400" baseline="-25000" dirty="0" smtClean="0"/>
              <a:t>-</a:t>
            </a:r>
            <a:r>
              <a:rPr lang="en-US" sz="1400" baseline="-25000" dirty="0" err="1" smtClean="0"/>
              <a:t>taq</a:t>
            </a:r>
            <a:r>
              <a:rPr lang="en-US" sz="1400" dirty="0" smtClean="0"/>
              <a:t> (black dashed line).  </a:t>
            </a:r>
          </a:p>
          <a:p>
            <a:pPr algn="just"/>
            <a:r>
              <a:rPr lang="en-US" sz="1400" dirty="0" smtClean="0"/>
              <a:t>In general, the 0min RFU</a:t>
            </a:r>
            <a:r>
              <a:rPr lang="en-US" sz="1400" baseline="-25000" dirty="0" smtClean="0"/>
              <a:t>-</a:t>
            </a:r>
            <a:r>
              <a:rPr lang="en-US" sz="1400" baseline="-25000" dirty="0" err="1" smtClean="0"/>
              <a:t>taq</a:t>
            </a:r>
            <a:r>
              <a:rPr lang="en-US" sz="1400" dirty="0" smtClean="0"/>
              <a:t> might be a more reliable 0min value since experimental limitations result in even the 0min reaction actually being incubated  at assay temperature for ~2-4secs resulting in likely erroneous RFUs, when </a:t>
            </a:r>
            <a:r>
              <a:rPr lang="en-US" sz="1400" dirty="0" err="1" smtClean="0"/>
              <a:t>Taq</a:t>
            </a:r>
            <a:r>
              <a:rPr lang="en-US" sz="1400" dirty="0" smtClean="0"/>
              <a:t> is present in the reaction.  Early time point (20secs-1min) are also not accurate due to experimental set up limitation and probably need to be excluded  for curve fitting.</a:t>
            </a:r>
          </a:p>
          <a:p>
            <a:pPr algn="just"/>
            <a:r>
              <a:rPr lang="en-US" sz="1400" dirty="0" smtClean="0"/>
              <a:t>For each </a:t>
            </a:r>
            <a:r>
              <a:rPr lang="en-US" sz="1400" dirty="0" err="1" smtClean="0"/>
              <a:t>dNTP</a:t>
            </a:r>
            <a:r>
              <a:rPr lang="en-US" sz="1400" dirty="0" smtClean="0"/>
              <a:t> </a:t>
            </a:r>
            <a:r>
              <a:rPr lang="en-US" sz="1400" dirty="0" err="1" smtClean="0"/>
              <a:t>conc</a:t>
            </a:r>
            <a:r>
              <a:rPr lang="en-US" sz="1400" dirty="0" smtClean="0"/>
              <a:t>, the black dashed line (using 0min</a:t>
            </a:r>
            <a:r>
              <a:rPr lang="en-US" sz="1400" baseline="-25000" dirty="0" smtClean="0"/>
              <a:t>-taq</a:t>
            </a:r>
            <a:r>
              <a:rPr lang="en-US" sz="1400" dirty="0" smtClean="0"/>
              <a:t>) also has the early time points excluded. Corrected RFU values from this fitted curve have been used to calculate initial rate as </a:t>
            </a:r>
            <a:r>
              <a:rPr lang="en-US" sz="1400" dirty="0" err="1" smtClean="0"/>
              <a:t>dRFU</a:t>
            </a:r>
            <a:r>
              <a:rPr lang="en-US" sz="1400" dirty="0" smtClean="0"/>
              <a:t>/</a:t>
            </a:r>
            <a:r>
              <a:rPr lang="en-US" sz="1400" dirty="0" err="1" smtClean="0"/>
              <a:t>dT</a:t>
            </a:r>
            <a:r>
              <a:rPr lang="en-US" sz="1400" dirty="0" smtClean="0"/>
              <a:t> (see highlighted column).</a:t>
            </a:r>
            <a:endParaRPr lang="en-US" sz="14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457200" y="3810000"/>
            <a:ext cx="2921794" cy="2707481"/>
          </a:xfrm>
          <a:prstGeom prst="rect">
            <a:avLst/>
          </a:prstGeom>
          <a:noFill/>
          <a:ln w="9525">
            <a:solidFill>
              <a:schemeClr val="tx1"/>
            </a:solidFill>
            <a:miter lim="800000"/>
            <a:headEnd/>
            <a:tailEnd/>
          </a:ln>
        </p:spPr>
      </p:pic>
      <p:pic>
        <p:nvPicPr>
          <p:cNvPr id="4" name="Picture 2"/>
          <p:cNvPicPr>
            <a:picLocks noChangeAspect="1" noChangeArrowheads="1"/>
          </p:cNvPicPr>
          <p:nvPr/>
        </p:nvPicPr>
        <p:blipFill>
          <a:blip r:embed="rId3" cstate="print"/>
          <a:srcRect/>
          <a:stretch>
            <a:fillRect/>
          </a:stretch>
        </p:blipFill>
        <p:spPr bwMode="auto">
          <a:xfrm>
            <a:off x="457200" y="762000"/>
            <a:ext cx="2921794" cy="2664619"/>
          </a:xfrm>
          <a:prstGeom prst="rect">
            <a:avLst/>
          </a:prstGeom>
          <a:noFill/>
          <a:ln w="9525">
            <a:solidFill>
              <a:schemeClr val="tx1"/>
            </a:solidFill>
            <a:miter lim="800000"/>
            <a:headEnd/>
            <a:tailEnd/>
          </a:ln>
        </p:spPr>
      </p:pic>
      <p:graphicFrame>
        <p:nvGraphicFramePr>
          <p:cNvPr id="5" name="Table 4"/>
          <p:cNvGraphicFramePr>
            <a:graphicFrameLocks noGrp="1"/>
          </p:cNvGraphicFramePr>
          <p:nvPr/>
        </p:nvGraphicFramePr>
        <p:xfrm>
          <a:off x="3810000" y="800100"/>
          <a:ext cx="4267200" cy="58864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Interrupted</a:t>
                      </a:r>
                      <a:endParaRPr lang="en-US" sz="1000" b="0" i="0" u="none" strike="noStrike" dirty="0">
                        <a:latin typeface="Arial"/>
                      </a:endParaRPr>
                    </a:p>
                  </a:txBody>
                  <a:tcPr marL="9525" marR="9525" marT="9525" marB="0" anchor="ctr"/>
                </a:tc>
                <a:tc>
                  <a:txBody>
                    <a:bodyPr/>
                    <a:lstStyle/>
                    <a:p>
                      <a:pPr algn="ctr" fontAlgn="b"/>
                      <a:r>
                        <a:rPr lang="en-US" sz="1000" u="none" strike="noStrike" dirty="0"/>
                        <a:t>Interrupted</a:t>
                      </a:r>
                      <a:endParaRPr lang="en-US" sz="1000" b="0" i="0" u="none" strike="noStrike" dirty="0">
                        <a:latin typeface="Arial"/>
                      </a:endParaRPr>
                    </a:p>
                  </a:txBody>
                  <a:tcPr marL="9525" marR="9525" marT="9525" marB="0" anchor="ctr"/>
                </a:tc>
              </a:tr>
            </a:tbl>
          </a:graphicData>
        </a:graphic>
      </p:graphicFrame>
      <p:graphicFrame>
        <p:nvGraphicFramePr>
          <p:cNvPr id="7" name="Table 6"/>
          <p:cNvGraphicFramePr>
            <a:graphicFrameLocks noGrp="1"/>
          </p:cNvGraphicFramePr>
          <p:nvPr/>
        </p:nvGraphicFramePr>
        <p:xfrm>
          <a:off x="3810000" y="1822656"/>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2uM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2uM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u="none" strike="noStrike" dirty="0"/>
                        <a:t>8.492</a:t>
                      </a:r>
                      <a:endParaRPr lang="en-US" sz="800" b="0" i="0" u="none" strike="noStrike" dirty="0">
                        <a:solidFill>
                          <a:srgbClr val="000000"/>
                        </a:solidFill>
                        <a:latin typeface="Arial"/>
                      </a:endParaRPr>
                    </a:p>
                  </a:txBody>
                  <a:tcPr marL="9525" marR="9525" marT="9525" marB="0" anchor="ctr"/>
                </a:tc>
                <a:tc>
                  <a:txBody>
                    <a:bodyPr/>
                    <a:lstStyle/>
                    <a:p>
                      <a:pPr algn="ctr" fontAlgn="ct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a:t>7.842</a:t>
                      </a:r>
                      <a:endParaRPr lang="en-US" sz="800" b="0" i="0" u="none" strike="noStrike" dirty="0">
                        <a:solidFill>
                          <a:srgbClr val="000000"/>
                        </a:solidFill>
                        <a:latin typeface="Arial"/>
                      </a:endParaRPr>
                    </a:p>
                  </a:txBody>
                  <a:tcPr marL="9525" marR="9525" marT="9525" marB="0" anchor="ctr"/>
                </a:tc>
                <a:tc>
                  <a:txBody>
                    <a:bodyPr/>
                    <a:lstStyle/>
                    <a:p>
                      <a:pPr algn="l" fontAlgn="b"/>
                      <a:endParaRPr lang="en-US" sz="900" b="0" i="0" u="none" strike="noStrike" dirty="0">
                        <a:solidFill>
                          <a:srgbClr val="000000"/>
                        </a:solidFill>
                        <a:latin typeface="Calibri"/>
                      </a:endParaRP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u="none" strike="noStrike"/>
                        <a:t>8.501</a:t>
                      </a:r>
                      <a:endParaRPr lang="en-US" sz="800" b="0" i="0" u="none" strike="noStrike">
                        <a:solidFill>
                          <a:srgbClr val="000000"/>
                        </a:solidFill>
                        <a:latin typeface="Arial"/>
                      </a:endParaRPr>
                    </a:p>
                  </a:txBody>
                  <a:tcPr marL="9525" marR="9525" marT="9525" marB="0" anchor="ctr"/>
                </a:tc>
                <a:tc>
                  <a:txBody>
                    <a:bodyPr/>
                    <a:lstStyle/>
                    <a:p>
                      <a:pPr algn="ctr" fontAlgn="ctr"/>
                      <a:r>
                        <a:rPr lang="en-US" sz="800" u="none" strike="noStrike" dirty="0"/>
                        <a:t>0.135</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a:t>7.857</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a:t>0.221</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u="none" strike="noStrike"/>
                        <a:t>8.510</a:t>
                      </a:r>
                      <a:endParaRPr lang="en-US" sz="800" b="0" i="0" u="none" strike="noStrike">
                        <a:solidFill>
                          <a:srgbClr val="000000"/>
                        </a:solidFill>
                        <a:latin typeface="Arial"/>
                      </a:endParaRPr>
                    </a:p>
                  </a:txBody>
                  <a:tcPr marL="9525" marR="9525" marT="9525" marB="0" anchor="ctr"/>
                </a:tc>
                <a:tc>
                  <a:txBody>
                    <a:bodyPr/>
                    <a:lstStyle/>
                    <a:p>
                      <a:pPr algn="ctr" fontAlgn="ctr"/>
                      <a:r>
                        <a:rPr lang="en-US" sz="800" u="none" strike="noStrike"/>
                        <a:t>0.135</a:t>
                      </a:r>
                      <a:endParaRPr lang="en-US" sz="800" b="0" i="0" u="none" strike="noStrike">
                        <a:solidFill>
                          <a:srgbClr val="000000"/>
                        </a:solidFill>
                        <a:latin typeface="Arial"/>
                      </a:endParaRPr>
                    </a:p>
                  </a:txBody>
                  <a:tcPr marL="9525" marR="9525" marT="9525" marB="0" anchor="ctr"/>
                </a:tc>
                <a:tc>
                  <a:txBody>
                    <a:bodyPr/>
                    <a:lstStyle/>
                    <a:p>
                      <a:pPr algn="ctr" fontAlgn="ctr"/>
                      <a:r>
                        <a:rPr lang="en-US" sz="800" u="none" strike="noStrike" dirty="0"/>
                        <a:t>7.872</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a:t>0.221</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u="none" strike="noStrike"/>
                        <a:t>8.519</a:t>
                      </a:r>
                      <a:endParaRPr lang="en-US" sz="800" b="0" i="0" u="none" strike="noStrike">
                        <a:solidFill>
                          <a:srgbClr val="000000"/>
                        </a:solidFill>
                        <a:latin typeface="Arial"/>
                      </a:endParaRPr>
                    </a:p>
                  </a:txBody>
                  <a:tcPr marL="9525" marR="9525" marT="9525" marB="0" anchor="ctr"/>
                </a:tc>
                <a:tc>
                  <a:txBody>
                    <a:bodyPr/>
                    <a:lstStyle/>
                    <a:p>
                      <a:pPr algn="ctr" fontAlgn="ctr"/>
                      <a:r>
                        <a:rPr lang="en-US" sz="800" u="none" strike="noStrike"/>
                        <a:t>0.135</a:t>
                      </a:r>
                      <a:endParaRPr lang="en-US" sz="800" b="0" i="0" u="none" strike="noStrike">
                        <a:solidFill>
                          <a:srgbClr val="000000"/>
                        </a:solidFill>
                        <a:latin typeface="Arial"/>
                      </a:endParaRPr>
                    </a:p>
                  </a:txBody>
                  <a:tcPr marL="9525" marR="9525" marT="9525" marB="0" anchor="ctr"/>
                </a:tc>
                <a:tc>
                  <a:txBody>
                    <a:bodyPr/>
                    <a:lstStyle/>
                    <a:p>
                      <a:pPr algn="ctr" fontAlgn="ctr"/>
                      <a:r>
                        <a:rPr lang="en-US" sz="800" u="none" strike="noStrike" dirty="0"/>
                        <a:t>7.887</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a:t>0.221</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bl>
          </a:graphicData>
        </a:graphic>
      </p:graphicFrame>
      <p:graphicFrame>
        <p:nvGraphicFramePr>
          <p:cNvPr id="8" name="Table 7"/>
          <p:cNvGraphicFramePr>
            <a:graphicFrameLocks noGrp="1"/>
          </p:cNvGraphicFramePr>
          <p:nvPr/>
        </p:nvGraphicFramePr>
        <p:xfrm>
          <a:off x="3733800" y="3810000"/>
          <a:ext cx="4267200" cy="86296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10uM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10uM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Ambiguous</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Ambiguous</a:t>
                      </a:r>
                      <a:endParaRPr lang="en-US" sz="1000" b="0" i="0" u="none" strike="noStrike" dirty="0">
                        <a:latin typeface="Arial"/>
                      </a:endParaRPr>
                    </a:p>
                  </a:txBody>
                  <a:tcPr marL="9525" marR="9525" marT="9525" marB="0" anchor="ctr"/>
                </a:tc>
              </a:tr>
              <a:tr h="274320">
                <a:tc>
                  <a:txBody>
                    <a:bodyPr/>
                    <a:lstStyle/>
                    <a:p>
                      <a:pPr algn="l" fontAlgn="b"/>
                      <a:r>
                        <a:rPr lang="en-US" sz="1000" b="0" i="0" u="none" strike="noStrike" dirty="0" smtClean="0">
                          <a:latin typeface="+mn-lt"/>
                        </a:rPr>
                        <a:t>  </a:t>
                      </a:r>
                      <a:r>
                        <a:rPr lang="en-US" sz="1000" b="0" i="0" u="none" strike="noStrike" baseline="0" dirty="0" smtClean="0">
                          <a:latin typeface="+mn-lt"/>
                        </a:rPr>
                        <a:t> </a:t>
                      </a:r>
                      <a:r>
                        <a:rPr lang="en-US" sz="1000" b="0" i="0" u="none" strike="noStrike" dirty="0" smtClean="0">
                          <a:latin typeface="+mn-lt"/>
                        </a:rPr>
                        <a:t>R square </a:t>
                      </a:r>
                      <a:endParaRPr lang="en-US" sz="1000" b="0" i="0" u="none" strike="noStrike" dirty="0">
                        <a:latin typeface="+mn-lt"/>
                      </a:endParaRPr>
                    </a:p>
                  </a:txBody>
                  <a:tcPr marL="9525" marR="9525" marT="9525" marB="0" anchor="ctr"/>
                </a:tc>
                <a:tc>
                  <a:txBody>
                    <a:bodyPr/>
                    <a:lstStyle/>
                    <a:p>
                      <a:pPr algn="ctr" fontAlgn="b"/>
                      <a:r>
                        <a:rPr lang="en-US" sz="1000" b="0" i="0" u="none" strike="noStrike" dirty="0">
                          <a:latin typeface="+mn-lt"/>
                        </a:rPr>
                        <a:t>0.4974</a:t>
                      </a:r>
                    </a:p>
                  </a:txBody>
                  <a:tcPr marL="9525" marR="9525" marT="9525" marB="0" anchor="ctr"/>
                </a:tc>
                <a:tc>
                  <a:txBody>
                    <a:bodyPr/>
                    <a:lstStyle/>
                    <a:p>
                      <a:pPr algn="ctr" fontAlgn="b"/>
                      <a:r>
                        <a:rPr lang="en-US" sz="1000" b="0" i="0" u="none" strike="noStrike" dirty="0">
                          <a:latin typeface="+mn-lt"/>
                        </a:rPr>
                        <a:t>0.6070</a:t>
                      </a:r>
                    </a:p>
                  </a:txBody>
                  <a:tcPr marL="9525" marR="9525" marT="9525" marB="0" anchor="ctr"/>
                </a:tc>
              </a:tr>
            </a:tbl>
          </a:graphicData>
        </a:graphic>
      </p:graphicFrame>
      <p:graphicFrame>
        <p:nvGraphicFramePr>
          <p:cNvPr id="9" name="Table 8"/>
          <p:cNvGraphicFramePr>
            <a:graphicFrameLocks noGrp="1"/>
          </p:cNvGraphicFramePr>
          <p:nvPr/>
        </p:nvGraphicFramePr>
        <p:xfrm>
          <a:off x="3733800" y="4950552"/>
          <a:ext cx="1920240" cy="1493520"/>
        </p:xfrm>
        <a:graphic>
          <a:graphicData uri="http://schemas.openxmlformats.org/drawingml/2006/table">
            <a:tbl>
              <a:tblPr firstRow="1" bandRow="1">
                <a:tableStyleId>{5C22544A-7EE6-4342-B048-85BDC9FD1C3A}</a:tableStyleId>
              </a:tblPr>
              <a:tblGrid>
                <a:gridCol w="384048"/>
                <a:gridCol w="384048"/>
                <a:gridCol w="384048"/>
                <a:gridCol w="384048"/>
                <a:gridCol w="384048"/>
              </a:tblGrid>
              <a:tr h="365760">
                <a:tc>
                  <a:txBody>
                    <a:bodyPr/>
                    <a:lstStyle/>
                    <a:p>
                      <a:pPr algn="l" fontAlgn="b"/>
                      <a:endParaRPr lang="en-US" sz="900" b="0" i="0" u="none" strike="noStrike" dirty="0">
                        <a:solidFill>
                          <a:srgbClr val="000000"/>
                        </a:solidFill>
                        <a:latin typeface="Calibri"/>
                      </a:endParaRPr>
                    </a:p>
                  </a:txBody>
                  <a:tcPr marL="9525" marR="9525" marT="9525" marB="0" anchor="b"/>
                </a:tc>
                <a:tc gridSpan="2">
                  <a:txBody>
                    <a:bodyPr/>
                    <a:lstStyle/>
                    <a:p>
                      <a:pPr algn="ctr" fontAlgn="ctr"/>
                      <a:r>
                        <a:rPr lang="en-US" sz="800" u="none" strike="noStrike" dirty="0" smtClean="0"/>
                        <a:t>10uM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10uM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u="none" strike="noStrike" dirty="0"/>
                        <a:t>8.641</a:t>
                      </a:r>
                      <a:endParaRPr lang="en-US" sz="800" b="0" i="0" u="none" strike="noStrike" dirty="0">
                        <a:solidFill>
                          <a:srgbClr val="000000"/>
                        </a:solidFill>
                        <a:latin typeface="Arial"/>
                      </a:endParaRPr>
                    </a:p>
                  </a:txBody>
                  <a:tcPr marL="9525" marR="9525" marT="9525" marB="0" anchor="ctr"/>
                </a:tc>
                <a:tc>
                  <a:txBody>
                    <a:bodyPr/>
                    <a:lstStyle/>
                    <a:p>
                      <a:pPr algn="ctr" fontAlgn="ct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a:t>8.254</a:t>
                      </a:r>
                      <a:endParaRPr lang="en-US" sz="800" b="0" i="0" u="none" strike="noStrike" dirty="0">
                        <a:solidFill>
                          <a:srgbClr val="000000"/>
                        </a:solidFill>
                        <a:latin typeface="Arial"/>
                      </a:endParaRPr>
                    </a:p>
                  </a:txBody>
                  <a:tcPr marL="9525" marR="9525" marT="9525" marB="0" anchor="ctr"/>
                </a:tc>
                <a:tc>
                  <a:txBody>
                    <a:bodyPr/>
                    <a:lstStyle/>
                    <a:p>
                      <a:pPr algn="l" fontAlgn="b"/>
                      <a:r>
                        <a:rPr lang="en-US" sz="900" u="none" strike="noStrike" dirty="0"/>
                        <a:t> </a:t>
                      </a:r>
                      <a:endParaRPr lang="en-US" sz="900" b="0" i="0" u="none" strike="noStrike" dirty="0">
                        <a:solidFill>
                          <a:srgbClr val="000000"/>
                        </a:solidFill>
                        <a:latin typeface="Calibri"/>
                      </a:endParaRP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u="none" strike="noStrike"/>
                        <a:t>8.653</a:t>
                      </a:r>
                      <a:endParaRPr lang="en-US" sz="800" b="0" i="0" u="none" strike="noStrike">
                        <a:solidFill>
                          <a:srgbClr val="000000"/>
                        </a:solidFill>
                        <a:latin typeface="Arial"/>
                      </a:endParaRPr>
                    </a:p>
                  </a:txBody>
                  <a:tcPr marL="9525" marR="9525" marT="9525" marB="0" anchor="ctr"/>
                </a:tc>
                <a:tc>
                  <a:txBody>
                    <a:bodyPr/>
                    <a:lstStyle/>
                    <a:p>
                      <a:pPr algn="ctr" fontAlgn="ctr"/>
                      <a:r>
                        <a:rPr lang="en-US" sz="800" u="none" strike="noStrike"/>
                        <a:t>0.188</a:t>
                      </a:r>
                      <a:endParaRPr lang="en-US" sz="800" b="0" i="0" u="none" strike="noStrike">
                        <a:solidFill>
                          <a:srgbClr val="000000"/>
                        </a:solidFill>
                        <a:latin typeface="Arial"/>
                      </a:endParaRPr>
                    </a:p>
                  </a:txBody>
                  <a:tcPr marL="9525" marR="9525" marT="9525" marB="0" anchor="ctr"/>
                </a:tc>
                <a:tc>
                  <a:txBody>
                    <a:bodyPr/>
                    <a:lstStyle/>
                    <a:p>
                      <a:pPr algn="ctr" fontAlgn="ctr"/>
                      <a:r>
                        <a:rPr lang="en-US" sz="800" u="none" strike="noStrike" dirty="0"/>
                        <a:t>8.271</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a:t>0.241</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u="none" strike="noStrike"/>
                        <a:t>8.666</a:t>
                      </a:r>
                      <a:endParaRPr lang="en-US" sz="800" b="0" i="0" u="none" strike="noStrike">
                        <a:solidFill>
                          <a:srgbClr val="000000"/>
                        </a:solidFill>
                        <a:latin typeface="Arial"/>
                      </a:endParaRPr>
                    </a:p>
                  </a:txBody>
                  <a:tcPr marL="9525" marR="9525" marT="9525" marB="0" anchor="ctr"/>
                </a:tc>
                <a:tc>
                  <a:txBody>
                    <a:bodyPr/>
                    <a:lstStyle/>
                    <a:p>
                      <a:pPr algn="ctr" fontAlgn="ctr"/>
                      <a:r>
                        <a:rPr lang="en-US" sz="800" u="none" strike="noStrike"/>
                        <a:t>0.188</a:t>
                      </a:r>
                      <a:endParaRPr lang="en-US" sz="800" b="0" i="0" u="none" strike="noStrike">
                        <a:solidFill>
                          <a:srgbClr val="000000"/>
                        </a:solidFill>
                        <a:latin typeface="Arial"/>
                      </a:endParaRPr>
                    </a:p>
                  </a:txBody>
                  <a:tcPr marL="9525" marR="9525" marT="9525" marB="0" anchor="ctr"/>
                </a:tc>
                <a:tc>
                  <a:txBody>
                    <a:bodyPr/>
                    <a:lstStyle/>
                    <a:p>
                      <a:pPr algn="ctr" fontAlgn="ctr"/>
                      <a:r>
                        <a:rPr lang="en-US" sz="800" u="none" strike="noStrike"/>
                        <a:t>8.287</a:t>
                      </a:r>
                      <a:endParaRPr lang="en-US" sz="800" b="0" i="0" u="none" strike="noStrike">
                        <a:solidFill>
                          <a:srgbClr val="000000"/>
                        </a:solidFill>
                        <a:latin typeface="Arial"/>
                      </a:endParaRPr>
                    </a:p>
                  </a:txBody>
                  <a:tcPr marL="9525" marR="9525" marT="9525" marB="0" anchor="ctr"/>
                </a:tc>
                <a:tc>
                  <a:txBody>
                    <a:bodyPr/>
                    <a:lstStyle/>
                    <a:p>
                      <a:pPr algn="ctr" fontAlgn="ctr"/>
                      <a:r>
                        <a:rPr lang="en-US" sz="800" u="none" strike="noStrike" dirty="0"/>
                        <a:t>0.241</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u="none" strike="noStrike"/>
                        <a:t>8.679</a:t>
                      </a:r>
                      <a:endParaRPr lang="en-US" sz="800" b="0" i="0" u="none" strike="noStrike">
                        <a:solidFill>
                          <a:srgbClr val="000000"/>
                        </a:solidFill>
                        <a:latin typeface="Arial"/>
                      </a:endParaRPr>
                    </a:p>
                  </a:txBody>
                  <a:tcPr marL="9525" marR="9525" marT="9525" marB="0" anchor="ctr"/>
                </a:tc>
                <a:tc>
                  <a:txBody>
                    <a:bodyPr/>
                    <a:lstStyle/>
                    <a:p>
                      <a:pPr algn="ctr" fontAlgn="ctr"/>
                      <a:r>
                        <a:rPr lang="en-US" sz="800" u="none" strike="noStrike"/>
                        <a:t>0.188</a:t>
                      </a:r>
                      <a:endParaRPr lang="en-US" sz="800" b="0" i="0" u="none" strike="noStrike">
                        <a:solidFill>
                          <a:srgbClr val="000000"/>
                        </a:solidFill>
                        <a:latin typeface="Arial"/>
                      </a:endParaRPr>
                    </a:p>
                  </a:txBody>
                  <a:tcPr marL="9525" marR="9525" marT="9525" marB="0" anchor="ctr"/>
                </a:tc>
                <a:tc>
                  <a:txBody>
                    <a:bodyPr/>
                    <a:lstStyle/>
                    <a:p>
                      <a:pPr algn="ctr" fontAlgn="ctr"/>
                      <a:r>
                        <a:rPr lang="en-US" sz="800" u="none" strike="noStrike"/>
                        <a:t>8.303</a:t>
                      </a:r>
                      <a:endParaRPr lang="en-US" sz="800" b="0" i="0" u="none" strike="noStrike">
                        <a:solidFill>
                          <a:srgbClr val="000000"/>
                        </a:solidFill>
                        <a:latin typeface="Arial"/>
                      </a:endParaRPr>
                    </a:p>
                  </a:txBody>
                  <a:tcPr marL="9525" marR="9525" marT="9525" marB="0" anchor="ctr"/>
                </a:tc>
                <a:tc>
                  <a:txBody>
                    <a:bodyPr/>
                    <a:lstStyle/>
                    <a:p>
                      <a:pPr algn="ctr" fontAlgn="ctr"/>
                      <a:r>
                        <a:rPr lang="en-US" sz="800" u="none" strike="noStrike" dirty="0"/>
                        <a:t>0.241</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p:cNvPicPr>
            <a:picLocks noChangeAspect="1" noChangeArrowheads="1"/>
          </p:cNvPicPr>
          <p:nvPr/>
        </p:nvPicPr>
        <p:blipFill>
          <a:blip r:embed="rId2" cstate="print"/>
          <a:srcRect/>
          <a:stretch>
            <a:fillRect/>
          </a:stretch>
        </p:blipFill>
        <p:spPr bwMode="auto">
          <a:xfrm>
            <a:off x="381000" y="488156"/>
            <a:ext cx="2921794" cy="2700338"/>
          </a:xfrm>
          <a:prstGeom prst="rect">
            <a:avLst/>
          </a:prstGeom>
          <a:noFill/>
          <a:ln w="9525">
            <a:solidFill>
              <a:schemeClr val="tx1"/>
            </a:solidFill>
            <a:miter lim="800000"/>
            <a:headEnd/>
            <a:tailEnd/>
          </a:ln>
        </p:spPr>
      </p:pic>
      <p:pic>
        <p:nvPicPr>
          <p:cNvPr id="22532" name="Picture 4"/>
          <p:cNvPicPr>
            <a:picLocks noChangeAspect="1" noChangeArrowheads="1"/>
          </p:cNvPicPr>
          <p:nvPr/>
        </p:nvPicPr>
        <p:blipFill>
          <a:blip r:embed="rId3" cstate="print"/>
          <a:srcRect/>
          <a:stretch>
            <a:fillRect/>
          </a:stretch>
        </p:blipFill>
        <p:spPr bwMode="auto">
          <a:xfrm>
            <a:off x="381000" y="3676650"/>
            <a:ext cx="2921794" cy="2693194"/>
          </a:xfrm>
          <a:prstGeom prst="rect">
            <a:avLst/>
          </a:prstGeom>
          <a:noFill/>
          <a:ln w="9525">
            <a:solidFill>
              <a:schemeClr val="tx1"/>
            </a:solidFill>
            <a:miter lim="800000"/>
            <a:headEnd/>
            <a:tailEnd/>
          </a:ln>
        </p:spPr>
      </p:pic>
      <p:graphicFrame>
        <p:nvGraphicFramePr>
          <p:cNvPr id="5" name="Table 4"/>
          <p:cNvGraphicFramePr>
            <a:graphicFrameLocks noGrp="1"/>
          </p:cNvGraphicFramePr>
          <p:nvPr/>
        </p:nvGraphicFramePr>
        <p:xfrm>
          <a:off x="3810000" y="762000"/>
          <a:ext cx="4267200" cy="58864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Interrupted</a:t>
                      </a:r>
                      <a:endParaRPr lang="en-US" sz="1000" b="0" i="0" u="none" strike="noStrike" dirty="0">
                        <a:latin typeface="Arial"/>
                      </a:endParaRPr>
                    </a:p>
                  </a:txBody>
                  <a:tcPr marL="9525" marR="9525" marT="9525" marB="0" anchor="ctr"/>
                </a:tc>
                <a:tc>
                  <a:txBody>
                    <a:bodyPr/>
                    <a:lstStyle/>
                    <a:p>
                      <a:pPr algn="ctr" fontAlgn="b"/>
                      <a:r>
                        <a:rPr lang="en-US" sz="1000" u="none" strike="noStrike" dirty="0"/>
                        <a:t>Interrupted</a:t>
                      </a:r>
                      <a:endParaRPr lang="en-US" sz="1000" b="0" i="0" u="none" strike="noStrike" dirty="0">
                        <a:latin typeface="Arial"/>
                      </a:endParaRPr>
                    </a:p>
                  </a:txBody>
                  <a:tcPr marL="9525" marR="9525" marT="9525" marB="0" anchor="ctr"/>
                </a:tc>
              </a:tr>
            </a:tbl>
          </a:graphicData>
        </a:graphic>
      </p:graphicFrame>
      <p:graphicFrame>
        <p:nvGraphicFramePr>
          <p:cNvPr id="6" name="Table 5"/>
          <p:cNvGraphicFramePr>
            <a:graphicFrameLocks noGrp="1"/>
          </p:cNvGraphicFramePr>
          <p:nvPr/>
        </p:nvGraphicFramePr>
        <p:xfrm>
          <a:off x="3810000" y="3751008"/>
          <a:ext cx="4267200" cy="86296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100uM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100uM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Ambiguous</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Ambiguous</a:t>
                      </a:r>
                      <a:endParaRPr lang="en-US" sz="1000" b="0" i="0" u="none" strike="noStrike" dirty="0">
                        <a:latin typeface="Arial"/>
                      </a:endParaRPr>
                    </a:p>
                  </a:txBody>
                  <a:tcPr marL="9525" marR="9525" marT="9525" marB="0" anchor="ctr"/>
                </a:tc>
              </a:tr>
              <a:tr h="274320">
                <a:tc>
                  <a:txBody>
                    <a:bodyPr/>
                    <a:lstStyle/>
                    <a:p>
                      <a:pPr algn="l" fontAlgn="b"/>
                      <a:r>
                        <a:rPr lang="en-US" sz="1000" b="0" i="0" u="none" strike="noStrike" dirty="0" smtClean="0">
                          <a:latin typeface="+mn-lt"/>
                        </a:rPr>
                        <a:t>  </a:t>
                      </a:r>
                      <a:r>
                        <a:rPr lang="en-US" sz="1000" b="0" i="0" u="none" strike="noStrike" baseline="0" dirty="0" smtClean="0">
                          <a:latin typeface="+mn-lt"/>
                        </a:rPr>
                        <a:t> </a:t>
                      </a:r>
                      <a:r>
                        <a:rPr lang="en-US" sz="1000" b="0" i="0" u="none" strike="noStrike" dirty="0" smtClean="0">
                          <a:latin typeface="+mn-lt"/>
                        </a:rPr>
                        <a:t>R square </a:t>
                      </a:r>
                      <a:endParaRPr lang="en-US" sz="1000" b="0" i="0" u="none" strike="noStrike" dirty="0">
                        <a:latin typeface="+mn-lt"/>
                      </a:endParaRPr>
                    </a:p>
                  </a:txBody>
                  <a:tcPr marL="9525" marR="9525" marT="9525" marB="0" anchor="ctr"/>
                </a:tc>
                <a:tc>
                  <a:txBody>
                    <a:bodyPr/>
                    <a:lstStyle/>
                    <a:p>
                      <a:pPr algn="ctr" fontAlgn="b"/>
                      <a:r>
                        <a:rPr lang="en-US" sz="1000" b="0" i="0" u="none" strike="noStrike" dirty="0">
                          <a:latin typeface="+mn-lt"/>
                        </a:rPr>
                        <a:t>0.6615</a:t>
                      </a:r>
                    </a:p>
                  </a:txBody>
                  <a:tcPr marL="9525" marR="9525" marT="9525" marB="0" anchor="ctr"/>
                </a:tc>
                <a:tc>
                  <a:txBody>
                    <a:bodyPr/>
                    <a:lstStyle/>
                    <a:p>
                      <a:pPr algn="ctr" fontAlgn="b"/>
                      <a:r>
                        <a:rPr lang="en-US" sz="1000" b="0" i="0" u="none" strike="noStrike" dirty="0">
                          <a:latin typeface="+mn-lt"/>
                        </a:rPr>
                        <a:t>0.8354</a:t>
                      </a:r>
                    </a:p>
                  </a:txBody>
                  <a:tcPr marL="9525" marR="9525" marT="9525" marB="0" anchor="ctr"/>
                </a:tc>
              </a:tr>
            </a:tbl>
          </a:graphicData>
        </a:graphic>
      </p:graphicFrame>
      <p:graphicFrame>
        <p:nvGraphicFramePr>
          <p:cNvPr id="7" name="Table 6"/>
          <p:cNvGraphicFramePr>
            <a:graphicFrameLocks noGrp="1"/>
          </p:cNvGraphicFramePr>
          <p:nvPr/>
        </p:nvGraphicFramePr>
        <p:xfrm>
          <a:off x="3810000" y="1586688"/>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20uM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20uM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9.994</a:t>
                      </a:r>
                    </a:p>
                  </a:txBody>
                  <a:tcPr marL="9525" marR="9525" marT="9525" marB="0" anchor="ctr"/>
                </a:tc>
                <a:tc>
                  <a:txBody>
                    <a:bodyPr/>
                    <a:lstStyle/>
                    <a:p>
                      <a:pPr algn="ctr" fontAlgn="ctr"/>
                      <a:endParaRPr lang="en-US" sz="800" b="0" i="0" u="none" strike="noStrike" dirty="0">
                        <a:solidFill>
                          <a:srgbClr val="000000"/>
                        </a:solidFill>
                        <a:latin typeface="+mn-lt"/>
                      </a:endParaRPr>
                    </a:p>
                  </a:txBody>
                  <a:tcPr marL="9525" marR="9525" marT="9525" marB="0" anchor="ctr"/>
                </a:tc>
                <a:tc>
                  <a:txBody>
                    <a:bodyPr/>
                    <a:lstStyle/>
                    <a:p>
                      <a:pPr algn="ctr" fontAlgn="ctr"/>
                      <a:r>
                        <a:rPr lang="en-US" sz="800" b="0" i="0" u="none" strike="noStrike" dirty="0">
                          <a:solidFill>
                            <a:srgbClr val="000000"/>
                          </a:solidFill>
                          <a:latin typeface="+mn-lt"/>
                        </a:rPr>
                        <a:t>9.344</a:t>
                      </a:r>
                    </a:p>
                  </a:txBody>
                  <a:tcPr marL="9525" marR="9525" marT="9525" marB="0" anchor="ctr"/>
                </a:tc>
                <a:tc>
                  <a:txBody>
                    <a:bodyPr/>
                    <a:lstStyle/>
                    <a:p>
                      <a:pPr algn="l" fontAlgn="b"/>
                      <a:r>
                        <a:rPr lang="en-US" sz="900" b="0" i="0" u="none" strike="noStrike" dirty="0">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10.014</a:t>
                      </a:r>
                    </a:p>
                  </a:txBody>
                  <a:tcPr marL="9525" marR="9525" marT="9525" marB="0" anchor="ctr"/>
                </a:tc>
                <a:tc>
                  <a:txBody>
                    <a:bodyPr/>
                    <a:lstStyle/>
                    <a:p>
                      <a:pPr algn="ctr" fontAlgn="ctr"/>
                      <a:r>
                        <a:rPr lang="en-US" sz="800" b="0" i="0" u="none" strike="noStrike">
                          <a:solidFill>
                            <a:srgbClr val="000000"/>
                          </a:solidFill>
                          <a:latin typeface="+mn-lt"/>
                        </a:rPr>
                        <a:t>0.300</a:t>
                      </a:r>
                    </a:p>
                  </a:txBody>
                  <a:tcPr marL="9525" marR="9525" marT="9525" marB="0" anchor="ctr"/>
                </a:tc>
                <a:tc>
                  <a:txBody>
                    <a:bodyPr/>
                    <a:lstStyle/>
                    <a:p>
                      <a:pPr algn="ctr" fontAlgn="ctr"/>
                      <a:r>
                        <a:rPr lang="en-US" sz="800" b="0" i="0" u="none" strike="noStrike" dirty="0">
                          <a:solidFill>
                            <a:srgbClr val="000000"/>
                          </a:solidFill>
                          <a:latin typeface="+mn-lt"/>
                        </a:rPr>
                        <a:t>9.370</a:t>
                      </a:r>
                    </a:p>
                  </a:txBody>
                  <a:tcPr marL="9525" marR="9525" marT="9525" marB="0" anchor="ctr"/>
                </a:tc>
                <a:tc>
                  <a:txBody>
                    <a:bodyPr/>
                    <a:lstStyle/>
                    <a:p>
                      <a:pPr algn="ctr" fontAlgn="ctr"/>
                      <a:r>
                        <a:rPr lang="en-US" sz="800" b="0" i="0" u="none" strike="noStrike" dirty="0">
                          <a:solidFill>
                            <a:srgbClr val="000000"/>
                          </a:solidFill>
                          <a:latin typeface="+mn-lt"/>
                        </a:rPr>
                        <a:t>0.387</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10.034</a:t>
                      </a:r>
                    </a:p>
                  </a:txBody>
                  <a:tcPr marL="9525" marR="9525" marT="9525" marB="0" anchor="ctr"/>
                </a:tc>
                <a:tc>
                  <a:txBody>
                    <a:bodyPr/>
                    <a:lstStyle/>
                    <a:p>
                      <a:pPr algn="ctr" fontAlgn="ctr"/>
                      <a:r>
                        <a:rPr lang="en-US" sz="800" b="0" i="0" u="none" strike="noStrike" dirty="0">
                          <a:solidFill>
                            <a:srgbClr val="000000"/>
                          </a:solidFill>
                          <a:latin typeface="+mn-lt"/>
                        </a:rPr>
                        <a:t>0.300</a:t>
                      </a:r>
                    </a:p>
                  </a:txBody>
                  <a:tcPr marL="9525" marR="9525" marT="9525" marB="0" anchor="ctr"/>
                </a:tc>
                <a:tc>
                  <a:txBody>
                    <a:bodyPr/>
                    <a:lstStyle/>
                    <a:p>
                      <a:pPr algn="ctr" fontAlgn="ctr"/>
                      <a:r>
                        <a:rPr lang="en-US" sz="800" b="0" i="0" u="none" strike="noStrike">
                          <a:solidFill>
                            <a:srgbClr val="000000"/>
                          </a:solidFill>
                          <a:latin typeface="+mn-lt"/>
                        </a:rPr>
                        <a:t>9.396</a:t>
                      </a:r>
                    </a:p>
                  </a:txBody>
                  <a:tcPr marL="9525" marR="9525" marT="9525" marB="0" anchor="ctr"/>
                </a:tc>
                <a:tc>
                  <a:txBody>
                    <a:bodyPr/>
                    <a:lstStyle/>
                    <a:p>
                      <a:pPr algn="ctr" fontAlgn="ctr"/>
                      <a:r>
                        <a:rPr lang="en-US" sz="800" b="0" i="0" u="none" strike="noStrike" dirty="0">
                          <a:solidFill>
                            <a:srgbClr val="000000"/>
                          </a:solidFill>
                          <a:latin typeface="+mn-lt"/>
                        </a:rPr>
                        <a:t>0.387</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10.054</a:t>
                      </a:r>
                    </a:p>
                  </a:txBody>
                  <a:tcPr marL="9525" marR="9525" marT="9525" marB="0" anchor="ctr"/>
                </a:tc>
                <a:tc>
                  <a:txBody>
                    <a:bodyPr/>
                    <a:lstStyle/>
                    <a:p>
                      <a:pPr algn="ctr" fontAlgn="ctr"/>
                      <a:r>
                        <a:rPr lang="en-US" sz="800" b="0" i="0" u="none" strike="noStrike">
                          <a:solidFill>
                            <a:srgbClr val="000000"/>
                          </a:solidFill>
                          <a:latin typeface="+mn-lt"/>
                        </a:rPr>
                        <a:t>0.300</a:t>
                      </a:r>
                    </a:p>
                  </a:txBody>
                  <a:tcPr marL="9525" marR="9525" marT="9525" marB="0" anchor="ctr"/>
                </a:tc>
                <a:tc>
                  <a:txBody>
                    <a:bodyPr/>
                    <a:lstStyle/>
                    <a:p>
                      <a:pPr algn="ctr" fontAlgn="ctr"/>
                      <a:r>
                        <a:rPr lang="en-US" sz="800" b="0" i="0" u="none" strike="noStrike">
                          <a:solidFill>
                            <a:srgbClr val="000000"/>
                          </a:solidFill>
                          <a:latin typeface="+mn-lt"/>
                        </a:rPr>
                        <a:t>9.422</a:t>
                      </a:r>
                    </a:p>
                  </a:txBody>
                  <a:tcPr marL="9525" marR="9525" marT="9525" marB="0" anchor="ctr"/>
                </a:tc>
                <a:tc>
                  <a:txBody>
                    <a:bodyPr/>
                    <a:lstStyle/>
                    <a:p>
                      <a:pPr algn="ctr" fontAlgn="ctr"/>
                      <a:r>
                        <a:rPr lang="en-US" sz="800" b="0" i="0" u="none" strike="noStrike" dirty="0">
                          <a:solidFill>
                            <a:srgbClr val="000000"/>
                          </a:solidFill>
                          <a:latin typeface="+mn-lt"/>
                        </a:rPr>
                        <a:t>0.387</a:t>
                      </a:r>
                    </a:p>
                  </a:txBody>
                  <a:tcPr marL="9525" marR="9525" marT="9525" marB="0" anchor="ctr">
                    <a:solidFill>
                      <a:schemeClr val="accent6">
                        <a:lumMod val="20000"/>
                        <a:lumOff val="80000"/>
                      </a:schemeClr>
                    </a:solidFill>
                  </a:tcPr>
                </a:tc>
              </a:tr>
            </a:tbl>
          </a:graphicData>
        </a:graphic>
      </p:graphicFrame>
      <p:graphicFrame>
        <p:nvGraphicFramePr>
          <p:cNvPr id="8" name="Table 7"/>
          <p:cNvGraphicFramePr>
            <a:graphicFrameLocks noGrp="1"/>
          </p:cNvGraphicFramePr>
          <p:nvPr/>
        </p:nvGraphicFramePr>
        <p:xfrm>
          <a:off x="3810000" y="4800600"/>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100uM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100uM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10.274</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r>
                        <a:rPr lang="en-US" sz="800" b="0" i="0" u="none" strike="noStrike">
                          <a:solidFill>
                            <a:srgbClr val="000000"/>
                          </a:solidFill>
                          <a:latin typeface="+mn-lt"/>
                        </a:rPr>
                        <a:t>9.645</a:t>
                      </a:r>
                    </a:p>
                  </a:txBody>
                  <a:tcPr marL="9525" marR="9525" marT="9525" marB="0" anchor="ctr"/>
                </a:tc>
                <a:tc>
                  <a:txBody>
                    <a:bodyPr/>
                    <a:lstStyle/>
                    <a:p>
                      <a:pPr algn="l" fontAlgn="b"/>
                      <a:r>
                        <a:rPr lang="en-US" sz="900" b="0" i="0" u="none" strike="noStrike" dirty="0">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10.303</a:t>
                      </a:r>
                    </a:p>
                  </a:txBody>
                  <a:tcPr marL="9525" marR="9525" marT="9525" marB="0" anchor="ctr"/>
                </a:tc>
                <a:tc>
                  <a:txBody>
                    <a:bodyPr/>
                    <a:lstStyle/>
                    <a:p>
                      <a:pPr algn="ctr" fontAlgn="ctr"/>
                      <a:r>
                        <a:rPr lang="en-US" sz="800" b="0" i="0" u="none" strike="noStrike">
                          <a:solidFill>
                            <a:srgbClr val="000000"/>
                          </a:solidFill>
                          <a:latin typeface="+mn-lt"/>
                        </a:rPr>
                        <a:t>0.438</a:t>
                      </a:r>
                    </a:p>
                  </a:txBody>
                  <a:tcPr marL="9525" marR="9525" marT="9525" marB="0" anchor="ctr"/>
                </a:tc>
                <a:tc>
                  <a:txBody>
                    <a:bodyPr/>
                    <a:lstStyle/>
                    <a:p>
                      <a:pPr algn="ctr" fontAlgn="ctr"/>
                      <a:r>
                        <a:rPr lang="en-US" sz="800" b="0" i="0" u="none" strike="noStrike">
                          <a:solidFill>
                            <a:srgbClr val="000000"/>
                          </a:solidFill>
                          <a:latin typeface="+mn-lt"/>
                        </a:rPr>
                        <a:t>9.680</a:t>
                      </a:r>
                    </a:p>
                  </a:txBody>
                  <a:tcPr marL="9525" marR="9525" marT="9525" marB="0" anchor="ctr"/>
                </a:tc>
                <a:tc>
                  <a:txBody>
                    <a:bodyPr/>
                    <a:lstStyle/>
                    <a:p>
                      <a:pPr algn="ctr" fontAlgn="ctr"/>
                      <a:r>
                        <a:rPr lang="en-US" sz="800" b="0" i="0" u="none" strike="noStrike" dirty="0">
                          <a:solidFill>
                            <a:srgbClr val="000000"/>
                          </a:solidFill>
                          <a:latin typeface="+mn-lt"/>
                        </a:rPr>
                        <a:t>0.523</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10.333</a:t>
                      </a:r>
                    </a:p>
                  </a:txBody>
                  <a:tcPr marL="9525" marR="9525" marT="9525" marB="0" anchor="ctr"/>
                </a:tc>
                <a:tc>
                  <a:txBody>
                    <a:bodyPr/>
                    <a:lstStyle/>
                    <a:p>
                      <a:pPr algn="ctr" fontAlgn="ctr"/>
                      <a:r>
                        <a:rPr lang="en-US" sz="800" b="0" i="0" u="none" strike="noStrike">
                          <a:solidFill>
                            <a:srgbClr val="000000"/>
                          </a:solidFill>
                          <a:latin typeface="+mn-lt"/>
                        </a:rPr>
                        <a:t>0.438</a:t>
                      </a:r>
                    </a:p>
                  </a:txBody>
                  <a:tcPr marL="9525" marR="9525" marT="9525" marB="0" anchor="ctr"/>
                </a:tc>
                <a:tc>
                  <a:txBody>
                    <a:bodyPr/>
                    <a:lstStyle/>
                    <a:p>
                      <a:pPr algn="ctr" fontAlgn="ctr"/>
                      <a:r>
                        <a:rPr lang="en-US" sz="800" b="0" i="0" u="none" strike="noStrike">
                          <a:solidFill>
                            <a:srgbClr val="000000"/>
                          </a:solidFill>
                          <a:latin typeface="+mn-lt"/>
                        </a:rPr>
                        <a:t>9.715</a:t>
                      </a:r>
                    </a:p>
                  </a:txBody>
                  <a:tcPr marL="9525" marR="9525" marT="9525" marB="0" anchor="ctr"/>
                </a:tc>
                <a:tc>
                  <a:txBody>
                    <a:bodyPr/>
                    <a:lstStyle/>
                    <a:p>
                      <a:pPr algn="ctr" fontAlgn="ctr"/>
                      <a:r>
                        <a:rPr lang="en-US" sz="800" b="0" i="0" u="none" strike="noStrike" dirty="0">
                          <a:solidFill>
                            <a:srgbClr val="000000"/>
                          </a:solidFill>
                          <a:latin typeface="+mn-lt"/>
                        </a:rPr>
                        <a:t>0.523</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10.362</a:t>
                      </a:r>
                    </a:p>
                  </a:txBody>
                  <a:tcPr marL="9525" marR="9525" marT="9525" marB="0" anchor="ctr"/>
                </a:tc>
                <a:tc>
                  <a:txBody>
                    <a:bodyPr/>
                    <a:lstStyle/>
                    <a:p>
                      <a:pPr algn="ctr" fontAlgn="ctr"/>
                      <a:r>
                        <a:rPr lang="en-US" sz="800" b="0" i="0" u="none" strike="noStrike">
                          <a:solidFill>
                            <a:srgbClr val="000000"/>
                          </a:solidFill>
                          <a:latin typeface="+mn-lt"/>
                        </a:rPr>
                        <a:t>0.438</a:t>
                      </a:r>
                    </a:p>
                  </a:txBody>
                  <a:tcPr marL="9525" marR="9525" marT="9525" marB="0" anchor="ctr"/>
                </a:tc>
                <a:tc>
                  <a:txBody>
                    <a:bodyPr/>
                    <a:lstStyle/>
                    <a:p>
                      <a:pPr algn="ctr" fontAlgn="ctr"/>
                      <a:r>
                        <a:rPr lang="en-US" sz="800" b="0" i="0" u="none" strike="noStrike">
                          <a:solidFill>
                            <a:srgbClr val="000000"/>
                          </a:solidFill>
                          <a:latin typeface="+mn-lt"/>
                        </a:rPr>
                        <a:t>9.751</a:t>
                      </a:r>
                    </a:p>
                  </a:txBody>
                  <a:tcPr marL="9525" marR="9525" marT="9525" marB="0" anchor="ctr"/>
                </a:tc>
                <a:tc>
                  <a:txBody>
                    <a:bodyPr/>
                    <a:lstStyle/>
                    <a:p>
                      <a:pPr algn="ctr" fontAlgn="ctr"/>
                      <a:r>
                        <a:rPr lang="en-US" sz="800" b="0" i="0" u="none" strike="noStrike" dirty="0">
                          <a:solidFill>
                            <a:srgbClr val="000000"/>
                          </a:solidFill>
                          <a:latin typeface="+mn-lt"/>
                        </a:rPr>
                        <a:t>0.523</a:t>
                      </a:r>
                    </a:p>
                  </a:txBody>
                  <a:tcPr marL="9525" marR="9525" marT="9525" marB="0" anchor="ctr">
                    <a:solidFill>
                      <a:schemeClr val="accent6">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p:cNvPicPr>
            <a:picLocks noChangeAspect="1" noChangeArrowheads="1"/>
          </p:cNvPicPr>
          <p:nvPr/>
        </p:nvPicPr>
        <p:blipFill>
          <a:blip r:embed="rId2" cstate="print"/>
          <a:srcRect/>
          <a:stretch>
            <a:fillRect/>
          </a:stretch>
        </p:blipFill>
        <p:spPr bwMode="auto">
          <a:xfrm>
            <a:off x="304800" y="485775"/>
            <a:ext cx="2921794" cy="2693194"/>
          </a:xfrm>
          <a:prstGeom prst="rect">
            <a:avLst/>
          </a:prstGeom>
          <a:noFill/>
          <a:ln w="9525">
            <a:solidFill>
              <a:schemeClr val="tx1"/>
            </a:solidFill>
            <a:miter lim="800000"/>
            <a:headEnd/>
            <a:tailEnd/>
          </a:ln>
        </p:spPr>
      </p:pic>
      <p:pic>
        <p:nvPicPr>
          <p:cNvPr id="23555" name="Picture 3"/>
          <p:cNvPicPr>
            <a:picLocks noChangeAspect="1" noChangeArrowheads="1"/>
          </p:cNvPicPr>
          <p:nvPr/>
        </p:nvPicPr>
        <p:blipFill>
          <a:blip r:embed="rId3" cstate="print"/>
          <a:srcRect/>
          <a:stretch>
            <a:fillRect/>
          </a:stretch>
        </p:blipFill>
        <p:spPr bwMode="auto">
          <a:xfrm>
            <a:off x="304800" y="3664744"/>
            <a:ext cx="2921794" cy="2707481"/>
          </a:xfrm>
          <a:prstGeom prst="rect">
            <a:avLst/>
          </a:prstGeom>
          <a:noFill/>
          <a:ln w="9525">
            <a:solidFill>
              <a:schemeClr val="tx1"/>
            </a:solidFill>
            <a:miter lim="800000"/>
            <a:headEnd/>
            <a:tailEnd/>
          </a:ln>
        </p:spPr>
      </p:pic>
      <p:graphicFrame>
        <p:nvGraphicFramePr>
          <p:cNvPr id="4" name="Table 3"/>
          <p:cNvGraphicFramePr>
            <a:graphicFrameLocks noGrp="1"/>
          </p:cNvGraphicFramePr>
          <p:nvPr/>
        </p:nvGraphicFramePr>
        <p:xfrm>
          <a:off x="3581400" y="533400"/>
          <a:ext cx="4267200" cy="86296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Ambiguous</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Ambiguous</a:t>
                      </a:r>
                      <a:endParaRPr lang="en-US" sz="1000" b="0" i="0" u="none" strike="noStrike" dirty="0">
                        <a:latin typeface="Arial"/>
                      </a:endParaRPr>
                    </a:p>
                  </a:txBody>
                  <a:tcPr marL="9525" marR="9525" marT="9525" marB="0" anchor="ctr"/>
                </a:tc>
              </a:tr>
              <a:tr h="274320">
                <a:tc>
                  <a:txBody>
                    <a:bodyPr/>
                    <a:lstStyle/>
                    <a:p>
                      <a:pPr algn="l" fontAlgn="b"/>
                      <a:r>
                        <a:rPr lang="en-US" sz="1000" b="0" i="0" u="none" strike="noStrike" dirty="0" smtClean="0">
                          <a:latin typeface="+mn-lt"/>
                        </a:rPr>
                        <a:t>  </a:t>
                      </a:r>
                      <a:r>
                        <a:rPr lang="en-US" sz="1000" b="0" i="0" u="none" strike="noStrike" baseline="0" dirty="0" smtClean="0">
                          <a:latin typeface="+mn-lt"/>
                        </a:rPr>
                        <a:t> </a:t>
                      </a:r>
                      <a:r>
                        <a:rPr lang="en-US" sz="1000" b="0" i="0" u="none" strike="noStrike" dirty="0" smtClean="0">
                          <a:latin typeface="+mn-lt"/>
                        </a:rPr>
                        <a:t>R square </a:t>
                      </a:r>
                      <a:endParaRPr lang="en-US" sz="1000" b="0" i="0" u="none" strike="noStrike" dirty="0">
                        <a:latin typeface="+mn-lt"/>
                      </a:endParaRPr>
                    </a:p>
                  </a:txBody>
                  <a:tcPr marL="9525" marR="9525" marT="9525" marB="0" anchor="ctr"/>
                </a:tc>
                <a:tc>
                  <a:txBody>
                    <a:bodyPr/>
                    <a:lstStyle/>
                    <a:p>
                      <a:pPr algn="ctr" fontAlgn="b"/>
                      <a:r>
                        <a:rPr lang="en-US" sz="1000" b="0" i="0" u="none" strike="noStrike" dirty="0">
                          <a:latin typeface="+mn-lt"/>
                        </a:rPr>
                        <a:t>0.7763</a:t>
                      </a:r>
                    </a:p>
                  </a:txBody>
                  <a:tcPr marL="9525" marR="9525" marT="9525" marB="0" anchor="ctr"/>
                </a:tc>
                <a:tc>
                  <a:txBody>
                    <a:bodyPr/>
                    <a:lstStyle/>
                    <a:p>
                      <a:pPr algn="ctr" fontAlgn="b"/>
                      <a:r>
                        <a:rPr lang="en-US" sz="1000" b="0" i="0" u="none" strike="noStrike" dirty="0">
                          <a:latin typeface="+mn-lt"/>
                        </a:rPr>
                        <a:t>0.8450</a:t>
                      </a:r>
                    </a:p>
                  </a:txBody>
                  <a:tcPr marL="9525" marR="9525" marT="9525" marB="0" anchor="ctr"/>
                </a:tc>
              </a:tr>
            </a:tbl>
          </a:graphicData>
        </a:graphic>
      </p:graphicFrame>
      <p:graphicFrame>
        <p:nvGraphicFramePr>
          <p:cNvPr id="5" name="Table 4"/>
          <p:cNvGraphicFramePr>
            <a:graphicFrameLocks noGrp="1"/>
          </p:cNvGraphicFramePr>
          <p:nvPr/>
        </p:nvGraphicFramePr>
        <p:xfrm>
          <a:off x="3581400" y="3657600"/>
          <a:ext cx="4267200" cy="86296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500uM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500uM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Interrupted</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Ambiguous</a:t>
                      </a:r>
                      <a:endParaRPr lang="en-US" sz="1000" b="0" i="0" u="none" strike="noStrike" dirty="0">
                        <a:latin typeface="Arial"/>
                      </a:endParaRPr>
                    </a:p>
                  </a:txBody>
                  <a:tcPr marL="9525" marR="9525" marT="9525" marB="0" anchor="ctr"/>
                </a:tc>
              </a:tr>
              <a:tr h="274320">
                <a:tc>
                  <a:txBody>
                    <a:bodyPr/>
                    <a:lstStyle/>
                    <a:p>
                      <a:pPr algn="l" fontAlgn="b"/>
                      <a:r>
                        <a:rPr lang="en-US" sz="1000" b="0" i="0" u="none" strike="noStrike" dirty="0" smtClean="0">
                          <a:latin typeface="+mn-lt"/>
                        </a:rPr>
                        <a:t>  </a:t>
                      </a:r>
                      <a:r>
                        <a:rPr lang="en-US" sz="1000" b="0" i="0" u="none" strike="noStrike" baseline="0" dirty="0" smtClean="0">
                          <a:latin typeface="+mn-lt"/>
                        </a:rPr>
                        <a:t> </a:t>
                      </a:r>
                      <a:r>
                        <a:rPr lang="en-US" sz="1000" b="0" i="0" u="none" strike="noStrike" dirty="0" smtClean="0">
                          <a:latin typeface="+mn-lt"/>
                        </a:rPr>
                        <a:t>R square </a:t>
                      </a:r>
                      <a:endParaRPr lang="en-US" sz="1000" b="0" i="0" u="none" strike="noStrike" dirty="0">
                        <a:latin typeface="+mn-lt"/>
                      </a:endParaRPr>
                    </a:p>
                  </a:txBody>
                  <a:tcPr marL="9525" marR="9525" marT="9525" marB="0" anchor="ctr"/>
                </a:tc>
                <a:tc>
                  <a:txBody>
                    <a:bodyPr/>
                    <a:lstStyle/>
                    <a:p>
                      <a:pPr algn="ctr" fontAlgn="b"/>
                      <a:r>
                        <a:rPr lang="en-US" sz="1000" b="0" i="0" u="none" strike="noStrike" dirty="0">
                          <a:latin typeface="+mn-lt"/>
                        </a:rPr>
                        <a:t>0.7763</a:t>
                      </a:r>
                    </a:p>
                  </a:txBody>
                  <a:tcPr marL="9525" marR="9525" marT="9525" marB="0" anchor="ctr"/>
                </a:tc>
                <a:tc>
                  <a:txBody>
                    <a:bodyPr/>
                    <a:lstStyle/>
                    <a:p>
                      <a:pPr algn="ctr" fontAlgn="b"/>
                      <a:r>
                        <a:rPr lang="en-US" sz="1000" b="0" i="0" u="none" strike="noStrike" dirty="0">
                          <a:latin typeface="+mn-lt"/>
                        </a:rPr>
                        <a:t>0.8450</a:t>
                      </a:r>
                    </a:p>
                  </a:txBody>
                  <a:tcPr marL="9525" marR="9525" marT="9525" marB="0" anchor="ctr"/>
                </a:tc>
              </a:tr>
            </a:tbl>
          </a:graphicData>
        </a:graphic>
      </p:graphicFrame>
      <p:graphicFrame>
        <p:nvGraphicFramePr>
          <p:cNvPr id="6" name="Table 5"/>
          <p:cNvGraphicFramePr>
            <a:graphicFrameLocks noGrp="1"/>
          </p:cNvGraphicFramePr>
          <p:nvPr/>
        </p:nvGraphicFramePr>
        <p:xfrm>
          <a:off x="3581400" y="1586688"/>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200uM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200M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10.046</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r>
                        <a:rPr lang="en-US" sz="800" b="0" i="0" u="none" strike="noStrike">
                          <a:solidFill>
                            <a:srgbClr val="000000"/>
                          </a:solidFill>
                          <a:latin typeface="+mn-lt"/>
                        </a:rPr>
                        <a:t>9.305</a:t>
                      </a:r>
                    </a:p>
                  </a:txBody>
                  <a:tcPr marL="9525" marR="9525" marT="9525" marB="0" anchor="ctr"/>
                </a:tc>
                <a:tc>
                  <a:txBody>
                    <a:bodyPr/>
                    <a:lstStyle/>
                    <a:p>
                      <a:pPr algn="l" fontAlgn="b"/>
                      <a:r>
                        <a:rPr lang="en-US" sz="800" b="0" i="0" u="none" strike="noStrike" dirty="0">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10.086</a:t>
                      </a:r>
                    </a:p>
                  </a:txBody>
                  <a:tcPr marL="9525" marR="9525" marT="9525" marB="0" anchor="ctr"/>
                </a:tc>
                <a:tc>
                  <a:txBody>
                    <a:bodyPr/>
                    <a:lstStyle/>
                    <a:p>
                      <a:pPr algn="ctr" fontAlgn="ctr"/>
                      <a:r>
                        <a:rPr lang="en-US" sz="800" b="0" i="0" u="none" strike="noStrike">
                          <a:solidFill>
                            <a:srgbClr val="000000"/>
                          </a:solidFill>
                          <a:latin typeface="+mn-lt"/>
                        </a:rPr>
                        <a:t>0.602</a:t>
                      </a:r>
                    </a:p>
                  </a:txBody>
                  <a:tcPr marL="9525" marR="9525" marT="9525" marB="0" anchor="ctr"/>
                </a:tc>
                <a:tc>
                  <a:txBody>
                    <a:bodyPr/>
                    <a:lstStyle/>
                    <a:p>
                      <a:pPr algn="ctr" fontAlgn="ctr"/>
                      <a:r>
                        <a:rPr lang="en-US" sz="800" b="0" i="0" u="none" strike="noStrike">
                          <a:solidFill>
                            <a:srgbClr val="000000"/>
                          </a:solidFill>
                          <a:latin typeface="+mn-lt"/>
                        </a:rPr>
                        <a:t>9.352</a:t>
                      </a:r>
                    </a:p>
                  </a:txBody>
                  <a:tcPr marL="9525" marR="9525" marT="9525" marB="0" anchor="ctr"/>
                </a:tc>
                <a:tc>
                  <a:txBody>
                    <a:bodyPr/>
                    <a:lstStyle/>
                    <a:p>
                      <a:pPr algn="ctr" fontAlgn="ctr"/>
                      <a:r>
                        <a:rPr lang="en-US" sz="800" b="0" i="0" u="none" strike="noStrike" dirty="0">
                          <a:solidFill>
                            <a:srgbClr val="000000"/>
                          </a:solidFill>
                          <a:latin typeface="+mn-lt"/>
                        </a:rPr>
                        <a:t>0.703</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10.127</a:t>
                      </a:r>
                    </a:p>
                  </a:txBody>
                  <a:tcPr marL="9525" marR="9525" marT="9525" marB="0" anchor="ctr"/>
                </a:tc>
                <a:tc>
                  <a:txBody>
                    <a:bodyPr/>
                    <a:lstStyle/>
                    <a:p>
                      <a:pPr algn="ctr" fontAlgn="ctr"/>
                      <a:r>
                        <a:rPr lang="en-US" sz="800" b="0" i="0" u="none" strike="noStrike">
                          <a:solidFill>
                            <a:srgbClr val="000000"/>
                          </a:solidFill>
                          <a:latin typeface="+mn-lt"/>
                        </a:rPr>
                        <a:t>0.602</a:t>
                      </a:r>
                    </a:p>
                  </a:txBody>
                  <a:tcPr marL="9525" marR="9525" marT="9525" marB="0" anchor="ctr"/>
                </a:tc>
                <a:tc>
                  <a:txBody>
                    <a:bodyPr/>
                    <a:lstStyle/>
                    <a:p>
                      <a:pPr algn="ctr" fontAlgn="ctr"/>
                      <a:r>
                        <a:rPr lang="en-US" sz="800" b="0" i="0" u="none" strike="noStrike">
                          <a:solidFill>
                            <a:srgbClr val="000000"/>
                          </a:solidFill>
                          <a:latin typeface="+mn-lt"/>
                        </a:rPr>
                        <a:t>9.399</a:t>
                      </a:r>
                    </a:p>
                  </a:txBody>
                  <a:tcPr marL="9525" marR="9525" marT="9525" marB="0" anchor="ctr"/>
                </a:tc>
                <a:tc>
                  <a:txBody>
                    <a:bodyPr/>
                    <a:lstStyle/>
                    <a:p>
                      <a:pPr algn="ctr" fontAlgn="ctr"/>
                      <a:r>
                        <a:rPr lang="en-US" sz="800" b="0" i="0" u="none" strike="noStrike" dirty="0">
                          <a:solidFill>
                            <a:srgbClr val="000000"/>
                          </a:solidFill>
                          <a:latin typeface="+mn-lt"/>
                        </a:rPr>
                        <a:t>0.703</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10.167</a:t>
                      </a:r>
                    </a:p>
                  </a:txBody>
                  <a:tcPr marL="9525" marR="9525" marT="9525" marB="0" anchor="ctr"/>
                </a:tc>
                <a:tc>
                  <a:txBody>
                    <a:bodyPr/>
                    <a:lstStyle/>
                    <a:p>
                      <a:pPr algn="ctr" fontAlgn="ctr"/>
                      <a:r>
                        <a:rPr lang="en-US" sz="800" b="0" i="0" u="none" strike="noStrike">
                          <a:solidFill>
                            <a:srgbClr val="000000"/>
                          </a:solidFill>
                          <a:latin typeface="+mn-lt"/>
                        </a:rPr>
                        <a:t>0.602</a:t>
                      </a:r>
                    </a:p>
                  </a:txBody>
                  <a:tcPr marL="9525" marR="9525" marT="9525" marB="0" anchor="ctr"/>
                </a:tc>
                <a:tc>
                  <a:txBody>
                    <a:bodyPr/>
                    <a:lstStyle/>
                    <a:p>
                      <a:pPr algn="ctr" fontAlgn="ctr"/>
                      <a:r>
                        <a:rPr lang="en-US" sz="800" b="0" i="0" u="none" strike="noStrike">
                          <a:solidFill>
                            <a:srgbClr val="000000"/>
                          </a:solidFill>
                          <a:latin typeface="+mn-lt"/>
                        </a:rPr>
                        <a:t>9.446</a:t>
                      </a:r>
                    </a:p>
                  </a:txBody>
                  <a:tcPr marL="9525" marR="9525" marT="9525" marB="0" anchor="ctr"/>
                </a:tc>
                <a:tc>
                  <a:txBody>
                    <a:bodyPr/>
                    <a:lstStyle/>
                    <a:p>
                      <a:pPr algn="ctr" fontAlgn="ctr"/>
                      <a:r>
                        <a:rPr lang="en-US" sz="800" b="0" i="0" u="none" strike="noStrike" dirty="0">
                          <a:solidFill>
                            <a:srgbClr val="000000"/>
                          </a:solidFill>
                          <a:latin typeface="+mn-lt"/>
                        </a:rPr>
                        <a:t>0.703</a:t>
                      </a:r>
                    </a:p>
                  </a:txBody>
                  <a:tcPr marL="9525" marR="9525" marT="9525" marB="0" anchor="ctr">
                    <a:solidFill>
                      <a:schemeClr val="accent6">
                        <a:lumMod val="20000"/>
                        <a:lumOff val="80000"/>
                      </a:schemeClr>
                    </a:solidFill>
                  </a:tcPr>
                </a:tc>
              </a:tr>
            </a:tbl>
          </a:graphicData>
        </a:graphic>
      </p:graphicFrame>
      <p:graphicFrame>
        <p:nvGraphicFramePr>
          <p:cNvPr id="7" name="Table 6"/>
          <p:cNvGraphicFramePr>
            <a:graphicFrameLocks noGrp="1"/>
          </p:cNvGraphicFramePr>
          <p:nvPr/>
        </p:nvGraphicFramePr>
        <p:xfrm>
          <a:off x="3581400" y="4800600"/>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500uM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500uM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9.319</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r>
                        <a:rPr lang="en-US" sz="800" b="0" i="0" u="none" strike="noStrike">
                          <a:solidFill>
                            <a:srgbClr val="000000"/>
                          </a:solidFill>
                          <a:latin typeface="+mn-lt"/>
                        </a:rPr>
                        <a:t>8.428</a:t>
                      </a:r>
                    </a:p>
                  </a:txBody>
                  <a:tcPr marL="9525" marR="9525" marT="9525" marB="0" anchor="ctr"/>
                </a:tc>
                <a:tc>
                  <a:txBody>
                    <a:bodyPr/>
                    <a:lstStyle/>
                    <a:p>
                      <a:pPr algn="l" fontAlgn="b"/>
                      <a:r>
                        <a:rPr lang="en-US" sz="800" b="0" i="0" u="none" strike="noStrike" dirty="0">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9.324</a:t>
                      </a:r>
                    </a:p>
                  </a:txBody>
                  <a:tcPr marL="9525" marR="9525" marT="9525" marB="0" anchor="ctr"/>
                </a:tc>
                <a:tc>
                  <a:txBody>
                    <a:bodyPr/>
                    <a:lstStyle/>
                    <a:p>
                      <a:pPr algn="ctr" fontAlgn="ctr"/>
                      <a:r>
                        <a:rPr lang="en-US" sz="800" b="0" i="0" u="none" strike="noStrike">
                          <a:solidFill>
                            <a:srgbClr val="000000"/>
                          </a:solidFill>
                          <a:latin typeface="+mn-lt"/>
                        </a:rPr>
                        <a:t>0.083</a:t>
                      </a:r>
                    </a:p>
                  </a:txBody>
                  <a:tcPr marL="9525" marR="9525" marT="9525" marB="0" anchor="ctr"/>
                </a:tc>
                <a:tc>
                  <a:txBody>
                    <a:bodyPr/>
                    <a:lstStyle/>
                    <a:p>
                      <a:pPr algn="ctr" fontAlgn="ctr"/>
                      <a:r>
                        <a:rPr lang="en-US" sz="800" b="0" i="0" u="none" strike="noStrike">
                          <a:solidFill>
                            <a:srgbClr val="000000"/>
                          </a:solidFill>
                          <a:latin typeface="+mn-lt"/>
                        </a:rPr>
                        <a:t>8.442</a:t>
                      </a:r>
                    </a:p>
                  </a:txBody>
                  <a:tcPr marL="9525" marR="9525" marT="9525" marB="0" anchor="ctr"/>
                </a:tc>
                <a:tc>
                  <a:txBody>
                    <a:bodyPr/>
                    <a:lstStyle/>
                    <a:p>
                      <a:pPr algn="ctr" fontAlgn="ctr"/>
                      <a:r>
                        <a:rPr lang="en-US" sz="800" b="0" i="0" u="none" strike="noStrike" dirty="0">
                          <a:solidFill>
                            <a:srgbClr val="000000"/>
                          </a:solidFill>
                          <a:latin typeface="+mn-lt"/>
                        </a:rPr>
                        <a:t>0.204</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9.330</a:t>
                      </a:r>
                    </a:p>
                  </a:txBody>
                  <a:tcPr marL="9525" marR="9525" marT="9525" marB="0" anchor="ctr"/>
                </a:tc>
                <a:tc>
                  <a:txBody>
                    <a:bodyPr/>
                    <a:lstStyle/>
                    <a:p>
                      <a:pPr algn="ctr" fontAlgn="ctr"/>
                      <a:r>
                        <a:rPr lang="en-US" sz="800" b="0" i="0" u="none" strike="noStrike">
                          <a:solidFill>
                            <a:srgbClr val="000000"/>
                          </a:solidFill>
                          <a:latin typeface="+mn-lt"/>
                        </a:rPr>
                        <a:t>0.083</a:t>
                      </a:r>
                    </a:p>
                  </a:txBody>
                  <a:tcPr marL="9525" marR="9525" marT="9525" marB="0" anchor="ctr"/>
                </a:tc>
                <a:tc>
                  <a:txBody>
                    <a:bodyPr/>
                    <a:lstStyle/>
                    <a:p>
                      <a:pPr algn="ctr" fontAlgn="ctr"/>
                      <a:r>
                        <a:rPr lang="en-US" sz="800" b="0" i="0" u="none" strike="noStrike">
                          <a:solidFill>
                            <a:srgbClr val="000000"/>
                          </a:solidFill>
                          <a:latin typeface="+mn-lt"/>
                        </a:rPr>
                        <a:t>8.456</a:t>
                      </a:r>
                    </a:p>
                  </a:txBody>
                  <a:tcPr marL="9525" marR="9525" marT="9525" marB="0" anchor="ctr"/>
                </a:tc>
                <a:tc>
                  <a:txBody>
                    <a:bodyPr/>
                    <a:lstStyle/>
                    <a:p>
                      <a:pPr algn="ctr" fontAlgn="ctr"/>
                      <a:r>
                        <a:rPr lang="en-US" sz="800" b="0" i="0" u="none" strike="noStrike" dirty="0">
                          <a:solidFill>
                            <a:srgbClr val="000000"/>
                          </a:solidFill>
                          <a:latin typeface="+mn-lt"/>
                        </a:rPr>
                        <a:t>0.204</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9.335</a:t>
                      </a:r>
                    </a:p>
                  </a:txBody>
                  <a:tcPr marL="9525" marR="9525" marT="9525" marB="0" anchor="ctr"/>
                </a:tc>
                <a:tc>
                  <a:txBody>
                    <a:bodyPr/>
                    <a:lstStyle/>
                    <a:p>
                      <a:pPr algn="ctr" fontAlgn="ctr"/>
                      <a:r>
                        <a:rPr lang="en-US" sz="800" b="0" i="0" u="none" strike="noStrike">
                          <a:solidFill>
                            <a:srgbClr val="000000"/>
                          </a:solidFill>
                          <a:latin typeface="+mn-lt"/>
                        </a:rPr>
                        <a:t>0.083</a:t>
                      </a:r>
                    </a:p>
                  </a:txBody>
                  <a:tcPr marL="9525" marR="9525" marT="9525" marB="0" anchor="ctr"/>
                </a:tc>
                <a:tc>
                  <a:txBody>
                    <a:bodyPr/>
                    <a:lstStyle/>
                    <a:p>
                      <a:pPr algn="ctr" fontAlgn="ctr"/>
                      <a:r>
                        <a:rPr lang="en-US" sz="800" b="0" i="0" u="none" strike="noStrike">
                          <a:solidFill>
                            <a:srgbClr val="000000"/>
                          </a:solidFill>
                          <a:latin typeface="+mn-lt"/>
                        </a:rPr>
                        <a:t>8.470</a:t>
                      </a:r>
                    </a:p>
                  </a:txBody>
                  <a:tcPr marL="9525" marR="9525" marT="9525" marB="0" anchor="ctr"/>
                </a:tc>
                <a:tc>
                  <a:txBody>
                    <a:bodyPr/>
                    <a:lstStyle/>
                    <a:p>
                      <a:pPr algn="ctr" fontAlgn="ctr"/>
                      <a:r>
                        <a:rPr lang="en-US" sz="800" b="0" i="0" u="none" strike="noStrike" dirty="0">
                          <a:solidFill>
                            <a:srgbClr val="000000"/>
                          </a:solidFill>
                          <a:latin typeface="+mn-lt"/>
                        </a:rPr>
                        <a:t>0.204</a:t>
                      </a:r>
                    </a:p>
                  </a:txBody>
                  <a:tcPr marL="9525" marR="9525" marT="9525" marB="0" anchor="ctr">
                    <a:solidFill>
                      <a:schemeClr val="accent6">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smtClean="0"/>
              <a:t>Assay Method </a:t>
            </a:r>
            <a:r>
              <a:rPr lang="en-US" sz="1600" dirty="0"/>
              <a:t>1</a:t>
            </a:r>
          </a:p>
        </p:txBody>
      </p:sp>
      <p:sp>
        <p:nvSpPr>
          <p:cNvPr id="6" name="Content Placeholder 5"/>
          <p:cNvSpPr>
            <a:spLocks noGrp="1"/>
          </p:cNvSpPr>
          <p:nvPr>
            <p:ph idx="1"/>
          </p:nvPr>
        </p:nvSpPr>
        <p:spPr>
          <a:xfrm>
            <a:off x="457200" y="1219200"/>
            <a:ext cx="8229600" cy="2666999"/>
          </a:xfrm>
        </p:spPr>
        <p:txBody>
          <a:bodyPr>
            <a:normAutofit/>
          </a:bodyPr>
          <a:lstStyle/>
          <a:p>
            <a:pPr lvl="0" algn="just">
              <a:spcAft>
                <a:spcPts val="1200"/>
              </a:spcAft>
              <a:buNone/>
            </a:pPr>
            <a:r>
              <a:rPr lang="en-US" sz="1400" b="1" dirty="0" smtClean="0"/>
              <a:t>	Preparation </a:t>
            </a:r>
            <a:r>
              <a:rPr lang="en-US" sz="1400" b="1" dirty="0"/>
              <a:t>of Template-Primer Mix (see Table 2 for details) :</a:t>
            </a:r>
            <a:endParaRPr lang="en-US" sz="1400" dirty="0"/>
          </a:p>
          <a:p>
            <a:pPr lvl="0" algn="just">
              <a:spcBef>
                <a:spcPts val="336"/>
              </a:spcBef>
              <a:spcAft>
                <a:spcPts val="600"/>
              </a:spcAft>
            </a:pPr>
            <a:r>
              <a:rPr lang="en-US" sz="1400" dirty="0" smtClean="0"/>
              <a:t>The </a:t>
            </a:r>
            <a:r>
              <a:rPr lang="en-US" sz="1400" dirty="0"/>
              <a:t>single stranded 80-mer template, TAT2 and it 17-mer primer TAP1 </a:t>
            </a:r>
            <a:r>
              <a:rPr lang="en-US" sz="1400" dirty="0" smtClean="0"/>
              <a:t>were </a:t>
            </a:r>
            <a:r>
              <a:rPr lang="en-US" sz="1400" dirty="0"/>
              <a:t>mixed such that the primer </a:t>
            </a:r>
            <a:r>
              <a:rPr lang="en-US" sz="1400" dirty="0" smtClean="0"/>
              <a:t>was </a:t>
            </a:r>
            <a:r>
              <a:rPr lang="en-US" sz="1400" dirty="0"/>
              <a:t>present in a 7 molar excess (this is the molar ratio used in the previous study) in 1X </a:t>
            </a:r>
            <a:r>
              <a:rPr lang="en-US" sz="1400" i="1" dirty="0" err="1"/>
              <a:t>Taq</a:t>
            </a:r>
            <a:r>
              <a:rPr lang="en-US" sz="1400" dirty="0"/>
              <a:t> reaction buffer (20 </a:t>
            </a:r>
            <a:r>
              <a:rPr lang="en-US" sz="1400" dirty="0" err="1"/>
              <a:t>mM</a:t>
            </a:r>
            <a:r>
              <a:rPr lang="en-US" sz="1400" dirty="0"/>
              <a:t> </a:t>
            </a:r>
            <a:r>
              <a:rPr lang="en-US" sz="1400" dirty="0" err="1"/>
              <a:t>Tris-HCl</a:t>
            </a:r>
            <a:r>
              <a:rPr lang="en-US" sz="1400" dirty="0"/>
              <a:t>, 50 </a:t>
            </a:r>
            <a:r>
              <a:rPr lang="en-US" sz="1400" dirty="0" err="1"/>
              <a:t>mM</a:t>
            </a:r>
            <a:r>
              <a:rPr lang="en-US" sz="1400" dirty="0"/>
              <a:t> </a:t>
            </a:r>
            <a:r>
              <a:rPr lang="en-US" sz="1400" dirty="0" err="1"/>
              <a:t>KCl</a:t>
            </a:r>
            <a:r>
              <a:rPr lang="en-US" sz="1400" dirty="0"/>
              <a:t>) containing 2mM MgCl</a:t>
            </a:r>
            <a:r>
              <a:rPr lang="en-US" sz="1400" baseline="-25000" dirty="0"/>
              <a:t>2</a:t>
            </a:r>
            <a:r>
              <a:rPr lang="en-US" sz="1400" dirty="0"/>
              <a:t>. </a:t>
            </a:r>
          </a:p>
          <a:p>
            <a:pPr lvl="0" algn="just"/>
            <a:r>
              <a:rPr lang="en-US" sz="1400" dirty="0"/>
              <a:t>The holding and cooling steps for annealing </a:t>
            </a:r>
            <a:r>
              <a:rPr lang="en-US" sz="1400" dirty="0" smtClean="0"/>
              <a:t>were </a:t>
            </a:r>
            <a:r>
              <a:rPr lang="en-US" sz="1400" dirty="0"/>
              <a:t>as follows (as used in the previous study): hold at </a:t>
            </a:r>
            <a:r>
              <a:rPr lang="en-US" sz="1400" dirty="0" smtClean="0"/>
              <a:t>95</a:t>
            </a:r>
            <a:r>
              <a:rPr lang="en-US" sz="1400" baseline="30000" dirty="0" smtClean="0"/>
              <a:t>o</a:t>
            </a:r>
            <a:r>
              <a:rPr lang="en-US" sz="1400" dirty="0" smtClean="0"/>
              <a:t>C </a:t>
            </a:r>
            <a:r>
              <a:rPr lang="en-US" sz="1400" dirty="0"/>
              <a:t>for 1.5 minute, cool to </a:t>
            </a:r>
            <a:r>
              <a:rPr lang="en-US" sz="1400" dirty="0" smtClean="0"/>
              <a:t>75</a:t>
            </a:r>
            <a:r>
              <a:rPr lang="en-US" sz="1400" baseline="30000" dirty="0" smtClean="0"/>
              <a:t>o</a:t>
            </a:r>
            <a:r>
              <a:rPr lang="en-US" sz="1400" dirty="0" smtClean="0"/>
              <a:t>C </a:t>
            </a:r>
            <a:r>
              <a:rPr lang="en-US" sz="1400" dirty="0"/>
              <a:t>over 30 minutes, hold at </a:t>
            </a:r>
            <a:r>
              <a:rPr lang="en-US" sz="1400" dirty="0" smtClean="0"/>
              <a:t>75</a:t>
            </a:r>
            <a:r>
              <a:rPr lang="en-US" sz="1400" baseline="30000" dirty="0" smtClean="0"/>
              <a:t>o</a:t>
            </a:r>
            <a:r>
              <a:rPr lang="en-US" sz="1400" dirty="0" smtClean="0"/>
              <a:t>C </a:t>
            </a:r>
            <a:r>
              <a:rPr lang="en-US" sz="1400" dirty="0"/>
              <a:t>for 5 minutes, cool to </a:t>
            </a:r>
            <a:r>
              <a:rPr lang="en-US" sz="1400" dirty="0" smtClean="0"/>
              <a:t>70</a:t>
            </a:r>
            <a:r>
              <a:rPr lang="en-US" sz="1400" baseline="30000" dirty="0" smtClean="0"/>
              <a:t>o</a:t>
            </a:r>
            <a:r>
              <a:rPr lang="en-US" sz="1400" dirty="0" smtClean="0"/>
              <a:t>C </a:t>
            </a:r>
            <a:r>
              <a:rPr lang="en-US" sz="1400" dirty="0"/>
              <a:t>over 9 minutes, hold at </a:t>
            </a:r>
            <a:r>
              <a:rPr lang="en-US" sz="1400" dirty="0" smtClean="0"/>
              <a:t>70</a:t>
            </a:r>
            <a:r>
              <a:rPr lang="en-US" sz="1400" baseline="30000" dirty="0" smtClean="0"/>
              <a:t>o</a:t>
            </a:r>
            <a:r>
              <a:rPr lang="en-US" sz="1400" dirty="0" smtClean="0"/>
              <a:t>C </a:t>
            </a:r>
            <a:r>
              <a:rPr lang="en-US" sz="1400" dirty="0"/>
              <a:t>for 5 minutes, cool to </a:t>
            </a:r>
            <a:r>
              <a:rPr lang="en-US" sz="1400" dirty="0" smtClean="0"/>
              <a:t>45</a:t>
            </a:r>
            <a:r>
              <a:rPr lang="en-US" sz="1400" baseline="30000" dirty="0" smtClean="0"/>
              <a:t>o</a:t>
            </a:r>
            <a:r>
              <a:rPr lang="en-US" sz="1400" dirty="0" smtClean="0"/>
              <a:t>C </a:t>
            </a:r>
            <a:r>
              <a:rPr lang="en-US" sz="1400" dirty="0"/>
              <a:t>over 45 minutes and then to room temperature on the bench.  (The annealed primer-template complex mix is stored at room temperature for the duration of the assay for up to 24hrs. It is neither chilled nor frozen).  </a:t>
            </a:r>
          </a:p>
          <a:p>
            <a:pPr algn="just"/>
            <a:endParaRPr lang="en-US" sz="1400" dirty="0"/>
          </a:p>
        </p:txBody>
      </p:sp>
      <p:graphicFrame>
        <p:nvGraphicFramePr>
          <p:cNvPr id="7" name="Table 6"/>
          <p:cNvGraphicFramePr>
            <a:graphicFrameLocks noGrp="1"/>
          </p:cNvGraphicFramePr>
          <p:nvPr/>
        </p:nvGraphicFramePr>
        <p:xfrm>
          <a:off x="2438400" y="4038600"/>
          <a:ext cx="4267201" cy="2476500"/>
        </p:xfrm>
        <a:graphic>
          <a:graphicData uri="http://schemas.openxmlformats.org/drawingml/2006/table">
            <a:tbl>
              <a:tblPr/>
              <a:tblGrid>
                <a:gridCol w="890823"/>
                <a:gridCol w="1300442"/>
                <a:gridCol w="1037968"/>
                <a:gridCol w="1037968"/>
              </a:tblGrid>
              <a:tr h="0">
                <a:tc gridSpan="4">
                  <a:txBody>
                    <a:bodyPr/>
                    <a:lstStyle/>
                    <a:p>
                      <a:pPr marL="0" marR="0" algn="ctr">
                        <a:lnSpc>
                          <a:spcPct val="115000"/>
                        </a:lnSpc>
                        <a:spcBef>
                          <a:spcPts val="0"/>
                        </a:spcBef>
                        <a:spcAft>
                          <a:spcPts val="0"/>
                        </a:spcAft>
                      </a:pPr>
                      <a:r>
                        <a:rPr lang="en-US" sz="1400" b="1" dirty="0">
                          <a:solidFill>
                            <a:srgbClr val="FFFFFF"/>
                          </a:solidFill>
                          <a:latin typeface="Calibri"/>
                          <a:ea typeface="Calibri"/>
                          <a:cs typeface="Times New Roman"/>
                        </a:rPr>
                        <a:t>Table 2: Composition of the Template-Primer mix</a:t>
                      </a:r>
                      <a:endParaRPr lang="en-US" sz="1400" dirty="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hMerge="1">
                  <a:txBody>
                    <a:bodyPr/>
                    <a:lstStyle/>
                    <a:p>
                      <a:endParaRPr lang="en-US"/>
                    </a:p>
                  </a:txBody>
                  <a:tcPr/>
                </a:tc>
                <a:tc hMerge="1">
                  <a:txBody>
                    <a:bodyPr/>
                    <a:lstStyle/>
                    <a:p>
                      <a:endParaRPr lang="en-US"/>
                    </a:p>
                  </a:txBody>
                  <a:tcPr/>
                </a:tc>
                <a:tc hMerge="1">
                  <a:txBody>
                    <a:bodyPr/>
                    <a:lstStyle/>
                    <a:p>
                      <a:pPr marL="0" marR="0" algn="ctr">
                        <a:lnSpc>
                          <a:spcPct val="115000"/>
                        </a:lnSpc>
                        <a:spcBef>
                          <a:spcPts val="0"/>
                        </a:spcBef>
                        <a:spcAft>
                          <a:spcPts val="0"/>
                        </a:spcAft>
                      </a:pPr>
                      <a:endParaRPr lang="en-US" sz="1400" dirty="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r>
              <a:tr h="182880">
                <a:tc>
                  <a:txBody>
                    <a:bodyPr/>
                    <a:lstStyle/>
                    <a:p>
                      <a:pPr marL="0" marR="0" algn="l">
                        <a:lnSpc>
                          <a:spcPct val="115000"/>
                        </a:lnSpc>
                        <a:spcBef>
                          <a:spcPts val="0"/>
                        </a:spcBef>
                        <a:spcAft>
                          <a:spcPts val="0"/>
                        </a:spcAft>
                      </a:pPr>
                      <a:r>
                        <a:rPr lang="en-US" sz="1200" dirty="0">
                          <a:latin typeface="Calibri"/>
                          <a:ea typeface="Calibri"/>
                          <a:cs typeface="Times New Roman"/>
                        </a:rPr>
                        <a:t>Initial </a:t>
                      </a:r>
                      <a:r>
                        <a:rPr lang="en-US" sz="1200" dirty="0" err="1">
                          <a:latin typeface="Calibri"/>
                          <a:ea typeface="Calibri"/>
                          <a:cs typeface="Times New Roman"/>
                        </a:rPr>
                        <a:t>Conc</a:t>
                      </a:r>
                      <a:endParaRPr lang="en-US" sz="1200" dirty="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dirty="0">
                          <a:latin typeface="Calibri"/>
                          <a:ea typeface="Calibri"/>
                          <a:cs typeface="Times New Roman"/>
                        </a:rPr>
                        <a:t>Reaction Component</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dirty="0">
                          <a:latin typeface="Calibri"/>
                          <a:ea typeface="Calibri"/>
                          <a:cs typeface="Times New Roman"/>
                        </a:rPr>
                        <a:t>Final </a:t>
                      </a:r>
                      <a:r>
                        <a:rPr lang="en-US" sz="1200" dirty="0" err="1">
                          <a:latin typeface="Calibri"/>
                          <a:ea typeface="Calibri"/>
                          <a:cs typeface="Times New Roman"/>
                        </a:rPr>
                        <a:t>Conc</a:t>
                      </a:r>
                      <a:endParaRPr lang="en-US" sz="1200" dirty="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dirty="0" smtClean="0">
                          <a:latin typeface="Calibri"/>
                          <a:ea typeface="Calibri"/>
                          <a:cs typeface="Times New Roman"/>
                        </a:rPr>
                        <a:t>Total amount in 20ul reaction mix</a:t>
                      </a:r>
                      <a:endParaRPr lang="en-US" sz="1200" dirty="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r h="182880">
                <a:tc>
                  <a:txBody>
                    <a:bodyPr/>
                    <a:lstStyle/>
                    <a:p>
                      <a:pPr algn="l">
                        <a:lnSpc>
                          <a:spcPct val="115000"/>
                        </a:lnSpc>
                      </a:pPr>
                      <a:endParaRPr lang="en-US" sz="1200">
                        <a:latin typeface="Calibri"/>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just">
                        <a:lnSpc>
                          <a:spcPct val="115000"/>
                        </a:lnSpc>
                        <a:spcBef>
                          <a:spcPts val="0"/>
                        </a:spcBef>
                        <a:spcAft>
                          <a:spcPts val="0"/>
                        </a:spcAft>
                      </a:pPr>
                      <a:r>
                        <a:rPr lang="en-US" sz="1200" dirty="0">
                          <a:latin typeface="Calibri"/>
                          <a:ea typeface="Calibri"/>
                          <a:cs typeface="Times New Roman"/>
                        </a:rPr>
                        <a:t>Template (TAT2)</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15000"/>
                        </a:lnSpc>
                        <a:spcBef>
                          <a:spcPts val="0"/>
                        </a:spcBef>
                        <a:spcAft>
                          <a:spcPts val="0"/>
                        </a:spcAft>
                      </a:pPr>
                      <a:r>
                        <a:rPr lang="en-US" sz="1200" dirty="0" smtClean="0">
                          <a:latin typeface="Calibri"/>
                          <a:ea typeface="Calibri"/>
                          <a:cs typeface="Times New Roman"/>
                        </a:rPr>
                        <a:t>200nM </a:t>
                      </a:r>
                      <a:endParaRPr lang="en-US" sz="1200" dirty="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15000"/>
                        </a:lnSpc>
                        <a:spcBef>
                          <a:spcPts val="0"/>
                        </a:spcBef>
                        <a:spcAft>
                          <a:spcPts val="0"/>
                        </a:spcAft>
                      </a:pPr>
                      <a:r>
                        <a:rPr lang="en-US" sz="1200" dirty="0" smtClean="0">
                          <a:latin typeface="Calibri"/>
                          <a:ea typeface="Calibri"/>
                          <a:cs typeface="Times New Roman"/>
                        </a:rPr>
                        <a:t>4pmols</a:t>
                      </a:r>
                      <a:endParaRPr lang="en-US" sz="1200" dirty="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82880">
                <a:tc>
                  <a:txBody>
                    <a:bodyPr/>
                    <a:lstStyle/>
                    <a:p>
                      <a:pPr algn="l">
                        <a:lnSpc>
                          <a:spcPct val="115000"/>
                        </a:lnSpc>
                      </a:pPr>
                      <a:endParaRPr lang="en-US" sz="1200">
                        <a:latin typeface="Calibri"/>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just">
                        <a:lnSpc>
                          <a:spcPct val="115000"/>
                        </a:lnSpc>
                        <a:spcBef>
                          <a:spcPts val="0"/>
                        </a:spcBef>
                        <a:spcAft>
                          <a:spcPts val="0"/>
                        </a:spcAft>
                      </a:pPr>
                      <a:r>
                        <a:rPr lang="en-US" sz="1200">
                          <a:latin typeface="Calibri"/>
                          <a:ea typeface="Calibri"/>
                          <a:cs typeface="Times New Roman"/>
                        </a:rPr>
                        <a:t>Primer (TAP1)</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dirty="0" smtClean="0">
                          <a:latin typeface="Calibri"/>
                          <a:ea typeface="Calibri"/>
                          <a:cs typeface="Times New Roman"/>
                        </a:rPr>
                        <a:t>1400nM</a:t>
                      </a:r>
                      <a:endParaRPr lang="en-US" sz="1200" dirty="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dirty="0" smtClean="0">
                          <a:latin typeface="Calibri"/>
                          <a:ea typeface="Calibri"/>
                          <a:cs typeface="Times New Roman"/>
                        </a:rPr>
                        <a:t>28pmols</a:t>
                      </a:r>
                      <a:endParaRPr lang="en-US" sz="1200" dirty="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10X</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just">
                        <a:lnSpc>
                          <a:spcPct val="115000"/>
                        </a:lnSpc>
                        <a:spcBef>
                          <a:spcPts val="0"/>
                        </a:spcBef>
                        <a:spcAft>
                          <a:spcPts val="0"/>
                        </a:spcAft>
                      </a:pPr>
                      <a:r>
                        <a:rPr lang="en-US" sz="1200">
                          <a:latin typeface="Calibri"/>
                          <a:ea typeface="Calibri"/>
                          <a:cs typeface="Times New Roman"/>
                        </a:rPr>
                        <a:t>Taq Polymerase Buffer</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15000"/>
                        </a:lnSpc>
                        <a:spcBef>
                          <a:spcPts val="0"/>
                        </a:spcBef>
                        <a:spcAft>
                          <a:spcPts val="0"/>
                        </a:spcAft>
                      </a:pPr>
                      <a:r>
                        <a:rPr lang="en-US" sz="1200" dirty="0">
                          <a:latin typeface="Calibri"/>
                          <a:ea typeface="Calibri"/>
                          <a:cs typeface="Times New Roman"/>
                        </a:rPr>
                        <a:t>1X</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15000"/>
                        </a:lnSpc>
                        <a:spcBef>
                          <a:spcPts val="0"/>
                        </a:spcBef>
                        <a:spcAft>
                          <a:spcPts val="0"/>
                        </a:spcAft>
                      </a:pPr>
                      <a:endParaRPr lang="en-US" sz="1200" dirty="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50mM</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just">
                        <a:lnSpc>
                          <a:spcPct val="115000"/>
                        </a:lnSpc>
                        <a:spcBef>
                          <a:spcPts val="0"/>
                        </a:spcBef>
                        <a:spcAft>
                          <a:spcPts val="0"/>
                        </a:spcAft>
                      </a:pPr>
                      <a:r>
                        <a:rPr lang="en-US" sz="1200">
                          <a:latin typeface="Calibri"/>
                          <a:ea typeface="Calibri"/>
                          <a:cs typeface="Times New Roman"/>
                        </a:rPr>
                        <a:t>MgCl</a:t>
                      </a:r>
                      <a:r>
                        <a:rPr lang="en-US" sz="1200" baseline="-25000">
                          <a:latin typeface="Calibri"/>
                          <a:ea typeface="Calibri"/>
                          <a:cs typeface="Times New Roman"/>
                        </a:rPr>
                        <a:t>2</a:t>
                      </a:r>
                      <a:endParaRPr lang="en-US" sz="120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dirty="0">
                          <a:latin typeface="Calibri"/>
                          <a:ea typeface="Calibri"/>
                          <a:cs typeface="Times New Roman"/>
                        </a:rPr>
                        <a:t>2mM</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endParaRPr lang="en-US" sz="1200" dirty="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bl>
          </a:graphicData>
        </a:graphic>
      </p:graphicFrame>
      <p:sp>
        <p:nvSpPr>
          <p:cNvPr id="8" name="Slide Number Placeholder 7"/>
          <p:cNvSpPr>
            <a:spLocks noGrp="1"/>
          </p:cNvSpPr>
          <p:nvPr>
            <p:ph type="sldNum" sz="quarter" idx="12"/>
          </p:nvPr>
        </p:nvSpPr>
        <p:spPr/>
        <p:txBody>
          <a:bodyPr/>
          <a:lstStyle/>
          <a:p>
            <a:fld id="{2309D8EA-C950-4620-942E-B4E3258EFE7C}"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p:cNvPicPr>
            <a:picLocks noChangeAspect="1" noChangeArrowheads="1"/>
          </p:cNvPicPr>
          <p:nvPr/>
        </p:nvPicPr>
        <p:blipFill>
          <a:blip r:embed="rId2" cstate="print"/>
          <a:srcRect/>
          <a:stretch>
            <a:fillRect/>
          </a:stretch>
        </p:blipFill>
        <p:spPr bwMode="auto">
          <a:xfrm>
            <a:off x="304800" y="469106"/>
            <a:ext cx="2921794" cy="2743200"/>
          </a:xfrm>
          <a:prstGeom prst="rect">
            <a:avLst/>
          </a:prstGeom>
          <a:noFill/>
          <a:ln w="9525">
            <a:solidFill>
              <a:schemeClr val="tx1"/>
            </a:solidFill>
            <a:miter lim="800000"/>
            <a:headEnd/>
            <a:tailEnd/>
          </a:ln>
        </p:spPr>
      </p:pic>
      <p:pic>
        <p:nvPicPr>
          <p:cNvPr id="24579" name="Picture 3"/>
          <p:cNvPicPr>
            <a:picLocks noChangeAspect="1" noChangeArrowheads="1"/>
          </p:cNvPicPr>
          <p:nvPr/>
        </p:nvPicPr>
        <p:blipFill>
          <a:blip r:embed="rId3" cstate="print"/>
          <a:srcRect/>
          <a:stretch>
            <a:fillRect/>
          </a:stretch>
        </p:blipFill>
        <p:spPr bwMode="auto">
          <a:xfrm>
            <a:off x="304800" y="3681412"/>
            <a:ext cx="2921794" cy="2707481"/>
          </a:xfrm>
          <a:prstGeom prst="rect">
            <a:avLst/>
          </a:prstGeom>
          <a:noFill/>
          <a:ln w="9525">
            <a:solidFill>
              <a:schemeClr val="tx1"/>
            </a:solidFill>
            <a:miter lim="800000"/>
            <a:headEnd/>
            <a:tailEnd/>
          </a:ln>
        </p:spPr>
      </p:pic>
      <p:graphicFrame>
        <p:nvGraphicFramePr>
          <p:cNvPr id="4" name="Table 3"/>
          <p:cNvGraphicFramePr>
            <a:graphicFrameLocks noGrp="1"/>
          </p:cNvGraphicFramePr>
          <p:nvPr/>
        </p:nvGraphicFramePr>
        <p:xfrm>
          <a:off x="3810000" y="469106"/>
          <a:ext cx="4267200" cy="58864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1000uM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1000uM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Interrupted</a:t>
                      </a:r>
                      <a:endParaRPr lang="en-US" sz="1000" b="0" i="0" u="none" strike="noStrike" dirty="0">
                        <a:latin typeface="Arial"/>
                      </a:endParaRPr>
                    </a:p>
                  </a:txBody>
                  <a:tcPr marL="9525" marR="9525" marT="9525" marB="0" anchor="ctr"/>
                </a:tc>
                <a:tc>
                  <a:txBody>
                    <a:bodyPr/>
                    <a:lstStyle/>
                    <a:p>
                      <a:pPr algn="ctr" fontAlgn="b"/>
                      <a:r>
                        <a:rPr lang="en-US" sz="1000" u="none" strike="noStrike" dirty="0"/>
                        <a:t>Interrupted</a:t>
                      </a:r>
                      <a:endParaRPr lang="en-US" sz="1000" b="0" i="0" u="none" strike="noStrike" dirty="0">
                        <a:latin typeface="Arial"/>
                      </a:endParaRPr>
                    </a:p>
                  </a:txBody>
                  <a:tcPr marL="9525" marR="9525" marT="9525" marB="0" anchor="ctr"/>
                </a:tc>
              </a:tr>
            </a:tbl>
          </a:graphicData>
        </a:graphic>
      </p:graphicFrame>
      <p:graphicFrame>
        <p:nvGraphicFramePr>
          <p:cNvPr id="5" name="Table 4"/>
          <p:cNvGraphicFramePr>
            <a:graphicFrameLocks noGrp="1"/>
          </p:cNvGraphicFramePr>
          <p:nvPr/>
        </p:nvGraphicFramePr>
        <p:xfrm>
          <a:off x="3733800" y="3681412"/>
          <a:ext cx="4267200" cy="86296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2000uM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2000uM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Ambiguous</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Ambiguous</a:t>
                      </a:r>
                      <a:endParaRPr lang="en-US" sz="1000" b="0" i="0" u="none" strike="noStrike" dirty="0">
                        <a:latin typeface="Arial"/>
                      </a:endParaRPr>
                    </a:p>
                  </a:txBody>
                  <a:tcPr marL="9525" marR="9525" marT="9525" marB="0" anchor="ctr"/>
                </a:tc>
              </a:tr>
              <a:tr h="274320">
                <a:tc>
                  <a:txBody>
                    <a:bodyPr/>
                    <a:lstStyle/>
                    <a:p>
                      <a:pPr algn="l" fontAlgn="b"/>
                      <a:r>
                        <a:rPr lang="en-US" sz="1000" b="0" i="0" u="none" strike="noStrike" dirty="0" smtClean="0">
                          <a:latin typeface="+mn-lt"/>
                        </a:rPr>
                        <a:t>  </a:t>
                      </a:r>
                      <a:r>
                        <a:rPr lang="en-US" sz="1000" b="0" i="0" u="none" strike="noStrike" baseline="0" dirty="0" smtClean="0">
                          <a:latin typeface="+mn-lt"/>
                        </a:rPr>
                        <a:t> </a:t>
                      </a:r>
                      <a:r>
                        <a:rPr lang="en-US" sz="1000" b="0" i="0" u="none" strike="noStrike" dirty="0" smtClean="0">
                          <a:latin typeface="+mn-lt"/>
                        </a:rPr>
                        <a:t>R square </a:t>
                      </a:r>
                      <a:endParaRPr lang="en-US" sz="1000" b="0" i="0" u="none" strike="noStrike" dirty="0">
                        <a:latin typeface="+mn-lt"/>
                      </a:endParaRPr>
                    </a:p>
                  </a:txBody>
                  <a:tcPr marL="9525" marR="9525" marT="9525" marB="0" anchor="ctr"/>
                </a:tc>
                <a:tc>
                  <a:txBody>
                    <a:bodyPr/>
                    <a:lstStyle/>
                    <a:p>
                      <a:pPr algn="ctr" fontAlgn="b"/>
                      <a:r>
                        <a:rPr lang="en-US" sz="1000" b="0" i="0" u="none" strike="noStrike">
                          <a:latin typeface="+mn-lt"/>
                        </a:rPr>
                        <a:t>0.4266</a:t>
                      </a:r>
                    </a:p>
                  </a:txBody>
                  <a:tcPr marL="9525" marR="9525" marT="9525" marB="0" anchor="ctr"/>
                </a:tc>
                <a:tc>
                  <a:txBody>
                    <a:bodyPr/>
                    <a:lstStyle/>
                    <a:p>
                      <a:pPr algn="ctr" fontAlgn="b"/>
                      <a:r>
                        <a:rPr lang="en-US" sz="1000" b="0" i="0" u="none" strike="noStrike" dirty="0">
                          <a:latin typeface="+mn-lt"/>
                        </a:rPr>
                        <a:t>0.5167</a:t>
                      </a:r>
                    </a:p>
                  </a:txBody>
                  <a:tcPr marL="9525" marR="9525" marT="9525" marB="0" anchor="ctr"/>
                </a:tc>
              </a:tr>
            </a:tbl>
          </a:graphicData>
        </a:graphic>
      </p:graphicFrame>
      <p:graphicFrame>
        <p:nvGraphicFramePr>
          <p:cNvPr id="6" name="Table 5"/>
          <p:cNvGraphicFramePr>
            <a:graphicFrameLocks noGrp="1"/>
          </p:cNvGraphicFramePr>
          <p:nvPr/>
        </p:nvGraphicFramePr>
        <p:xfrm>
          <a:off x="3733800" y="4836000"/>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2000uM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2000uM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10.919</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r>
                        <a:rPr lang="en-US" sz="800" b="0" i="0" u="none" strike="noStrike">
                          <a:solidFill>
                            <a:srgbClr val="000000"/>
                          </a:solidFill>
                          <a:latin typeface="+mn-lt"/>
                        </a:rPr>
                        <a:t>10.638</a:t>
                      </a:r>
                    </a:p>
                  </a:txBody>
                  <a:tcPr marL="9525" marR="9525" marT="9525" marB="0" anchor="ctr"/>
                </a:tc>
                <a:tc>
                  <a:txBody>
                    <a:bodyPr/>
                    <a:lstStyle/>
                    <a:p>
                      <a:pPr algn="l" fontAlgn="b"/>
                      <a:r>
                        <a:rPr lang="en-US" sz="800" b="0" i="0" u="none" strike="noStrike" dirty="0">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10.932</a:t>
                      </a:r>
                    </a:p>
                  </a:txBody>
                  <a:tcPr marL="9525" marR="9525" marT="9525" marB="0" anchor="ctr"/>
                </a:tc>
                <a:tc>
                  <a:txBody>
                    <a:bodyPr/>
                    <a:lstStyle/>
                    <a:p>
                      <a:pPr algn="ctr" fontAlgn="ctr"/>
                      <a:r>
                        <a:rPr lang="en-US" sz="800" b="0" i="0" u="none" strike="noStrike">
                          <a:solidFill>
                            <a:srgbClr val="000000"/>
                          </a:solidFill>
                          <a:latin typeface="+mn-lt"/>
                        </a:rPr>
                        <a:t>0.192</a:t>
                      </a:r>
                    </a:p>
                  </a:txBody>
                  <a:tcPr marL="9525" marR="9525" marT="9525" marB="0" anchor="ctr"/>
                </a:tc>
                <a:tc>
                  <a:txBody>
                    <a:bodyPr/>
                    <a:lstStyle/>
                    <a:p>
                      <a:pPr algn="ctr" fontAlgn="ctr"/>
                      <a:r>
                        <a:rPr lang="en-US" sz="800" b="0" i="0" u="none" strike="noStrike">
                          <a:solidFill>
                            <a:srgbClr val="000000"/>
                          </a:solidFill>
                          <a:latin typeface="+mn-lt"/>
                        </a:rPr>
                        <a:t>10.653</a:t>
                      </a:r>
                    </a:p>
                  </a:txBody>
                  <a:tcPr marL="9525" marR="9525" marT="9525" marB="0" anchor="ctr"/>
                </a:tc>
                <a:tc>
                  <a:txBody>
                    <a:bodyPr/>
                    <a:lstStyle/>
                    <a:p>
                      <a:pPr algn="ctr" fontAlgn="ctr"/>
                      <a:r>
                        <a:rPr lang="en-US" sz="800" b="0" i="0" u="none" strike="noStrike" dirty="0">
                          <a:solidFill>
                            <a:srgbClr val="000000"/>
                          </a:solidFill>
                          <a:latin typeface="+mn-lt"/>
                        </a:rPr>
                        <a:t>0.229</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10.945</a:t>
                      </a:r>
                    </a:p>
                  </a:txBody>
                  <a:tcPr marL="9525" marR="9525" marT="9525" marB="0" anchor="ctr"/>
                </a:tc>
                <a:tc>
                  <a:txBody>
                    <a:bodyPr/>
                    <a:lstStyle/>
                    <a:p>
                      <a:pPr algn="ctr" fontAlgn="ctr"/>
                      <a:r>
                        <a:rPr lang="en-US" sz="800" b="0" i="0" u="none" strike="noStrike">
                          <a:solidFill>
                            <a:srgbClr val="000000"/>
                          </a:solidFill>
                          <a:latin typeface="+mn-lt"/>
                        </a:rPr>
                        <a:t>0.192</a:t>
                      </a:r>
                    </a:p>
                  </a:txBody>
                  <a:tcPr marL="9525" marR="9525" marT="9525" marB="0" anchor="ctr"/>
                </a:tc>
                <a:tc>
                  <a:txBody>
                    <a:bodyPr/>
                    <a:lstStyle/>
                    <a:p>
                      <a:pPr algn="ctr" fontAlgn="ctr"/>
                      <a:r>
                        <a:rPr lang="en-US" sz="800" b="0" i="0" u="none" strike="noStrike">
                          <a:solidFill>
                            <a:srgbClr val="000000"/>
                          </a:solidFill>
                          <a:latin typeface="+mn-lt"/>
                        </a:rPr>
                        <a:t>10.668</a:t>
                      </a:r>
                    </a:p>
                  </a:txBody>
                  <a:tcPr marL="9525" marR="9525" marT="9525" marB="0" anchor="ctr"/>
                </a:tc>
                <a:tc>
                  <a:txBody>
                    <a:bodyPr/>
                    <a:lstStyle/>
                    <a:p>
                      <a:pPr algn="ctr" fontAlgn="ctr"/>
                      <a:r>
                        <a:rPr lang="en-US" sz="800" b="0" i="0" u="none" strike="noStrike" dirty="0">
                          <a:solidFill>
                            <a:srgbClr val="000000"/>
                          </a:solidFill>
                          <a:latin typeface="+mn-lt"/>
                        </a:rPr>
                        <a:t>0.229</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10.958</a:t>
                      </a:r>
                    </a:p>
                  </a:txBody>
                  <a:tcPr marL="9525" marR="9525" marT="9525" marB="0" anchor="ctr"/>
                </a:tc>
                <a:tc>
                  <a:txBody>
                    <a:bodyPr/>
                    <a:lstStyle/>
                    <a:p>
                      <a:pPr algn="ctr" fontAlgn="ctr"/>
                      <a:r>
                        <a:rPr lang="en-US" sz="800" b="0" i="0" u="none" strike="noStrike">
                          <a:solidFill>
                            <a:srgbClr val="000000"/>
                          </a:solidFill>
                          <a:latin typeface="+mn-lt"/>
                        </a:rPr>
                        <a:t>0.192</a:t>
                      </a:r>
                    </a:p>
                  </a:txBody>
                  <a:tcPr marL="9525" marR="9525" marT="9525" marB="0" anchor="ctr"/>
                </a:tc>
                <a:tc>
                  <a:txBody>
                    <a:bodyPr/>
                    <a:lstStyle/>
                    <a:p>
                      <a:pPr algn="ctr" fontAlgn="ctr"/>
                      <a:r>
                        <a:rPr lang="en-US" sz="800" b="0" i="0" u="none" strike="noStrike">
                          <a:solidFill>
                            <a:srgbClr val="000000"/>
                          </a:solidFill>
                          <a:latin typeface="+mn-lt"/>
                        </a:rPr>
                        <a:t>10.684</a:t>
                      </a:r>
                    </a:p>
                  </a:txBody>
                  <a:tcPr marL="9525" marR="9525" marT="9525" marB="0" anchor="ctr"/>
                </a:tc>
                <a:tc>
                  <a:txBody>
                    <a:bodyPr/>
                    <a:lstStyle/>
                    <a:p>
                      <a:pPr algn="ctr" fontAlgn="ctr"/>
                      <a:r>
                        <a:rPr lang="en-US" sz="800" b="0" i="0" u="none" strike="noStrike" dirty="0">
                          <a:solidFill>
                            <a:srgbClr val="000000"/>
                          </a:solidFill>
                          <a:latin typeface="+mn-lt"/>
                        </a:rPr>
                        <a:t>0.229</a:t>
                      </a:r>
                    </a:p>
                  </a:txBody>
                  <a:tcPr marL="9525" marR="9525" marT="9525" marB="0" anchor="ctr">
                    <a:solidFill>
                      <a:schemeClr val="accent6">
                        <a:lumMod val="20000"/>
                        <a:lumOff val="80000"/>
                      </a:schemeClr>
                    </a:solidFill>
                  </a:tcPr>
                </a:tc>
              </a:tr>
            </a:tbl>
          </a:graphicData>
        </a:graphic>
      </p:graphicFrame>
      <p:graphicFrame>
        <p:nvGraphicFramePr>
          <p:cNvPr id="7" name="Table 6"/>
          <p:cNvGraphicFramePr>
            <a:graphicFrameLocks noGrp="1"/>
          </p:cNvGraphicFramePr>
          <p:nvPr/>
        </p:nvGraphicFramePr>
        <p:xfrm>
          <a:off x="3810000" y="1474608"/>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1000uM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1000M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9.888</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r>
                        <a:rPr lang="en-US" sz="800" b="0" i="0" u="none" strike="noStrike">
                          <a:solidFill>
                            <a:srgbClr val="000000"/>
                          </a:solidFill>
                          <a:latin typeface="+mn-lt"/>
                        </a:rPr>
                        <a:t>9.619</a:t>
                      </a:r>
                    </a:p>
                  </a:txBody>
                  <a:tcPr marL="9525" marR="9525" marT="9525" marB="0" anchor="ctr"/>
                </a:tc>
                <a:tc>
                  <a:txBody>
                    <a:bodyPr/>
                    <a:lstStyle/>
                    <a:p>
                      <a:pPr algn="l" fontAlgn="b"/>
                      <a:r>
                        <a:rPr lang="en-US" sz="800" b="0" i="0" u="none" strike="noStrike" dirty="0">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9.895</a:t>
                      </a:r>
                    </a:p>
                  </a:txBody>
                  <a:tcPr marL="9525" marR="9525" marT="9525" marB="0" anchor="ctr"/>
                </a:tc>
                <a:tc>
                  <a:txBody>
                    <a:bodyPr/>
                    <a:lstStyle/>
                    <a:p>
                      <a:pPr algn="ctr" fontAlgn="ctr"/>
                      <a:r>
                        <a:rPr lang="en-US" sz="800" b="0" i="0" u="none" strike="noStrike">
                          <a:solidFill>
                            <a:srgbClr val="000000"/>
                          </a:solidFill>
                          <a:latin typeface="+mn-lt"/>
                        </a:rPr>
                        <a:t>0.111</a:t>
                      </a:r>
                    </a:p>
                  </a:txBody>
                  <a:tcPr marL="9525" marR="9525" marT="9525" marB="0" anchor="ctr"/>
                </a:tc>
                <a:tc>
                  <a:txBody>
                    <a:bodyPr/>
                    <a:lstStyle/>
                    <a:p>
                      <a:pPr algn="ctr" fontAlgn="ctr"/>
                      <a:r>
                        <a:rPr lang="en-US" sz="800" b="0" i="0" u="none" strike="noStrike">
                          <a:solidFill>
                            <a:srgbClr val="000000"/>
                          </a:solidFill>
                          <a:latin typeface="+mn-lt"/>
                        </a:rPr>
                        <a:t>9.629</a:t>
                      </a:r>
                    </a:p>
                  </a:txBody>
                  <a:tcPr marL="9525" marR="9525" marT="9525" marB="0" anchor="ctr"/>
                </a:tc>
                <a:tc>
                  <a:txBody>
                    <a:bodyPr/>
                    <a:lstStyle/>
                    <a:p>
                      <a:pPr algn="ctr" fontAlgn="ctr"/>
                      <a:r>
                        <a:rPr lang="en-US" sz="800" b="0" i="0" u="none" strike="noStrike" dirty="0">
                          <a:solidFill>
                            <a:srgbClr val="000000"/>
                          </a:solidFill>
                          <a:latin typeface="+mn-lt"/>
                        </a:rPr>
                        <a:t>0.145</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9.903</a:t>
                      </a:r>
                    </a:p>
                  </a:txBody>
                  <a:tcPr marL="9525" marR="9525" marT="9525" marB="0" anchor="ctr"/>
                </a:tc>
                <a:tc>
                  <a:txBody>
                    <a:bodyPr/>
                    <a:lstStyle/>
                    <a:p>
                      <a:pPr algn="ctr" fontAlgn="ctr"/>
                      <a:r>
                        <a:rPr lang="en-US" sz="800" b="0" i="0" u="none" strike="noStrike">
                          <a:solidFill>
                            <a:srgbClr val="000000"/>
                          </a:solidFill>
                          <a:latin typeface="+mn-lt"/>
                        </a:rPr>
                        <a:t>0.111</a:t>
                      </a:r>
                    </a:p>
                  </a:txBody>
                  <a:tcPr marL="9525" marR="9525" marT="9525" marB="0" anchor="ctr"/>
                </a:tc>
                <a:tc>
                  <a:txBody>
                    <a:bodyPr/>
                    <a:lstStyle/>
                    <a:p>
                      <a:pPr algn="ctr" fontAlgn="ctr"/>
                      <a:r>
                        <a:rPr lang="en-US" sz="800" b="0" i="0" u="none" strike="noStrike">
                          <a:solidFill>
                            <a:srgbClr val="000000"/>
                          </a:solidFill>
                          <a:latin typeface="+mn-lt"/>
                        </a:rPr>
                        <a:t>9.638</a:t>
                      </a:r>
                    </a:p>
                  </a:txBody>
                  <a:tcPr marL="9525" marR="9525" marT="9525" marB="0" anchor="ctr"/>
                </a:tc>
                <a:tc>
                  <a:txBody>
                    <a:bodyPr/>
                    <a:lstStyle/>
                    <a:p>
                      <a:pPr algn="ctr" fontAlgn="ctr"/>
                      <a:r>
                        <a:rPr lang="en-US" sz="800" b="0" i="0" u="none" strike="noStrike" dirty="0">
                          <a:solidFill>
                            <a:srgbClr val="000000"/>
                          </a:solidFill>
                          <a:latin typeface="+mn-lt"/>
                        </a:rPr>
                        <a:t>0.145</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9.910</a:t>
                      </a:r>
                    </a:p>
                  </a:txBody>
                  <a:tcPr marL="9525" marR="9525" marT="9525" marB="0" anchor="ctr"/>
                </a:tc>
                <a:tc>
                  <a:txBody>
                    <a:bodyPr/>
                    <a:lstStyle/>
                    <a:p>
                      <a:pPr algn="ctr" fontAlgn="ctr"/>
                      <a:r>
                        <a:rPr lang="en-US" sz="800" b="0" i="0" u="none" strike="noStrike">
                          <a:solidFill>
                            <a:srgbClr val="000000"/>
                          </a:solidFill>
                          <a:latin typeface="+mn-lt"/>
                        </a:rPr>
                        <a:t>0.111</a:t>
                      </a:r>
                    </a:p>
                  </a:txBody>
                  <a:tcPr marL="9525" marR="9525" marT="9525" marB="0" anchor="ctr"/>
                </a:tc>
                <a:tc>
                  <a:txBody>
                    <a:bodyPr/>
                    <a:lstStyle/>
                    <a:p>
                      <a:pPr algn="ctr" fontAlgn="ctr"/>
                      <a:r>
                        <a:rPr lang="en-US" sz="800" b="0" i="0" u="none" strike="noStrike">
                          <a:solidFill>
                            <a:srgbClr val="000000"/>
                          </a:solidFill>
                          <a:latin typeface="+mn-lt"/>
                        </a:rPr>
                        <a:t>9.648</a:t>
                      </a:r>
                    </a:p>
                  </a:txBody>
                  <a:tcPr marL="9525" marR="9525" marT="9525" marB="0" anchor="ctr"/>
                </a:tc>
                <a:tc>
                  <a:txBody>
                    <a:bodyPr/>
                    <a:lstStyle/>
                    <a:p>
                      <a:pPr algn="ctr" fontAlgn="ctr"/>
                      <a:r>
                        <a:rPr lang="en-US" sz="800" b="0" i="0" u="none" strike="noStrike" dirty="0">
                          <a:solidFill>
                            <a:srgbClr val="000000"/>
                          </a:solidFill>
                          <a:latin typeface="+mn-lt"/>
                        </a:rPr>
                        <a:t>0.145</a:t>
                      </a:r>
                    </a:p>
                  </a:txBody>
                  <a:tcPr marL="9525" marR="9525" marT="9525" marB="0" anchor="ctr">
                    <a:solidFill>
                      <a:schemeClr val="accent6">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7"/>
          <p:cNvSpPr>
            <a:spLocks noGrp="1"/>
          </p:cNvSpPr>
          <p:nvPr>
            <p:ph type="title"/>
          </p:nvPr>
        </p:nvSpPr>
        <p:spPr>
          <a:xfrm>
            <a:off x="457200" y="9174"/>
            <a:ext cx="8229600" cy="1143000"/>
          </a:xfrm>
        </p:spPr>
        <p:txBody>
          <a:bodyPr vert="horz" lIns="91440" tIns="45720" rIns="91440" bIns="45720" rtlCol="0" anchor="ctr">
            <a:noAutofit/>
          </a:bodyPr>
          <a:lstStyle/>
          <a:p>
            <a:r>
              <a:rPr lang="en-US" sz="2000" dirty="0"/>
              <a:t>Raw </a:t>
            </a:r>
            <a:r>
              <a:rPr lang="en-US" sz="2000" dirty="0" smtClean="0"/>
              <a:t>data: Trials </a:t>
            </a:r>
            <a:r>
              <a:rPr lang="en-US" sz="2000" dirty="0"/>
              <a:t>1&amp; 2 </a:t>
            </a:r>
            <a:r>
              <a:rPr lang="en-US" sz="2000" dirty="0" smtClean="0"/>
              <a:t>65</a:t>
            </a:r>
            <a:r>
              <a:rPr lang="en-US" sz="2000" baseline="30000" dirty="0" smtClean="0"/>
              <a:t>o</a:t>
            </a:r>
            <a:r>
              <a:rPr lang="en-US" sz="2000" dirty="0" smtClean="0"/>
              <a:t>C assay:</a:t>
            </a:r>
            <a:br>
              <a:rPr lang="en-US" sz="2000" dirty="0" smtClean="0"/>
            </a:br>
            <a:r>
              <a:rPr lang="en-US" sz="1600" dirty="0" smtClean="0"/>
              <a:t>The means of replicates in each trial </a:t>
            </a:r>
            <a:r>
              <a:rPr lang="en-US" sz="1600" dirty="0"/>
              <a:t>(</a:t>
            </a:r>
            <a:r>
              <a:rPr lang="en-US" sz="1600" dirty="0" smtClean="0"/>
              <a:t>columns shaded orange and green respectively) were plotted on Prism to obtain the fitted curve (see following slides).</a:t>
            </a:r>
            <a:endParaRPr lang="en-US" sz="1600" dirty="0"/>
          </a:p>
        </p:txBody>
      </p:sp>
      <p:graphicFrame>
        <p:nvGraphicFramePr>
          <p:cNvPr id="5" name="Table 4"/>
          <p:cNvGraphicFramePr>
            <a:graphicFrameLocks noGrp="1"/>
          </p:cNvGraphicFramePr>
          <p:nvPr/>
        </p:nvGraphicFramePr>
        <p:xfrm>
          <a:off x="1" y="1143000"/>
          <a:ext cx="9143999" cy="2703124"/>
        </p:xfrm>
        <a:graphic>
          <a:graphicData uri="http://schemas.openxmlformats.org/drawingml/2006/table">
            <a:tbl>
              <a:tblPr/>
              <a:tblGrid>
                <a:gridCol w="212940"/>
                <a:gridCol w="212940"/>
                <a:gridCol w="212940"/>
                <a:gridCol w="212940"/>
                <a:gridCol w="212940"/>
                <a:gridCol w="212940"/>
                <a:gridCol w="212940"/>
                <a:gridCol w="212940"/>
                <a:gridCol w="255528"/>
                <a:gridCol w="255528"/>
                <a:gridCol w="212940"/>
                <a:gridCol w="212940"/>
                <a:gridCol w="212940"/>
                <a:gridCol w="212940"/>
                <a:gridCol w="212940"/>
                <a:gridCol w="212940"/>
                <a:gridCol w="212940"/>
                <a:gridCol w="212940"/>
                <a:gridCol w="212940"/>
                <a:gridCol w="241332"/>
                <a:gridCol w="250205"/>
                <a:gridCol w="262626"/>
                <a:gridCol w="212940"/>
                <a:gridCol w="212940"/>
                <a:gridCol w="212940"/>
                <a:gridCol w="212940"/>
                <a:gridCol w="212940"/>
                <a:gridCol w="212940"/>
                <a:gridCol w="212940"/>
                <a:gridCol w="212940"/>
                <a:gridCol w="212940"/>
                <a:gridCol w="212940"/>
                <a:gridCol w="212940"/>
                <a:gridCol w="212940"/>
                <a:gridCol w="212940"/>
                <a:gridCol w="212940"/>
                <a:gridCol w="212940"/>
                <a:gridCol w="212940"/>
                <a:gridCol w="212940"/>
                <a:gridCol w="212940"/>
                <a:gridCol w="212940"/>
                <a:gridCol w="212940"/>
              </a:tblGrid>
              <a:tr h="138123">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gridSpan="3">
                  <a:txBody>
                    <a:bodyPr/>
                    <a:lstStyle/>
                    <a:p>
                      <a:pPr algn="l" fontAlgn="b"/>
                      <a:r>
                        <a:rPr lang="en-US" sz="700" b="1" i="0" u="none" strike="noStrike">
                          <a:solidFill>
                            <a:srgbClr val="000000"/>
                          </a:solidFill>
                          <a:latin typeface="Calibri"/>
                        </a:rPr>
                        <a:t>Trial 1 7/3/2013</a:t>
                      </a: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r>
              <a:tr h="138123">
                <a:tc>
                  <a:txBody>
                    <a:bodyPr/>
                    <a:lstStyle/>
                    <a:p>
                      <a:pPr algn="ctr" fontAlgn="ctr"/>
                      <a:r>
                        <a:rPr lang="en-US" sz="700" b="1"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Mins</a:t>
                      </a:r>
                    </a:p>
                  </a:txBody>
                  <a:tcPr marL="3550" marR="3550" marT="355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ctr" fontAlgn="ctr"/>
                      <a:r>
                        <a:rPr lang="en-US" sz="700" b="1" i="0" u="none" strike="noStrike">
                          <a:solidFill>
                            <a:srgbClr val="000000"/>
                          </a:solidFill>
                          <a:latin typeface="Calibri"/>
                        </a:rPr>
                        <a:t>2.00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10.00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20.00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100.00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200.00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300.00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400.00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500.00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38123">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8123">
                <a:tc>
                  <a:txBody>
                    <a:bodyPr/>
                    <a:lstStyle/>
                    <a:p>
                      <a:pPr algn="l" fontAlgn="b"/>
                      <a:r>
                        <a:rPr lang="en-US" sz="700" b="0" i="0" u="none" strike="noStrike">
                          <a:solidFill>
                            <a:srgbClr val="000000"/>
                          </a:solidFill>
                          <a:latin typeface="Calibri"/>
                        </a:rPr>
                        <a:t> +taq</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10.00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6.75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7.14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6.95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6.95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700" b="0" i="0" u="none" strike="noStrike">
                          <a:solidFill>
                            <a:srgbClr val="000000"/>
                          </a:solidFill>
                          <a:latin typeface="Calibri"/>
                        </a:rPr>
                        <a:t>0.19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8.56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8.87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9.93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9.12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700" b="0" i="0" u="none" strike="noStrike">
                          <a:solidFill>
                            <a:srgbClr val="000000"/>
                          </a:solidFill>
                          <a:latin typeface="Calibri"/>
                        </a:rPr>
                        <a:t>0.72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10.14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10.17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10.86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10.39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700" b="0" i="0" u="none" strike="noStrike">
                          <a:solidFill>
                            <a:srgbClr val="000000"/>
                          </a:solidFill>
                          <a:latin typeface="Calibri"/>
                        </a:rPr>
                        <a:t>0.41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12.75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14.76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14.99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14.17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700" b="0" i="0" u="none" strike="noStrike">
                          <a:solidFill>
                            <a:srgbClr val="000000"/>
                          </a:solidFill>
                          <a:latin typeface="Calibri"/>
                        </a:rPr>
                        <a:t>1.23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12.64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14.68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16.12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14.48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700" b="0" i="0" u="none" strike="noStrike">
                          <a:solidFill>
                            <a:srgbClr val="000000"/>
                          </a:solidFill>
                          <a:latin typeface="Calibri"/>
                        </a:rPr>
                        <a:t>1.75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12.71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11.98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12.49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12.39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700" b="0" i="0" u="none" strike="noStrike">
                          <a:solidFill>
                            <a:srgbClr val="000000"/>
                          </a:solidFill>
                          <a:latin typeface="Calibri"/>
                        </a:rPr>
                        <a:t>0.37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11.33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9.73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9.35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10.14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700" b="0" i="0" u="none" strike="noStrike">
                          <a:solidFill>
                            <a:srgbClr val="000000"/>
                          </a:solidFill>
                          <a:latin typeface="Calibri"/>
                        </a:rPr>
                        <a:t>1.05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6.62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7.95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6.96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7.18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700" b="0" i="0" u="none" strike="noStrike">
                          <a:solidFill>
                            <a:srgbClr val="000000"/>
                          </a:solidFill>
                          <a:latin typeface="Calibri"/>
                        </a:rPr>
                        <a:t>0.69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8.50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5.97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11.93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11.74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12.54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12.30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11.41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13.13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12.62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11.09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6.50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0.81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10.72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11.98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9.84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7.79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5.00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5.65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0.54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6.75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10.09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8.59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1.71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3.50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4.81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6.71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5.81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6.84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0.85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10.54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5.82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7.81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1.73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2.00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5.65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4.88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6.60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6.54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0.09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6.90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7.73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8.60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7.82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0.97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1.00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4.28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5.97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5.59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6.30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0.81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6.50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0.94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0.70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7.73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7.74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7.67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6.67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0.83</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4.79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5.50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5.93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6.70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7.74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6.71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6.04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0.66</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6.79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5.86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0.85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7.52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7.54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0.84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0.50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5.82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6.67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6.52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7.82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7.90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7.75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7.85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7.83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7.70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8.30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0.33</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4.99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6.31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5.82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0.72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0.41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6.74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6.67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6.90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6.31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5.82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0.09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6.52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6.31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7.60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6.81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0.50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6.85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10.00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6.81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0.70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8.75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8.30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0.97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0.41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5.00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5.71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7.86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6.73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6.93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8.82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7.94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7.83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0.54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-taq</a:t>
                      </a:r>
                    </a:p>
                  </a:txBody>
                  <a:tcPr marL="3550" marR="3550" marT="355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0.00</a:t>
                      </a:r>
                    </a:p>
                  </a:txBody>
                  <a:tcPr marL="3550" marR="3550" marT="355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5.51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5.45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4.71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5.22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0.45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5.15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6.41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6.14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0.89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6.37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0.25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5.49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6.84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6.49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0.88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5.20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6.43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1.07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6.53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7.38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7.38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7.10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0.49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6.83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7.19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7.95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7.32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0.57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5.11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6.48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dirty="0">
                          <a:solidFill>
                            <a:srgbClr val="000000"/>
                          </a:solidFill>
                          <a:latin typeface="Calibri"/>
                        </a:rPr>
                        <a:t>1.29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bl>
          </a:graphicData>
        </a:graphic>
      </p:graphicFrame>
      <p:graphicFrame>
        <p:nvGraphicFramePr>
          <p:cNvPr id="7" name="Table 6"/>
          <p:cNvGraphicFramePr>
            <a:graphicFrameLocks noGrp="1"/>
          </p:cNvGraphicFramePr>
          <p:nvPr/>
        </p:nvGraphicFramePr>
        <p:xfrm>
          <a:off x="1" y="4002476"/>
          <a:ext cx="9143999" cy="2703124"/>
        </p:xfrm>
        <a:graphic>
          <a:graphicData uri="http://schemas.openxmlformats.org/drawingml/2006/table">
            <a:tbl>
              <a:tblPr/>
              <a:tblGrid>
                <a:gridCol w="212940"/>
                <a:gridCol w="212940"/>
                <a:gridCol w="212940"/>
                <a:gridCol w="212940"/>
                <a:gridCol w="212940"/>
                <a:gridCol w="212940"/>
                <a:gridCol w="212940"/>
                <a:gridCol w="212940"/>
                <a:gridCol w="255528"/>
                <a:gridCol w="255528"/>
                <a:gridCol w="212940"/>
                <a:gridCol w="212940"/>
                <a:gridCol w="212940"/>
                <a:gridCol w="212940"/>
                <a:gridCol w="212940"/>
                <a:gridCol w="212940"/>
                <a:gridCol w="212940"/>
                <a:gridCol w="212940"/>
                <a:gridCol w="212940"/>
                <a:gridCol w="241332"/>
                <a:gridCol w="250205"/>
                <a:gridCol w="262626"/>
                <a:gridCol w="212940"/>
                <a:gridCol w="212940"/>
                <a:gridCol w="212940"/>
                <a:gridCol w="212940"/>
                <a:gridCol w="212940"/>
                <a:gridCol w="212940"/>
                <a:gridCol w="212940"/>
                <a:gridCol w="212940"/>
                <a:gridCol w="212940"/>
                <a:gridCol w="212940"/>
                <a:gridCol w="212940"/>
                <a:gridCol w="212940"/>
                <a:gridCol w="212940"/>
                <a:gridCol w="212940"/>
                <a:gridCol w="212940"/>
                <a:gridCol w="212940"/>
                <a:gridCol w="212940"/>
                <a:gridCol w="212940"/>
                <a:gridCol w="212940"/>
                <a:gridCol w="212940"/>
              </a:tblGrid>
              <a:tr h="138123">
                <a:tc>
                  <a:txBody>
                    <a:bodyPr/>
                    <a:lstStyle/>
                    <a:p>
                      <a:pPr algn="l" fontAlgn="b"/>
                      <a:endParaRPr lang="en-US" sz="700" b="0" i="0" u="none" strike="noStrike" dirty="0">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gridSpan="3">
                  <a:txBody>
                    <a:bodyPr/>
                    <a:lstStyle/>
                    <a:p>
                      <a:pPr algn="l" fontAlgn="b"/>
                      <a:r>
                        <a:rPr lang="en-US" sz="700" b="1" i="0" u="none" strike="noStrike">
                          <a:solidFill>
                            <a:srgbClr val="000000"/>
                          </a:solidFill>
                          <a:latin typeface="Calibri"/>
                        </a:rPr>
                        <a:t>Trial 2 7/8/2013</a:t>
                      </a: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r>
              <a:tr h="138123">
                <a:tc>
                  <a:txBody>
                    <a:bodyPr/>
                    <a:lstStyle/>
                    <a:p>
                      <a:pPr algn="ctr" fontAlgn="ctr"/>
                      <a:r>
                        <a:rPr lang="en-US" sz="700" b="1"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Mins</a:t>
                      </a:r>
                    </a:p>
                  </a:txBody>
                  <a:tcPr marL="3550" marR="3550" marT="355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ctr" fontAlgn="ctr"/>
                      <a:r>
                        <a:rPr lang="en-US" sz="700" b="1" i="0" u="none" strike="noStrike">
                          <a:solidFill>
                            <a:srgbClr val="000000"/>
                          </a:solidFill>
                          <a:latin typeface="Calibri"/>
                        </a:rPr>
                        <a:t>2.00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10.00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20.00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100.00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200.00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300.00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400.00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500.00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38123">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8123">
                <a:tc>
                  <a:txBody>
                    <a:bodyPr/>
                    <a:lstStyle/>
                    <a:p>
                      <a:pPr algn="l" fontAlgn="ctr"/>
                      <a:r>
                        <a:rPr lang="en-US" sz="700" b="0" i="0" u="none" strike="noStrike">
                          <a:solidFill>
                            <a:srgbClr val="000000"/>
                          </a:solidFill>
                          <a:latin typeface="Calibri"/>
                        </a:rPr>
                        <a:t> +taq</a:t>
                      </a:r>
                    </a:p>
                  </a:txBody>
                  <a:tcPr marL="3550" marR="3550" marT="355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10.00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9.56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9.63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9.26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0.59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11.42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11.47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11.46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11.45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10.62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13.88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11.57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12.02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14.91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16.89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16.82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16.21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15.62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15.18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16.95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15.92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16.61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17.65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17.56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17.27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14.63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14.01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15.27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14.64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12.35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11.02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11.19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11.52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0.72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8.50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0.72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0.73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13.47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13.10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12.59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12.99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6.50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9.04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11.84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15.26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15.78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14.29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2.14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16.49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15.93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15.06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2.01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12.75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16.47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15.57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14.93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1.94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14.01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13.85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2.43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11.65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0.59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5.00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8.83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13.01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0.54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13.09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14.22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13.81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13.53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0.93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3.50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6.73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13.90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1.59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12.84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14.44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1.71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12.17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11.41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2.00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0.09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10.56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0.67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11.50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0.56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10.50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1.00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9.79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0.97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11.86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11.84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0.83</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8.93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9.47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0.93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0.66</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1.30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9.71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2.06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11.30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1.70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dirty="0">
                          <a:solidFill>
                            <a:srgbClr val="000000"/>
                          </a:solidFill>
                          <a:latin typeface="Calibri"/>
                        </a:rPr>
                        <a:t>0.84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0.50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8.60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8.79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1.30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10.65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7.83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7.81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1.30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0.33</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1.71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12.50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13.75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1.93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12.73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dirty="0">
                          <a:solidFill>
                            <a:srgbClr val="000000"/>
                          </a:solidFill>
                          <a:latin typeface="Calibri"/>
                        </a:rPr>
                        <a:t>1.23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8.84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9.56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0.93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9.82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dirty="0">
                          <a:solidFill>
                            <a:srgbClr val="000000"/>
                          </a:solidFill>
                          <a:latin typeface="Calibri"/>
                        </a:rPr>
                        <a:t>0.88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ctr"/>
                      <a:r>
                        <a:rPr lang="en-US" sz="700" b="0" i="0" u="none" strike="noStrike">
                          <a:solidFill>
                            <a:srgbClr val="000000"/>
                          </a:solidFill>
                          <a:latin typeface="Calibri"/>
                        </a:rPr>
                        <a:t> -taq</a:t>
                      </a:r>
                    </a:p>
                  </a:txBody>
                  <a:tcPr marL="3550" marR="3550" marT="355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10.00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9.65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10.60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11.79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11.52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0.82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5.00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8.73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8.94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8.73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0.65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9.74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2.07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0.00</a:t>
                      </a:r>
                    </a:p>
                  </a:txBody>
                  <a:tcPr marL="3550" marR="3550" marT="355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6.85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7.54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6.90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6.83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9.09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9.44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8.45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9.69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7.71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9.44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8.95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8.88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8.83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8.27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7.70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9.46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8.37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8.56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8.80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10.02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9.13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8.07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9.26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9.49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8.94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9.51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10.26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10.06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9.94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dirty="0">
                          <a:solidFill>
                            <a:srgbClr val="000000"/>
                          </a:solidFill>
                          <a:latin typeface="Calibri"/>
                        </a:rPr>
                        <a:t>0.39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2000" dirty="0" smtClean="0"/>
              <a:t>Mean of 2 trials: 65</a:t>
            </a:r>
            <a:r>
              <a:rPr lang="en-US" sz="2000" baseline="30000" dirty="0" smtClean="0"/>
              <a:t>o</a:t>
            </a:r>
            <a:r>
              <a:rPr lang="en-US" sz="2000" dirty="0" smtClean="0"/>
              <a:t>C assay</a:t>
            </a:r>
            <a:endParaRPr lang="en-US" sz="1600" dirty="0"/>
          </a:p>
        </p:txBody>
      </p:sp>
      <p:sp>
        <p:nvSpPr>
          <p:cNvPr id="5" name="Content Placeholder 4"/>
          <p:cNvSpPr txBox="1">
            <a:spLocks noGrp="1"/>
          </p:cNvSpPr>
          <p:nvPr>
            <p:ph idx="1"/>
          </p:nvPr>
        </p:nvSpPr>
        <p:spPr>
          <a:xfrm>
            <a:off x="457200" y="1025029"/>
            <a:ext cx="8229600" cy="2117503"/>
          </a:xfrm>
          <a:prstGeom prst="rect">
            <a:avLst/>
          </a:prstGeom>
          <a:noFill/>
        </p:spPr>
        <p:txBody>
          <a:bodyPr wrap="square" rtlCol="0">
            <a:spAutoFit/>
          </a:bodyPr>
          <a:lstStyle/>
          <a:p>
            <a:pPr algn="just"/>
            <a:r>
              <a:rPr lang="en-US" sz="1400" dirty="0" smtClean="0"/>
              <a:t>In each of the plots in following slides, data has been plotted with either the 0min </a:t>
            </a:r>
            <a:r>
              <a:rPr lang="en-US" sz="1400" dirty="0" err="1" smtClean="0"/>
              <a:t>RFU</a:t>
            </a:r>
            <a:r>
              <a:rPr lang="en-US" sz="1400" baseline="-25000" dirty="0" err="1" smtClean="0"/>
              <a:t>+taq</a:t>
            </a:r>
            <a:r>
              <a:rPr lang="en-US" sz="1400" dirty="0" smtClean="0"/>
              <a:t> (colored line) or the 0min RFU</a:t>
            </a:r>
            <a:r>
              <a:rPr lang="en-US" sz="1400" baseline="-25000" dirty="0" smtClean="0"/>
              <a:t>-</a:t>
            </a:r>
            <a:r>
              <a:rPr lang="en-US" sz="1400" baseline="-25000" dirty="0" err="1" smtClean="0"/>
              <a:t>taq</a:t>
            </a:r>
            <a:r>
              <a:rPr lang="en-US" sz="1400" dirty="0" smtClean="0"/>
              <a:t> (black dashed line).  </a:t>
            </a:r>
          </a:p>
          <a:p>
            <a:pPr algn="just"/>
            <a:r>
              <a:rPr lang="en-US" sz="1400" dirty="0" smtClean="0"/>
              <a:t>In general, the 0min RFU</a:t>
            </a:r>
            <a:r>
              <a:rPr lang="en-US" sz="1400" baseline="-25000" dirty="0" smtClean="0"/>
              <a:t>-</a:t>
            </a:r>
            <a:r>
              <a:rPr lang="en-US" sz="1400" baseline="-25000" dirty="0" err="1" smtClean="0"/>
              <a:t>taq</a:t>
            </a:r>
            <a:r>
              <a:rPr lang="en-US" sz="1400" dirty="0" smtClean="0"/>
              <a:t> might be a more reliable 0min value since experimental limitations result in even the 0min reaction actually being incubated  at assay temperature for ~2-4secs resulting in likely erroneous RFUs, when </a:t>
            </a:r>
            <a:r>
              <a:rPr lang="en-US" sz="1400" dirty="0" err="1" smtClean="0"/>
              <a:t>Taq</a:t>
            </a:r>
            <a:r>
              <a:rPr lang="en-US" sz="1400" dirty="0" smtClean="0"/>
              <a:t> is present in the reaction.  Early time point (20secs-1min) are also not accurate due to experimental set up limitation and probably need to be excluded  for curve fitting.</a:t>
            </a:r>
          </a:p>
          <a:p>
            <a:pPr algn="just"/>
            <a:r>
              <a:rPr lang="en-US" sz="1400" dirty="0" smtClean="0"/>
              <a:t>For each </a:t>
            </a:r>
            <a:r>
              <a:rPr lang="en-US" sz="1400" dirty="0" err="1" smtClean="0"/>
              <a:t>dNTP</a:t>
            </a:r>
            <a:r>
              <a:rPr lang="en-US" sz="1400" dirty="0" smtClean="0"/>
              <a:t> </a:t>
            </a:r>
            <a:r>
              <a:rPr lang="en-US" sz="1400" dirty="0" err="1" smtClean="0"/>
              <a:t>conc</a:t>
            </a:r>
            <a:r>
              <a:rPr lang="en-US" sz="1400" dirty="0" smtClean="0"/>
              <a:t>, the black dashed line (using 0min</a:t>
            </a:r>
            <a:r>
              <a:rPr lang="en-US" sz="1400" baseline="-25000" dirty="0" smtClean="0"/>
              <a:t>-taq</a:t>
            </a:r>
            <a:r>
              <a:rPr lang="en-US" sz="1400" dirty="0" smtClean="0"/>
              <a:t>) also has the early time points excluded. Corrected RFU values from this fitted curve have been used to calculate initial rate as </a:t>
            </a:r>
            <a:r>
              <a:rPr lang="en-US" sz="1400" dirty="0" err="1" smtClean="0"/>
              <a:t>dRFU</a:t>
            </a:r>
            <a:r>
              <a:rPr lang="en-US" sz="1400" dirty="0" smtClean="0"/>
              <a:t>/</a:t>
            </a:r>
            <a:r>
              <a:rPr lang="en-US" sz="1400" dirty="0" err="1" smtClean="0"/>
              <a:t>dT</a:t>
            </a:r>
            <a:r>
              <a:rPr lang="en-US" sz="1400" dirty="0" smtClean="0"/>
              <a:t> (see highlighted column).</a:t>
            </a:r>
            <a:endParaRPr lang="en-US" sz="1400" dirty="0"/>
          </a:p>
        </p:txBody>
      </p:sp>
      <p:graphicFrame>
        <p:nvGraphicFramePr>
          <p:cNvPr id="7" name="Table 6"/>
          <p:cNvGraphicFramePr>
            <a:graphicFrameLocks noGrp="1"/>
          </p:cNvGraphicFramePr>
          <p:nvPr/>
        </p:nvGraphicFramePr>
        <p:xfrm>
          <a:off x="91446" y="3962400"/>
          <a:ext cx="8961108" cy="1990048"/>
        </p:xfrm>
        <a:graphic>
          <a:graphicData uri="http://schemas.openxmlformats.org/drawingml/2006/table">
            <a:tbl>
              <a:tblPr/>
              <a:tblGrid>
                <a:gridCol w="256459"/>
                <a:gridCol w="256459"/>
                <a:gridCol w="256459"/>
                <a:gridCol w="256459"/>
                <a:gridCol w="256459"/>
                <a:gridCol w="256459"/>
                <a:gridCol w="256459"/>
                <a:gridCol w="256459"/>
                <a:gridCol w="307752"/>
                <a:gridCol w="307752"/>
                <a:gridCol w="256459"/>
                <a:gridCol w="256459"/>
                <a:gridCol w="256459"/>
                <a:gridCol w="256459"/>
                <a:gridCol w="256459"/>
                <a:gridCol w="256459"/>
                <a:gridCol w="256459"/>
                <a:gridCol w="256459"/>
                <a:gridCol w="256459"/>
                <a:gridCol w="290654"/>
                <a:gridCol w="301339"/>
                <a:gridCol w="316300"/>
                <a:gridCol w="256459"/>
                <a:gridCol w="256459"/>
                <a:gridCol w="256459"/>
                <a:gridCol w="256459"/>
                <a:gridCol w="256459"/>
                <a:gridCol w="256459"/>
                <a:gridCol w="256459"/>
                <a:gridCol w="256459"/>
                <a:gridCol w="256459"/>
                <a:gridCol w="256459"/>
                <a:gridCol w="256459"/>
                <a:gridCol w="256459"/>
              </a:tblGrid>
              <a:tr h="87252">
                <a:tc>
                  <a:txBody>
                    <a:bodyPr/>
                    <a:lstStyle/>
                    <a:p>
                      <a:pPr algn="ctr" fontAlgn="ctr"/>
                      <a:r>
                        <a:rPr lang="en-US" sz="700" b="1"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 </a:t>
                      </a:r>
                    </a:p>
                  </a:txBody>
                  <a:tcPr marL="4363" marR="4363" marT="4363"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fontAlgn="ctr"/>
                      <a:r>
                        <a:rPr lang="en-US" sz="700" b="1" i="0" u="none" strike="noStrike">
                          <a:solidFill>
                            <a:srgbClr val="000000"/>
                          </a:solidFill>
                          <a:latin typeface="Calibri"/>
                        </a:rPr>
                        <a:t>2.00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Calibri"/>
                        </a:rPr>
                        <a:t>10.00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Calibri"/>
                        </a:rPr>
                        <a:t>20.00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Calibri"/>
                        </a:rPr>
                        <a:t>100.00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Calibri"/>
                        </a:rPr>
                        <a:t>200.00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Calibri"/>
                        </a:rPr>
                        <a:t>300.00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Calibri"/>
                        </a:rPr>
                        <a:t>400.00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Calibri"/>
                        </a:rPr>
                        <a:t>500.00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209405">
                <a:tc>
                  <a:txBody>
                    <a:bodyPr/>
                    <a:lstStyle/>
                    <a:p>
                      <a:pPr algn="ctr" fontAlgn="ctr"/>
                      <a:r>
                        <a:rPr lang="en-US" sz="700" b="0"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Mins</a:t>
                      </a:r>
                    </a:p>
                  </a:txBody>
                  <a:tcPr marL="4363" marR="4363" marT="4363"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Calibri"/>
                        </a:rPr>
                        <a:t>Mean 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Mean 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Mean of 2 trials</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SE</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Calibri"/>
                        </a:rPr>
                        <a:t>Mean 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Mean 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Mean of 2 trials</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SE</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Calibri"/>
                        </a:rPr>
                        <a:t>Mean 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Mean 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Mean of 2 trials</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SE</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Calibri"/>
                        </a:rPr>
                        <a:t>Mean 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Mean 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Mean of 2 trials</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SE</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Calibri"/>
                        </a:rPr>
                        <a:t>Mean 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Mean 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Mean of 2 trials</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SE</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Calibri"/>
                        </a:rPr>
                        <a:t>Mean 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Mean 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Mean of 2 trials</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SE</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Calibri"/>
                        </a:rPr>
                        <a:t>Mean 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Mean 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Mean of 2 trials</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SE</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Calibri"/>
                        </a:rPr>
                        <a:t>Mean 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Mean 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Mean of 2 trials</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SE</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7252">
                <a:tc>
                  <a:txBody>
                    <a:bodyPr/>
                    <a:lstStyle/>
                    <a:p>
                      <a:pPr algn="ctr" fontAlgn="b"/>
                      <a:r>
                        <a:rPr lang="en-US" sz="700" b="0" i="0" u="none" strike="noStrike">
                          <a:solidFill>
                            <a:srgbClr val="000000"/>
                          </a:solidFill>
                          <a:latin typeface="Calibri"/>
                        </a:rPr>
                        <a:t> +taq</a:t>
                      </a:r>
                    </a:p>
                  </a:txBody>
                  <a:tcPr marL="4363" marR="4363" marT="436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10.00</a:t>
                      </a:r>
                    </a:p>
                  </a:txBody>
                  <a:tcPr marL="4363" marR="4363" marT="4363"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6.95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b"/>
                      <a:r>
                        <a:rPr lang="en-US" sz="700" b="0" i="0" u="none" strike="noStrike" dirty="0">
                          <a:solidFill>
                            <a:srgbClr val="000000"/>
                          </a:solidFill>
                          <a:latin typeface="Calibri"/>
                        </a:rPr>
                        <a:t>9.26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8.10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700" b="1" i="0" u="none" strike="noStrike">
                          <a:solidFill>
                            <a:srgbClr val="000000"/>
                          </a:solidFill>
                          <a:latin typeface="Calibri"/>
                        </a:rPr>
                        <a:t>1.633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9.12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b"/>
                      <a:r>
                        <a:rPr lang="en-US" sz="700" b="0" i="0" u="none" strike="noStrike">
                          <a:solidFill>
                            <a:srgbClr val="000000"/>
                          </a:solidFill>
                          <a:latin typeface="Calibri"/>
                        </a:rPr>
                        <a:t>11.450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10.29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700" b="1" i="0" u="none" strike="noStrike">
                          <a:solidFill>
                            <a:srgbClr val="000000"/>
                          </a:solidFill>
                          <a:latin typeface="Calibri"/>
                        </a:rPr>
                        <a:t>1.648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10.39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b"/>
                      <a:r>
                        <a:rPr lang="en-US" sz="700" b="0" i="0" u="none" strike="noStrike" dirty="0">
                          <a:solidFill>
                            <a:srgbClr val="000000"/>
                          </a:solidFill>
                          <a:latin typeface="Calibri"/>
                        </a:rPr>
                        <a:t>12.02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11.21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700" b="1" i="0" u="none" strike="noStrike">
                          <a:solidFill>
                            <a:srgbClr val="000000"/>
                          </a:solidFill>
                          <a:latin typeface="Calibri"/>
                        </a:rPr>
                        <a:t>1.155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14.17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b"/>
                      <a:r>
                        <a:rPr lang="en-US" sz="700" b="0" i="0" u="none" strike="noStrike">
                          <a:solidFill>
                            <a:srgbClr val="000000"/>
                          </a:solidFill>
                          <a:latin typeface="Calibri"/>
                        </a:rPr>
                        <a:t>16.21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15.19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700" b="1" i="0" u="none" strike="noStrike">
                          <a:solidFill>
                            <a:srgbClr val="000000"/>
                          </a:solidFill>
                          <a:latin typeface="Calibri"/>
                        </a:rPr>
                        <a:t>1.442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14.48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b"/>
                      <a:r>
                        <a:rPr lang="en-US" sz="700" b="0" i="0" u="none" strike="noStrike">
                          <a:solidFill>
                            <a:srgbClr val="000000"/>
                          </a:solidFill>
                          <a:latin typeface="Calibri"/>
                        </a:rPr>
                        <a:t>15.92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15.20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700" b="1" i="0" u="none" strike="noStrike">
                          <a:solidFill>
                            <a:srgbClr val="000000"/>
                          </a:solidFill>
                          <a:latin typeface="Calibri"/>
                        </a:rPr>
                        <a:t>1.016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12.39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b"/>
                      <a:r>
                        <a:rPr lang="en-US" sz="700" b="0" i="0" u="none" strike="noStrike" dirty="0">
                          <a:solidFill>
                            <a:srgbClr val="000000"/>
                          </a:solidFill>
                          <a:latin typeface="Calibri"/>
                        </a:rPr>
                        <a:t>17.27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14.83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700" b="1" i="0" u="none" strike="noStrike">
                          <a:solidFill>
                            <a:srgbClr val="000000"/>
                          </a:solidFill>
                          <a:latin typeface="Calibri"/>
                        </a:rPr>
                        <a:t>3.451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10.14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b"/>
                      <a:r>
                        <a:rPr lang="en-US" sz="700" b="0" i="0" u="none" strike="noStrike" dirty="0">
                          <a:solidFill>
                            <a:srgbClr val="000000"/>
                          </a:solidFill>
                          <a:latin typeface="Calibri"/>
                        </a:rPr>
                        <a:t>14.64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12.39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700" b="1" i="0" u="none" strike="noStrike">
                          <a:solidFill>
                            <a:srgbClr val="000000"/>
                          </a:solidFill>
                          <a:latin typeface="Calibri"/>
                        </a:rPr>
                        <a:t>3.182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7.18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b"/>
                      <a:r>
                        <a:rPr lang="en-US" sz="700" b="0" i="0" u="none" strike="noStrike" dirty="0">
                          <a:solidFill>
                            <a:srgbClr val="000000"/>
                          </a:solidFill>
                          <a:latin typeface="Calibri"/>
                        </a:rPr>
                        <a:t>11.52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9.35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700" b="1" i="0" u="none" strike="noStrike">
                          <a:solidFill>
                            <a:srgbClr val="000000"/>
                          </a:solidFill>
                          <a:latin typeface="Calibri"/>
                        </a:rPr>
                        <a:t>3.072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87252">
                <a:tc>
                  <a:txBody>
                    <a:bodyPr/>
                    <a:lstStyle/>
                    <a:p>
                      <a:pPr algn="ctr" fontAlgn="b"/>
                      <a:r>
                        <a:rPr lang="en-US" sz="700" b="0"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8.50</a:t>
                      </a:r>
                    </a:p>
                  </a:txBody>
                  <a:tcPr marL="4363" marR="4363" marT="4363"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6.53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6.88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6.70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0.249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7.994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7.98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0.018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8.67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8.94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8.80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0.192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11.74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11.62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11.68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0.085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12.30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13.10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12.70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0.568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12.39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12.99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12.69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0.427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9.94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11.05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10.50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0.789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8.40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9.49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8.94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0.771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87252">
                <a:tc>
                  <a:txBody>
                    <a:bodyPr/>
                    <a:lstStyle/>
                    <a:p>
                      <a:pPr algn="ctr" fontAlgn="b"/>
                      <a:r>
                        <a:rPr lang="en-US" sz="700" b="0"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6.50</a:t>
                      </a:r>
                    </a:p>
                  </a:txBody>
                  <a:tcPr marL="4363" marR="4363" marT="4363"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5.53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9.04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7.29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2.484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11.344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9.38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2.774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11.55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9.87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2.374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10.46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14.29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12.38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2.708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15.06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12.89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3.069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10.08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14.93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12.51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3.429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9.28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12.53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10.90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2.300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7.79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11.11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9.45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2.348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87252">
                <a:tc>
                  <a:txBody>
                    <a:bodyPr/>
                    <a:lstStyle/>
                    <a:p>
                      <a:pPr algn="ctr" fontAlgn="b"/>
                      <a:r>
                        <a:rPr lang="en-US" sz="700" b="0"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5.00</a:t>
                      </a:r>
                    </a:p>
                  </a:txBody>
                  <a:tcPr marL="4363" marR="4363" marT="4363"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5.68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8.83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7.26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2.222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6.21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9.392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7.80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2.252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10.10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8.78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1.870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8.66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13.01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10.84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3.080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13.63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11.97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2.345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13.53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11.79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2.461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11.24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9.82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2.014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7.02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10.12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8.57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2.188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87252">
                <a:tc>
                  <a:txBody>
                    <a:bodyPr/>
                    <a:lstStyle/>
                    <a:p>
                      <a:pPr algn="ctr" fontAlgn="b"/>
                      <a:r>
                        <a:rPr lang="en-US" sz="700" b="0"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3.50</a:t>
                      </a:r>
                    </a:p>
                  </a:txBody>
                  <a:tcPr marL="4363" marR="4363" marT="4363"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5.78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8.53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7.15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1.948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6.84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10.199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8.52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2.373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10.38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8.72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2.351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12.68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10.66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2.856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12.77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11.01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2.487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8.99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12.64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10.82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2.581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7.81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12.17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9.99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3.083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10.69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8.94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2.476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87252">
                <a:tc>
                  <a:txBody>
                    <a:bodyPr/>
                    <a:lstStyle/>
                    <a:p>
                      <a:pPr algn="ctr" fontAlgn="b"/>
                      <a:r>
                        <a:rPr lang="en-US" sz="700" b="0"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2.00</a:t>
                      </a:r>
                    </a:p>
                  </a:txBody>
                  <a:tcPr marL="4363" marR="4363" marT="4363"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5.64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8.49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7.06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2.010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6.54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8.302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7.42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1.249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9.46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8.18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1.809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10.56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9.46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1.559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8.40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11.48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dirty="0">
                          <a:solidFill>
                            <a:srgbClr val="000000"/>
                          </a:solidFill>
                          <a:latin typeface="Calibri"/>
                        </a:rPr>
                        <a:t>9.94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2.183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8.40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11.08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9.74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1.894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7.99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10.46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9.22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1.746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9.59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8.45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1.612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87252">
                <a:tc>
                  <a:txBody>
                    <a:bodyPr/>
                    <a:lstStyle/>
                    <a:p>
                      <a:pPr algn="ctr" fontAlgn="b"/>
                      <a:r>
                        <a:rPr lang="en-US" sz="700" b="0"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1.00</a:t>
                      </a:r>
                    </a:p>
                  </a:txBody>
                  <a:tcPr marL="4363" marR="4363" marT="4363"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5.59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8.81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7.20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2.275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6.30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9.789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8.05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2.465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6.50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9.39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7.94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2.044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9.98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8.58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1.972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7.38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10.06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8.72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1.896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11.26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9.33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2.727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7.45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10.68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9.06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2.282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7.11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9.88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8.50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1.958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87252">
                <a:tc>
                  <a:txBody>
                    <a:bodyPr/>
                    <a:lstStyle/>
                    <a:p>
                      <a:pPr algn="ctr" fontAlgn="b"/>
                      <a:r>
                        <a:rPr lang="en-US" sz="700" b="0"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0.83</a:t>
                      </a:r>
                    </a:p>
                  </a:txBody>
                  <a:tcPr marL="4363" marR="4363" marT="4363"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5.50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8.21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6.86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1.913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6.14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7.949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7.04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1.280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6.37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8.93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7.65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1.812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7.21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10.16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8.68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2.080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7.48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9.47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dirty="0">
                          <a:solidFill>
                            <a:srgbClr val="000000"/>
                          </a:solidFill>
                          <a:latin typeface="Calibri"/>
                        </a:rPr>
                        <a:t>8.48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1.406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7.23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10.07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8.65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2.009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6.69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9.91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8.30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2.281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9.13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7.63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2.116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87252">
                <a:tc>
                  <a:txBody>
                    <a:bodyPr/>
                    <a:lstStyle/>
                    <a:p>
                      <a:pPr algn="ctr" fontAlgn="b"/>
                      <a:r>
                        <a:rPr lang="en-US" sz="700" b="0"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0.66</a:t>
                      </a:r>
                    </a:p>
                  </a:txBody>
                  <a:tcPr marL="4363" marR="4363" marT="4363"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6.39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8.89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7.64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1.765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6.79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9.489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8.14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1.911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6.77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9.71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8.24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2.085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7.52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10.33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8.92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1.984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7.54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10.23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8.89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1.903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7.78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10.78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9.28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2.115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7.62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10.66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9.14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2.148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9.83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8.69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1.617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87252">
                <a:tc>
                  <a:txBody>
                    <a:bodyPr/>
                    <a:lstStyle/>
                    <a:p>
                      <a:pPr algn="ctr" fontAlgn="b"/>
                      <a:r>
                        <a:rPr lang="en-US" sz="700" b="0"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0.50</a:t>
                      </a:r>
                    </a:p>
                  </a:txBody>
                  <a:tcPr marL="4363" marR="4363" marT="4363"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6.01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8.60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7.30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1.828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6.36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8.788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7.57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1.720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6.52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8.26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7.39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1.231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7.23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9.84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8.54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1.842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7.68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9.63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dirty="0">
                          <a:solidFill>
                            <a:srgbClr val="000000"/>
                          </a:solidFill>
                          <a:latin typeface="Calibri"/>
                        </a:rPr>
                        <a:t>8.65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1.385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7.83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10.65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9.24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1.992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7.80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8.68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8.24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0.621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8.80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7.89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1.296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87252">
                <a:tc>
                  <a:txBody>
                    <a:bodyPr/>
                    <a:lstStyle/>
                    <a:p>
                      <a:pPr algn="ctr" fontAlgn="b"/>
                      <a:r>
                        <a:rPr lang="en-US" sz="700" b="0"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0.33</a:t>
                      </a:r>
                    </a:p>
                  </a:txBody>
                  <a:tcPr marL="4363" marR="4363" marT="4363"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5.82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9.32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7.57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2.475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5.92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9.870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7.89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2.794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10.25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8.22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2.879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6.74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11.37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9.06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3.269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7.12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12.11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dirty="0">
                          <a:solidFill>
                            <a:srgbClr val="000000"/>
                          </a:solidFill>
                          <a:latin typeface="Calibri"/>
                        </a:rPr>
                        <a:t>9.61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3.528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6.58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11.80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9.19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3.691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7.03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10.91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8.97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2.746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10.86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8.96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2.681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87252">
                <a:tc>
                  <a:txBody>
                    <a:bodyPr/>
                    <a:lstStyle/>
                    <a:p>
                      <a:pPr algn="ctr" fontAlgn="b"/>
                      <a:r>
                        <a:rPr lang="en-US" sz="700" b="0"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0.00</a:t>
                      </a:r>
                    </a:p>
                  </a:txBody>
                  <a:tcPr marL="4363" marR="4363" marT="4363"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5.32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8.10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6.71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1.966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5.92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8.839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7.38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2.063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6.31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9.56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7.94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2.299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7.02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10.23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8.63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2.265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7.16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a:solidFill>
                            <a:srgbClr val="000000"/>
                          </a:solidFill>
                          <a:latin typeface="Calibri"/>
                        </a:rPr>
                        <a:t>9.82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dirty="0">
                          <a:solidFill>
                            <a:srgbClr val="000000"/>
                          </a:solidFill>
                          <a:latin typeface="Calibri"/>
                        </a:rPr>
                        <a:t>8.49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1.883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7.03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10.40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8.71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2.382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6.40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9.42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7.91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2.136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9.61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8.36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1.772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87252">
                <a:tc>
                  <a:txBody>
                    <a:bodyPr/>
                    <a:lstStyle/>
                    <a:p>
                      <a:pPr algn="ctr" fontAlgn="b"/>
                      <a:r>
                        <a:rPr lang="en-US" sz="700" b="0"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 </a:t>
                      </a:r>
                    </a:p>
                  </a:txBody>
                  <a:tcPr marL="4363" marR="4363" marT="4363"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700" b="0" i="0" u="none" strike="noStrike" dirty="0">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700" b="1" i="0" u="none" strike="noStrike">
                          <a:solidFill>
                            <a:srgbClr val="000000"/>
                          </a:solidFill>
                          <a:latin typeface="Calibri"/>
                        </a:rPr>
                        <a:t> </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87252">
                <a:tc>
                  <a:txBody>
                    <a:bodyPr/>
                    <a:lstStyle/>
                    <a:p>
                      <a:pPr algn="ctr" fontAlgn="b"/>
                      <a:r>
                        <a:rPr lang="en-US" sz="700" b="0" i="0" u="none" strike="noStrike">
                          <a:solidFill>
                            <a:srgbClr val="000000"/>
                          </a:solidFill>
                          <a:latin typeface="Calibri"/>
                        </a:rPr>
                        <a:t> -taq</a:t>
                      </a:r>
                    </a:p>
                  </a:txBody>
                  <a:tcPr marL="4363" marR="4363" marT="4363"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0.00</a:t>
                      </a:r>
                    </a:p>
                  </a:txBody>
                  <a:tcPr marL="4363" marR="4363" marT="4363"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5.22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6.90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6.06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solidFill>
                            <a:srgbClr val="000000"/>
                          </a:solidFill>
                          <a:latin typeface="Calibri"/>
                        </a:rPr>
                        <a:t>1.188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6.14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8.453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7.30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solidFill>
                            <a:srgbClr val="000000"/>
                          </a:solidFill>
                          <a:latin typeface="Calibri"/>
                        </a:rPr>
                        <a:t>1.634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6.37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8.95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7.66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solidFill>
                            <a:srgbClr val="000000"/>
                          </a:solidFill>
                          <a:latin typeface="Calibri"/>
                        </a:rPr>
                        <a:t>1.821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6.49</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8.27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7.38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solidFill>
                            <a:srgbClr val="000000"/>
                          </a:solidFill>
                          <a:latin typeface="Calibri"/>
                        </a:rPr>
                        <a:t>1.256</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6.43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8.37</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7.40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solidFill>
                            <a:srgbClr val="000000"/>
                          </a:solidFill>
                          <a:latin typeface="Calibri"/>
                        </a:rPr>
                        <a:t>1.375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7.10</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9.13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8.11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solidFill>
                            <a:srgbClr val="000000"/>
                          </a:solidFill>
                          <a:latin typeface="Calibri"/>
                        </a:rPr>
                        <a:t>1.435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7.32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8.94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8.13</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solidFill>
                            <a:srgbClr val="000000"/>
                          </a:solidFill>
                          <a:latin typeface="Calibri"/>
                        </a:rPr>
                        <a:t>1.145</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6.48</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9.94</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8.21</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dirty="0">
                          <a:solidFill>
                            <a:srgbClr val="000000"/>
                          </a:solidFill>
                          <a:latin typeface="Calibri"/>
                        </a:rPr>
                        <a:t>2.452</a:t>
                      </a:r>
                    </a:p>
                  </a:txBody>
                  <a:tcPr marL="4363" marR="4363" marT="43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3810000" y="686784"/>
          <a:ext cx="4267200" cy="86296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b="0" i="0" u="none" strike="noStrike" dirty="0" smtClean="0">
                          <a:latin typeface="+mn-lt"/>
                        </a:rPr>
                        <a:t>Not converged</a:t>
                      </a:r>
                      <a:endParaRPr lang="en-US" sz="1000" b="0" i="0" u="none" strike="noStrike" dirty="0">
                        <a:latin typeface="+mn-lt"/>
                      </a:endParaRPr>
                    </a:p>
                  </a:txBody>
                  <a:tcPr marL="9525" marR="9525" marT="9525" marB="0" anchor="ctr"/>
                </a:tc>
                <a:tc>
                  <a:txBody>
                    <a:bodyPr/>
                    <a:lstStyle/>
                    <a:p>
                      <a:pPr algn="ctr" fontAlgn="b"/>
                      <a:endParaRPr lang="en-US" sz="1000" b="0" i="0" u="none" strike="noStrike" dirty="0">
                        <a:latin typeface="+mn-lt"/>
                      </a:endParaRPr>
                    </a:p>
                  </a:txBody>
                  <a:tcPr marL="9525" marR="9525" marT="9525" marB="0" anchor="ctr"/>
                </a:tc>
              </a:tr>
              <a:tr h="274320">
                <a:tc>
                  <a:txBody>
                    <a:bodyPr/>
                    <a:lstStyle/>
                    <a:p>
                      <a:pPr algn="l" fontAlgn="b"/>
                      <a:r>
                        <a:rPr lang="en-US" sz="1000" b="0" i="0" u="none" strike="noStrike" dirty="0" smtClean="0">
                          <a:latin typeface="+mn-lt"/>
                        </a:rPr>
                        <a:t>   R square</a:t>
                      </a:r>
                      <a:endParaRPr lang="en-US" sz="1000" b="0" i="0" u="none" strike="noStrike" dirty="0">
                        <a:latin typeface="+mn-lt"/>
                      </a:endParaRPr>
                    </a:p>
                  </a:txBody>
                  <a:tcPr marL="9525" marR="9525" marT="9525" marB="0" anchor="ctr"/>
                </a:tc>
                <a:tc>
                  <a:txBody>
                    <a:bodyPr/>
                    <a:lstStyle/>
                    <a:p>
                      <a:pPr algn="ctr" fontAlgn="b"/>
                      <a:endParaRPr lang="en-US" sz="1000" b="0" i="0" u="none" strike="noStrike" dirty="0">
                        <a:latin typeface="+mn-lt"/>
                      </a:endParaRPr>
                    </a:p>
                  </a:txBody>
                  <a:tcPr marL="9525" marR="9525" marT="9525" marB="0" anchor="ctr"/>
                </a:tc>
                <a:tc>
                  <a:txBody>
                    <a:bodyPr/>
                    <a:lstStyle/>
                    <a:p>
                      <a:pPr algn="ctr" fontAlgn="b"/>
                      <a:r>
                        <a:rPr lang="en-US" sz="1000" b="0" i="0" u="none" strike="noStrike" dirty="0">
                          <a:latin typeface="+mn-lt"/>
                        </a:rPr>
                        <a:t>0.09496</a:t>
                      </a:r>
                    </a:p>
                  </a:txBody>
                  <a:tcPr marL="9525" marR="9525" marT="9525" marB="0" anchor="ctr"/>
                </a:tc>
              </a:tr>
            </a:tbl>
          </a:graphicData>
        </a:graphic>
      </p:graphicFrame>
      <p:graphicFrame>
        <p:nvGraphicFramePr>
          <p:cNvPr id="7" name="Table 6"/>
          <p:cNvGraphicFramePr>
            <a:graphicFrameLocks noGrp="1"/>
          </p:cNvGraphicFramePr>
          <p:nvPr/>
        </p:nvGraphicFramePr>
        <p:xfrm>
          <a:off x="3807540" y="3662520"/>
          <a:ext cx="4267200" cy="58864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10uM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10uM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Interrupted</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Interrupted</a:t>
                      </a:r>
                      <a:endParaRPr lang="en-US" sz="1000" b="0" i="0" u="none" strike="noStrike" dirty="0">
                        <a:latin typeface="Arial"/>
                      </a:endParaRPr>
                    </a:p>
                  </a:txBody>
                  <a:tcPr marL="9525" marR="9525" marT="9525" marB="0" anchor="ctr"/>
                </a:tc>
              </a:tr>
            </a:tbl>
          </a:graphicData>
        </a:graphic>
      </p:graphicFrame>
      <p:graphicFrame>
        <p:nvGraphicFramePr>
          <p:cNvPr id="8" name="Table 7"/>
          <p:cNvGraphicFramePr>
            <a:graphicFrameLocks noGrp="1"/>
          </p:cNvGraphicFramePr>
          <p:nvPr/>
        </p:nvGraphicFramePr>
        <p:xfrm>
          <a:off x="3810000" y="1783080"/>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2uM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2uM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 </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b"/>
                      <a:r>
                        <a:rPr lang="en-US" sz="800" b="0" i="0" u="none" strike="noStrike">
                          <a:solidFill>
                            <a:srgbClr val="000000"/>
                          </a:solidFill>
                          <a:latin typeface="+mn-lt"/>
                        </a:rPr>
                        <a:t>6.079</a:t>
                      </a:r>
                    </a:p>
                  </a:txBody>
                  <a:tcPr marL="9525" marR="9525" marT="9525" marB="0" anchor="b"/>
                </a:tc>
                <a:tc>
                  <a:txBody>
                    <a:bodyPr/>
                    <a:lstStyle/>
                    <a:p>
                      <a:pPr algn="l" fontAlgn="b"/>
                      <a:r>
                        <a:rPr lang="en-US" sz="800" b="0" i="0" u="none" strike="noStrike">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 </a:t>
                      </a:r>
                    </a:p>
                  </a:txBody>
                  <a:tcPr marL="9525" marR="9525" marT="9525" marB="0" anchor="ctr"/>
                </a:tc>
                <a:tc>
                  <a:txBody>
                    <a:bodyPr/>
                    <a:lstStyle/>
                    <a:p>
                      <a:pPr algn="ctr" fontAlgn="ctr"/>
                      <a:r>
                        <a:rPr lang="en-US" sz="800" b="0" i="0" u="none" strike="noStrike">
                          <a:solidFill>
                            <a:srgbClr val="000000"/>
                          </a:solidFill>
                          <a:latin typeface="+mn-lt"/>
                        </a:rPr>
                        <a:t>0.000</a:t>
                      </a:r>
                    </a:p>
                  </a:txBody>
                  <a:tcPr marL="9525" marR="9525" marT="9525" marB="0" anchor="ctr"/>
                </a:tc>
                <a:tc>
                  <a:txBody>
                    <a:bodyPr/>
                    <a:lstStyle/>
                    <a:p>
                      <a:pPr algn="ctr" fontAlgn="ctr"/>
                      <a:r>
                        <a:rPr lang="en-US" sz="800" b="0" i="0" u="none" strike="noStrike">
                          <a:solidFill>
                            <a:srgbClr val="000000"/>
                          </a:solidFill>
                          <a:latin typeface="+mn-lt"/>
                        </a:rPr>
                        <a:t>6.128</a:t>
                      </a:r>
                    </a:p>
                  </a:txBody>
                  <a:tcPr marL="9525" marR="9525" marT="9525" marB="0" anchor="ctr"/>
                </a:tc>
                <a:tc>
                  <a:txBody>
                    <a:bodyPr/>
                    <a:lstStyle/>
                    <a:p>
                      <a:pPr algn="ctr" fontAlgn="ctr"/>
                      <a:r>
                        <a:rPr lang="en-US" sz="800" b="0" i="0" u="none" strike="noStrike">
                          <a:solidFill>
                            <a:srgbClr val="000000"/>
                          </a:solidFill>
                          <a:latin typeface="+mn-lt"/>
                        </a:rPr>
                        <a:t>0.730</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 </a:t>
                      </a:r>
                    </a:p>
                  </a:txBody>
                  <a:tcPr marL="9525" marR="9525" marT="9525" marB="0" anchor="ctr"/>
                </a:tc>
                <a:tc>
                  <a:txBody>
                    <a:bodyPr/>
                    <a:lstStyle/>
                    <a:p>
                      <a:pPr algn="ctr" fontAlgn="ctr"/>
                      <a:r>
                        <a:rPr lang="en-US" sz="800" b="0" i="0" u="none" strike="noStrike">
                          <a:solidFill>
                            <a:srgbClr val="000000"/>
                          </a:solidFill>
                          <a:latin typeface="+mn-lt"/>
                        </a:rPr>
                        <a:t>0.000</a:t>
                      </a:r>
                    </a:p>
                  </a:txBody>
                  <a:tcPr marL="9525" marR="9525" marT="9525" marB="0" anchor="ctr"/>
                </a:tc>
                <a:tc>
                  <a:txBody>
                    <a:bodyPr/>
                    <a:lstStyle/>
                    <a:p>
                      <a:pPr algn="ctr" fontAlgn="ctr"/>
                      <a:r>
                        <a:rPr lang="en-US" sz="800" b="0" i="0" u="none" strike="noStrike">
                          <a:solidFill>
                            <a:srgbClr val="000000"/>
                          </a:solidFill>
                          <a:latin typeface="+mn-lt"/>
                        </a:rPr>
                        <a:t>6.175</a:t>
                      </a:r>
                    </a:p>
                  </a:txBody>
                  <a:tcPr marL="9525" marR="9525" marT="9525" marB="0" anchor="ctr"/>
                </a:tc>
                <a:tc>
                  <a:txBody>
                    <a:bodyPr/>
                    <a:lstStyle/>
                    <a:p>
                      <a:pPr algn="ctr" fontAlgn="ctr"/>
                      <a:r>
                        <a:rPr lang="en-US" sz="800" b="0" i="0" u="none" strike="noStrike">
                          <a:solidFill>
                            <a:srgbClr val="000000"/>
                          </a:solidFill>
                          <a:latin typeface="+mn-lt"/>
                        </a:rPr>
                        <a:t>0.702</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 </a:t>
                      </a:r>
                    </a:p>
                  </a:txBody>
                  <a:tcPr marL="9525" marR="9525" marT="9525" marB="0" anchor="ctr"/>
                </a:tc>
                <a:tc>
                  <a:txBody>
                    <a:bodyPr/>
                    <a:lstStyle/>
                    <a:p>
                      <a:pPr algn="ctr" fontAlgn="ctr"/>
                      <a:r>
                        <a:rPr lang="en-US" sz="800" b="0" i="0" u="none" strike="noStrike">
                          <a:solidFill>
                            <a:srgbClr val="000000"/>
                          </a:solidFill>
                          <a:latin typeface="+mn-lt"/>
                        </a:rPr>
                        <a:t>0.000</a:t>
                      </a:r>
                    </a:p>
                  </a:txBody>
                  <a:tcPr marL="9525" marR="9525" marT="9525" marB="0" anchor="ctr"/>
                </a:tc>
                <a:tc>
                  <a:txBody>
                    <a:bodyPr/>
                    <a:lstStyle/>
                    <a:p>
                      <a:pPr algn="ctr" fontAlgn="ctr"/>
                      <a:r>
                        <a:rPr lang="en-US" sz="800" b="0" i="0" u="none" strike="noStrike">
                          <a:solidFill>
                            <a:srgbClr val="000000"/>
                          </a:solidFill>
                          <a:latin typeface="+mn-lt"/>
                        </a:rPr>
                        <a:t>6.220</a:t>
                      </a:r>
                    </a:p>
                  </a:txBody>
                  <a:tcPr marL="9525" marR="9525" marT="9525" marB="0" anchor="ctr"/>
                </a:tc>
                <a:tc>
                  <a:txBody>
                    <a:bodyPr/>
                    <a:lstStyle/>
                    <a:p>
                      <a:pPr algn="ctr" fontAlgn="ctr"/>
                      <a:r>
                        <a:rPr lang="en-US" sz="800" b="0" i="0" u="none" strike="noStrike" dirty="0">
                          <a:solidFill>
                            <a:srgbClr val="000000"/>
                          </a:solidFill>
                          <a:latin typeface="+mn-lt"/>
                        </a:rPr>
                        <a:t>0.676</a:t>
                      </a:r>
                    </a:p>
                  </a:txBody>
                  <a:tcPr marL="9525" marR="9525" marT="9525" marB="0" anchor="ctr">
                    <a:solidFill>
                      <a:schemeClr val="accent6">
                        <a:lumMod val="20000"/>
                        <a:lumOff val="80000"/>
                      </a:schemeClr>
                    </a:solidFill>
                  </a:tcPr>
                </a:tc>
              </a:tr>
            </a:tbl>
          </a:graphicData>
        </a:graphic>
      </p:graphicFrame>
      <p:graphicFrame>
        <p:nvGraphicFramePr>
          <p:cNvPr id="9" name="Table 8"/>
          <p:cNvGraphicFramePr>
            <a:graphicFrameLocks noGrp="1"/>
          </p:cNvGraphicFramePr>
          <p:nvPr/>
        </p:nvGraphicFramePr>
        <p:xfrm>
          <a:off x="3807540" y="4876812"/>
          <a:ext cx="1920240" cy="1493520"/>
        </p:xfrm>
        <a:graphic>
          <a:graphicData uri="http://schemas.openxmlformats.org/drawingml/2006/table">
            <a:tbl>
              <a:tblPr firstRow="1" bandRow="1">
                <a:tableStyleId>{5C22544A-7EE6-4342-B048-85BDC9FD1C3A}</a:tableStyleId>
              </a:tblPr>
              <a:tblGrid>
                <a:gridCol w="384048"/>
                <a:gridCol w="384048"/>
                <a:gridCol w="384048"/>
                <a:gridCol w="384048"/>
                <a:gridCol w="384048"/>
              </a:tblGrid>
              <a:tr h="365760">
                <a:tc>
                  <a:txBody>
                    <a:bodyPr/>
                    <a:lstStyle/>
                    <a:p>
                      <a:pPr algn="l" fontAlgn="b"/>
                      <a:endParaRPr lang="en-US" sz="900" b="0" i="0" u="none" strike="noStrike" dirty="0">
                        <a:solidFill>
                          <a:srgbClr val="000000"/>
                        </a:solidFill>
                        <a:latin typeface="Calibri"/>
                      </a:endParaRPr>
                    </a:p>
                  </a:txBody>
                  <a:tcPr marL="9525" marR="9525" marT="9525" marB="0" anchor="b"/>
                </a:tc>
                <a:tc gridSpan="2">
                  <a:txBody>
                    <a:bodyPr/>
                    <a:lstStyle/>
                    <a:p>
                      <a:pPr algn="ctr" fontAlgn="ctr"/>
                      <a:r>
                        <a:rPr lang="en-US" sz="800" u="none" strike="noStrike" dirty="0" smtClean="0"/>
                        <a:t>10uM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10uM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7.496</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r>
                        <a:rPr lang="en-US" sz="800" b="0" i="0" u="none" strike="noStrike">
                          <a:solidFill>
                            <a:srgbClr val="000000"/>
                          </a:solidFill>
                          <a:latin typeface="+mn-lt"/>
                        </a:rPr>
                        <a:t>7.197</a:t>
                      </a:r>
                    </a:p>
                  </a:txBody>
                  <a:tcPr marL="9525" marR="9525" marT="9525" marB="0" anchor="ctr"/>
                </a:tc>
                <a:tc>
                  <a:txBody>
                    <a:bodyPr/>
                    <a:lstStyle/>
                    <a:p>
                      <a:pPr algn="l" fontAlgn="b"/>
                      <a:r>
                        <a:rPr lang="en-US" sz="800" b="0" i="0" u="none" strike="noStrike">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7.509</a:t>
                      </a:r>
                    </a:p>
                  </a:txBody>
                  <a:tcPr marL="9525" marR="9525" marT="9525" marB="0" anchor="ctr"/>
                </a:tc>
                <a:tc>
                  <a:txBody>
                    <a:bodyPr/>
                    <a:lstStyle/>
                    <a:p>
                      <a:pPr algn="ctr" fontAlgn="ctr"/>
                      <a:r>
                        <a:rPr lang="en-US" sz="800" b="0" i="0" u="none" strike="noStrike">
                          <a:solidFill>
                            <a:srgbClr val="000000"/>
                          </a:solidFill>
                          <a:latin typeface="+mn-lt"/>
                        </a:rPr>
                        <a:t>0.194</a:t>
                      </a:r>
                    </a:p>
                  </a:txBody>
                  <a:tcPr marL="9525" marR="9525" marT="9525" marB="0" anchor="ctr"/>
                </a:tc>
                <a:tc>
                  <a:txBody>
                    <a:bodyPr/>
                    <a:lstStyle/>
                    <a:p>
                      <a:pPr algn="ctr" fontAlgn="ctr"/>
                      <a:r>
                        <a:rPr lang="en-US" sz="800" b="0" i="0" u="none" strike="noStrike">
                          <a:solidFill>
                            <a:srgbClr val="000000"/>
                          </a:solidFill>
                          <a:latin typeface="+mn-lt"/>
                        </a:rPr>
                        <a:t>7.213</a:t>
                      </a:r>
                    </a:p>
                  </a:txBody>
                  <a:tcPr marL="9525" marR="9525" marT="9525" marB="0" anchor="ctr"/>
                </a:tc>
                <a:tc>
                  <a:txBody>
                    <a:bodyPr/>
                    <a:lstStyle/>
                    <a:p>
                      <a:pPr algn="ctr" fontAlgn="ctr"/>
                      <a:r>
                        <a:rPr lang="en-US" sz="800" b="0" i="0" u="none" strike="noStrike">
                          <a:solidFill>
                            <a:srgbClr val="000000"/>
                          </a:solidFill>
                          <a:latin typeface="+mn-lt"/>
                        </a:rPr>
                        <a:t>0.234</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7.522</a:t>
                      </a:r>
                    </a:p>
                  </a:txBody>
                  <a:tcPr marL="9525" marR="9525" marT="9525" marB="0" anchor="ctr"/>
                </a:tc>
                <a:tc>
                  <a:txBody>
                    <a:bodyPr/>
                    <a:lstStyle/>
                    <a:p>
                      <a:pPr algn="ctr" fontAlgn="ctr"/>
                      <a:r>
                        <a:rPr lang="en-US" sz="800" b="0" i="0" u="none" strike="noStrike">
                          <a:solidFill>
                            <a:srgbClr val="000000"/>
                          </a:solidFill>
                          <a:latin typeface="+mn-lt"/>
                        </a:rPr>
                        <a:t>0.194</a:t>
                      </a:r>
                    </a:p>
                  </a:txBody>
                  <a:tcPr marL="9525" marR="9525" marT="9525" marB="0" anchor="ctr"/>
                </a:tc>
                <a:tc>
                  <a:txBody>
                    <a:bodyPr/>
                    <a:lstStyle/>
                    <a:p>
                      <a:pPr algn="ctr" fontAlgn="ctr"/>
                      <a:r>
                        <a:rPr lang="en-US" sz="800" b="0" i="0" u="none" strike="noStrike">
                          <a:solidFill>
                            <a:srgbClr val="000000"/>
                          </a:solidFill>
                          <a:latin typeface="+mn-lt"/>
                        </a:rPr>
                        <a:t>7.228</a:t>
                      </a:r>
                    </a:p>
                  </a:txBody>
                  <a:tcPr marL="9525" marR="9525" marT="9525" marB="0" anchor="ctr"/>
                </a:tc>
                <a:tc>
                  <a:txBody>
                    <a:bodyPr/>
                    <a:lstStyle/>
                    <a:p>
                      <a:pPr algn="ctr" fontAlgn="ctr"/>
                      <a:r>
                        <a:rPr lang="en-US" sz="800" b="0" i="0" u="none" strike="noStrike">
                          <a:solidFill>
                            <a:srgbClr val="000000"/>
                          </a:solidFill>
                          <a:latin typeface="+mn-lt"/>
                        </a:rPr>
                        <a:t>0.234</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7.535</a:t>
                      </a:r>
                    </a:p>
                  </a:txBody>
                  <a:tcPr marL="9525" marR="9525" marT="9525" marB="0" anchor="ctr"/>
                </a:tc>
                <a:tc>
                  <a:txBody>
                    <a:bodyPr/>
                    <a:lstStyle/>
                    <a:p>
                      <a:pPr algn="ctr" fontAlgn="ctr"/>
                      <a:r>
                        <a:rPr lang="en-US" sz="800" b="0" i="0" u="none" strike="noStrike">
                          <a:solidFill>
                            <a:srgbClr val="000000"/>
                          </a:solidFill>
                          <a:latin typeface="+mn-lt"/>
                        </a:rPr>
                        <a:t>0.194</a:t>
                      </a:r>
                    </a:p>
                  </a:txBody>
                  <a:tcPr marL="9525" marR="9525" marT="9525" marB="0" anchor="ctr"/>
                </a:tc>
                <a:tc>
                  <a:txBody>
                    <a:bodyPr/>
                    <a:lstStyle/>
                    <a:p>
                      <a:pPr algn="ctr" fontAlgn="ctr"/>
                      <a:r>
                        <a:rPr lang="en-US" sz="800" b="0" i="0" u="none" strike="noStrike">
                          <a:solidFill>
                            <a:srgbClr val="000000"/>
                          </a:solidFill>
                          <a:latin typeface="+mn-lt"/>
                        </a:rPr>
                        <a:t>7.244</a:t>
                      </a:r>
                    </a:p>
                  </a:txBody>
                  <a:tcPr marL="9525" marR="9525" marT="9525" marB="0" anchor="ctr"/>
                </a:tc>
                <a:tc>
                  <a:txBody>
                    <a:bodyPr/>
                    <a:lstStyle/>
                    <a:p>
                      <a:pPr algn="ctr" fontAlgn="ctr"/>
                      <a:r>
                        <a:rPr lang="en-US" sz="800" b="0" i="0" u="none" strike="noStrike" dirty="0">
                          <a:solidFill>
                            <a:srgbClr val="000000"/>
                          </a:solidFill>
                          <a:latin typeface="+mn-lt"/>
                        </a:rPr>
                        <a:t>0.234</a:t>
                      </a:r>
                    </a:p>
                  </a:txBody>
                  <a:tcPr marL="9525" marR="9525" marT="9525" marB="0" anchor="ctr">
                    <a:solidFill>
                      <a:schemeClr val="accent6">
                        <a:lumMod val="20000"/>
                        <a:lumOff val="80000"/>
                      </a:schemeClr>
                    </a:solidFill>
                  </a:tcPr>
                </a:tc>
              </a:tr>
            </a:tbl>
          </a:graphicData>
        </a:graphic>
      </p:graphicFrame>
      <p:pic>
        <p:nvPicPr>
          <p:cNvPr id="47105" name="Picture 1"/>
          <p:cNvPicPr>
            <a:picLocks noChangeAspect="1" noChangeArrowheads="1"/>
          </p:cNvPicPr>
          <p:nvPr/>
        </p:nvPicPr>
        <p:blipFill>
          <a:blip r:embed="rId2" cstate="print"/>
          <a:srcRect/>
          <a:stretch>
            <a:fillRect/>
          </a:stretch>
        </p:blipFill>
        <p:spPr bwMode="auto">
          <a:xfrm>
            <a:off x="533400" y="685800"/>
            <a:ext cx="2921794" cy="2664619"/>
          </a:xfrm>
          <a:prstGeom prst="rect">
            <a:avLst/>
          </a:prstGeom>
          <a:noFill/>
          <a:ln w="9525">
            <a:solidFill>
              <a:schemeClr val="tx1"/>
            </a:solidFill>
            <a:miter lim="800000"/>
            <a:headEnd/>
            <a:tailEnd/>
          </a:ln>
        </p:spPr>
      </p:pic>
      <p:pic>
        <p:nvPicPr>
          <p:cNvPr id="47106" name="Picture 2"/>
          <p:cNvPicPr>
            <a:picLocks noChangeAspect="1" noChangeArrowheads="1"/>
          </p:cNvPicPr>
          <p:nvPr/>
        </p:nvPicPr>
        <p:blipFill>
          <a:blip r:embed="rId3" cstate="print"/>
          <a:srcRect/>
          <a:stretch>
            <a:fillRect/>
          </a:stretch>
        </p:blipFill>
        <p:spPr bwMode="auto">
          <a:xfrm>
            <a:off x="533400" y="3712987"/>
            <a:ext cx="2921794" cy="2707481"/>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3810000" y="762000"/>
          <a:ext cx="4267200" cy="58864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Interrupted</a:t>
                      </a:r>
                      <a:endParaRPr lang="en-US" sz="1000" b="0" i="0" u="none" strike="noStrike" dirty="0">
                        <a:latin typeface="Arial"/>
                      </a:endParaRPr>
                    </a:p>
                  </a:txBody>
                  <a:tcPr marL="9525" marR="9525" marT="9525" marB="0" anchor="ctr"/>
                </a:tc>
                <a:tc>
                  <a:txBody>
                    <a:bodyPr/>
                    <a:lstStyle/>
                    <a:p>
                      <a:pPr algn="ctr" fontAlgn="b"/>
                      <a:r>
                        <a:rPr lang="en-US" sz="1000" u="none" strike="noStrike" dirty="0"/>
                        <a:t>Interrupted</a:t>
                      </a:r>
                      <a:endParaRPr lang="en-US" sz="1000" b="0" i="0" u="none" strike="noStrike" dirty="0">
                        <a:latin typeface="Arial"/>
                      </a:endParaRPr>
                    </a:p>
                  </a:txBody>
                  <a:tcPr marL="9525" marR="9525" marT="9525" marB="0" anchor="ctr"/>
                </a:tc>
              </a:tr>
            </a:tbl>
          </a:graphicData>
        </a:graphic>
      </p:graphicFrame>
      <p:graphicFrame>
        <p:nvGraphicFramePr>
          <p:cNvPr id="7" name="Table 6"/>
          <p:cNvGraphicFramePr>
            <a:graphicFrameLocks noGrp="1"/>
          </p:cNvGraphicFramePr>
          <p:nvPr/>
        </p:nvGraphicFramePr>
        <p:xfrm>
          <a:off x="3810000" y="3854244"/>
          <a:ext cx="4267200" cy="86296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100uM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100uM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b="0" i="0" u="none" strike="noStrike" dirty="0" smtClean="0">
                          <a:latin typeface="+mn-lt"/>
                        </a:rPr>
                        <a:t>Ambiguous</a:t>
                      </a:r>
                      <a:endParaRPr lang="en-US" sz="1000" b="0" i="0" u="none" strike="noStrike" dirty="0">
                        <a:latin typeface="+mn-lt"/>
                      </a:endParaRPr>
                    </a:p>
                  </a:txBody>
                  <a:tcPr marL="9525" marR="9525" marT="9525" marB="0" anchor="ctr"/>
                </a:tc>
                <a:tc>
                  <a:txBody>
                    <a:bodyPr/>
                    <a:lstStyle/>
                    <a:p>
                      <a:pPr algn="ctr" fontAlgn="b"/>
                      <a:r>
                        <a:rPr lang="en-US" sz="1000" b="0" i="0" u="none" strike="noStrike" dirty="0" smtClean="0">
                          <a:latin typeface="+mn-lt"/>
                        </a:rPr>
                        <a:t>Ambiguous</a:t>
                      </a:r>
                      <a:endParaRPr lang="en-US" sz="1000" b="0" i="0" u="none" strike="noStrike" dirty="0">
                        <a:latin typeface="+mn-lt"/>
                      </a:endParaRPr>
                    </a:p>
                  </a:txBody>
                  <a:tcPr marL="9525" marR="9525" marT="9525" marB="0" anchor="ctr"/>
                </a:tc>
              </a:tr>
              <a:tr h="274320">
                <a:tc>
                  <a:txBody>
                    <a:bodyPr/>
                    <a:lstStyle/>
                    <a:p>
                      <a:pPr algn="l" fontAlgn="b"/>
                      <a:r>
                        <a:rPr lang="en-US" sz="1000" b="0" i="0" u="none" strike="noStrike" dirty="0" smtClean="0">
                          <a:latin typeface="+mn-lt"/>
                        </a:rPr>
                        <a:t>  </a:t>
                      </a:r>
                      <a:r>
                        <a:rPr lang="en-US" sz="1000" b="0" i="0" u="none" strike="noStrike" baseline="0" dirty="0" smtClean="0">
                          <a:latin typeface="+mn-lt"/>
                        </a:rPr>
                        <a:t> </a:t>
                      </a:r>
                      <a:r>
                        <a:rPr lang="en-US" sz="1000" b="0" i="0" u="none" strike="noStrike" dirty="0" smtClean="0">
                          <a:latin typeface="+mn-lt"/>
                        </a:rPr>
                        <a:t>R square </a:t>
                      </a:r>
                      <a:endParaRPr lang="en-US" sz="1000" b="0" i="0" u="none" strike="noStrike" dirty="0">
                        <a:latin typeface="+mn-lt"/>
                      </a:endParaRPr>
                    </a:p>
                  </a:txBody>
                  <a:tcPr marL="9525" marR="9525" marT="9525" marB="0" anchor="ctr"/>
                </a:tc>
                <a:tc>
                  <a:txBody>
                    <a:bodyPr/>
                    <a:lstStyle/>
                    <a:p>
                      <a:pPr algn="ctr" fontAlgn="b"/>
                      <a:r>
                        <a:rPr lang="en-US" sz="1000" b="0" i="0" u="none" strike="noStrike">
                          <a:latin typeface="+mn-lt"/>
                        </a:rPr>
                        <a:t>0.5440</a:t>
                      </a:r>
                    </a:p>
                  </a:txBody>
                  <a:tcPr marL="9525" marR="9525" marT="9525" marB="0" anchor="ctr"/>
                </a:tc>
                <a:tc>
                  <a:txBody>
                    <a:bodyPr/>
                    <a:lstStyle/>
                    <a:p>
                      <a:pPr algn="ctr" fontAlgn="b"/>
                      <a:r>
                        <a:rPr lang="en-US" sz="1000" b="0" i="0" u="none" strike="noStrike" dirty="0">
                          <a:latin typeface="+mn-lt"/>
                        </a:rPr>
                        <a:t>0.6112</a:t>
                      </a:r>
                    </a:p>
                  </a:txBody>
                  <a:tcPr marL="9525" marR="9525" marT="9525" marB="0" anchor="ctr"/>
                </a:tc>
              </a:tr>
            </a:tbl>
          </a:graphicData>
        </a:graphic>
      </p:graphicFrame>
      <p:graphicFrame>
        <p:nvGraphicFramePr>
          <p:cNvPr id="8" name="Table 7"/>
          <p:cNvGraphicFramePr>
            <a:graphicFrameLocks noGrp="1"/>
          </p:cNvGraphicFramePr>
          <p:nvPr/>
        </p:nvGraphicFramePr>
        <p:xfrm>
          <a:off x="3810000" y="1586688"/>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20uM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20uM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7.724</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r>
                        <a:rPr lang="en-US" sz="800" b="0" i="0" u="none" strike="noStrike">
                          <a:solidFill>
                            <a:srgbClr val="000000"/>
                          </a:solidFill>
                          <a:latin typeface="+mn-lt"/>
                        </a:rPr>
                        <a:t>7.609</a:t>
                      </a:r>
                    </a:p>
                  </a:txBody>
                  <a:tcPr marL="9525" marR="9525" marT="9525" marB="0" anchor="ctr"/>
                </a:tc>
                <a:tc>
                  <a:txBody>
                    <a:bodyPr/>
                    <a:lstStyle/>
                    <a:p>
                      <a:pPr algn="l" fontAlgn="b"/>
                      <a:r>
                        <a:rPr lang="en-US" sz="800" b="0" i="0" u="none" strike="noStrike">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7.742</a:t>
                      </a:r>
                    </a:p>
                  </a:txBody>
                  <a:tcPr marL="9525" marR="9525" marT="9525" marB="0" anchor="ctr"/>
                </a:tc>
                <a:tc>
                  <a:txBody>
                    <a:bodyPr/>
                    <a:lstStyle/>
                    <a:p>
                      <a:pPr algn="ctr" fontAlgn="ctr"/>
                      <a:r>
                        <a:rPr lang="en-US" sz="800" b="0" i="0" u="none" strike="noStrike">
                          <a:solidFill>
                            <a:srgbClr val="000000"/>
                          </a:solidFill>
                          <a:latin typeface="+mn-lt"/>
                        </a:rPr>
                        <a:t>0.264</a:t>
                      </a:r>
                    </a:p>
                  </a:txBody>
                  <a:tcPr marL="9525" marR="9525" marT="9525" marB="0" anchor="ctr"/>
                </a:tc>
                <a:tc>
                  <a:txBody>
                    <a:bodyPr/>
                    <a:lstStyle/>
                    <a:p>
                      <a:pPr algn="ctr" fontAlgn="ctr"/>
                      <a:r>
                        <a:rPr lang="en-US" sz="800" b="0" i="0" u="none" strike="noStrike">
                          <a:solidFill>
                            <a:srgbClr val="000000"/>
                          </a:solidFill>
                          <a:latin typeface="+mn-lt"/>
                        </a:rPr>
                        <a:t>7.627</a:t>
                      </a:r>
                    </a:p>
                  </a:txBody>
                  <a:tcPr marL="9525" marR="9525" marT="9525" marB="0" anchor="ctr"/>
                </a:tc>
                <a:tc>
                  <a:txBody>
                    <a:bodyPr/>
                    <a:lstStyle/>
                    <a:p>
                      <a:pPr algn="ctr" fontAlgn="ctr"/>
                      <a:r>
                        <a:rPr lang="en-US" sz="800" b="0" i="0" u="none" strike="noStrike">
                          <a:solidFill>
                            <a:srgbClr val="000000"/>
                          </a:solidFill>
                          <a:latin typeface="+mn-lt"/>
                        </a:rPr>
                        <a:t>0.280</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7.760</a:t>
                      </a:r>
                    </a:p>
                  </a:txBody>
                  <a:tcPr marL="9525" marR="9525" marT="9525" marB="0" anchor="ctr"/>
                </a:tc>
                <a:tc>
                  <a:txBody>
                    <a:bodyPr/>
                    <a:lstStyle/>
                    <a:p>
                      <a:pPr algn="ctr" fontAlgn="ctr"/>
                      <a:r>
                        <a:rPr lang="en-US" sz="800" b="0" i="0" u="none" strike="noStrike">
                          <a:solidFill>
                            <a:srgbClr val="000000"/>
                          </a:solidFill>
                          <a:latin typeface="+mn-lt"/>
                        </a:rPr>
                        <a:t>0.264</a:t>
                      </a:r>
                    </a:p>
                  </a:txBody>
                  <a:tcPr marL="9525" marR="9525" marT="9525" marB="0" anchor="ctr"/>
                </a:tc>
                <a:tc>
                  <a:txBody>
                    <a:bodyPr/>
                    <a:lstStyle/>
                    <a:p>
                      <a:pPr algn="ctr" fontAlgn="ctr"/>
                      <a:r>
                        <a:rPr lang="en-US" sz="800" b="0" i="0" u="none" strike="noStrike">
                          <a:solidFill>
                            <a:srgbClr val="000000"/>
                          </a:solidFill>
                          <a:latin typeface="+mn-lt"/>
                        </a:rPr>
                        <a:t>7.646</a:t>
                      </a:r>
                    </a:p>
                  </a:txBody>
                  <a:tcPr marL="9525" marR="9525" marT="9525" marB="0" anchor="ctr"/>
                </a:tc>
                <a:tc>
                  <a:txBody>
                    <a:bodyPr/>
                    <a:lstStyle/>
                    <a:p>
                      <a:pPr algn="ctr" fontAlgn="ctr"/>
                      <a:r>
                        <a:rPr lang="en-US" sz="800" b="0" i="0" u="none" strike="noStrike">
                          <a:solidFill>
                            <a:srgbClr val="000000"/>
                          </a:solidFill>
                          <a:latin typeface="+mn-lt"/>
                        </a:rPr>
                        <a:t>0.280</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7.778</a:t>
                      </a:r>
                    </a:p>
                  </a:txBody>
                  <a:tcPr marL="9525" marR="9525" marT="9525" marB="0" anchor="ctr"/>
                </a:tc>
                <a:tc>
                  <a:txBody>
                    <a:bodyPr/>
                    <a:lstStyle/>
                    <a:p>
                      <a:pPr algn="ctr" fontAlgn="ctr"/>
                      <a:r>
                        <a:rPr lang="en-US" sz="800" b="0" i="0" u="none" strike="noStrike">
                          <a:solidFill>
                            <a:srgbClr val="000000"/>
                          </a:solidFill>
                          <a:latin typeface="+mn-lt"/>
                        </a:rPr>
                        <a:t>0.264</a:t>
                      </a:r>
                    </a:p>
                  </a:txBody>
                  <a:tcPr marL="9525" marR="9525" marT="9525" marB="0" anchor="ctr"/>
                </a:tc>
                <a:tc>
                  <a:txBody>
                    <a:bodyPr/>
                    <a:lstStyle/>
                    <a:p>
                      <a:pPr algn="ctr" fontAlgn="ctr"/>
                      <a:r>
                        <a:rPr lang="en-US" sz="800" b="0" i="0" u="none" strike="noStrike">
                          <a:solidFill>
                            <a:srgbClr val="000000"/>
                          </a:solidFill>
                          <a:latin typeface="+mn-lt"/>
                        </a:rPr>
                        <a:t>7.665</a:t>
                      </a:r>
                    </a:p>
                  </a:txBody>
                  <a:tcPr marL="9525" marR="9525" marT="9525" marB="0" anchor="ctr"/>
                </a:tc>
                <a:tc>
                  <a:txBody>
                    <a:bodyPr/>
                    <a:lstStyle/>
                    <a:p>
                      <a:pPr algn="ctr" fontAlgn="ctr"/>
                      <a:r>
                        <a:rPr lang="en-US" sz="800" b="0" i="0" u="none" strike="noStrike" dirty="0">
                          <a:solidFill>
                            <a:srgbClr val="000000"/>
                          </a:solidFill>
                          <a:latin typeface="+mn-lt"/>
                        </a:rPr>
                        <a:t>0.280</a:t>
                      </a:r>
                    </a:p>
                  </a:txBody>
                  <a:tcPr marL="9525" marR="9525" marT="9525" marB="0" anchor="ctr">
                    <a:solidFill>
                      <a:schemeClr val="accent6">
                        <a:lumMod val="20000"/>
                        <a:lumOff val="80000"/>
                      </a:schemeClr>
                    </a:solidFill>
                  </a:tcPr>
                </a:tc>
              </a:tr>
            </a:tbl>
          </a:graphicData>
        </a:graphic>
      </p:graphicFrame>
      <p:graphicFrame>
        <p:nvGraphicFramePr>
          <p:cNvPr id="9" name="Table 8"/>
          <p:cNvGraphicFramePr>
            <a:graphicFrameLocks noGrp="1"/>
          </p:cNvGraphicFramePr>
          <p:nvPr/>
        </p:nvGraphicFramePr>
        <p:xfrm>
          <a:off x="3810000" y="4903836"/>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100uM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100uM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8.404</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r>
                        <a:rPr lang="en-US" sz="800" b="0" i="0" u="none" strike="noStrike">
                          <a:solidFill>
                            <a:srgbClr val="000000"/>
                          </a:solidFill>
                          <a:latin typeface="+mn-lt"/>
                        </a:rPr>
                        <a:t>7.827</a:t>
                      </a:r>
                    </a:p>
                  </a:txBody>
                  <a:tcPr marL="9525" marR="9525" marT="9525" marB="0" anchor="ctr"/>
                </a:tc>
                <a:tc>
                  <a:txBody>
                    <a:bodyPr/>
                    <a:lstStyle/>
                    <a:p>
                      <a:pPr algn="l" fontAlgn="b"/>
                      <a:r>
                        <a:rPr lang="en-US" sz="800" b="0" i="0" u="none" strike="noStrike">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8.442</a:t>
                      </a:r>
                    </a:p>
                  </a:txBody>
                  <a:tcPr marL="9525" marR="9525" marT="9525" marB="0" anchor="ctr"/>
                </a:tc>
                <a:tc>
                  <a:txBody>
                    <a:bodyPr/>
                    <a:lstStyle/>
                    <a:p>
                      <a:pPr algn="ctr" fontAlgn="ctr"/>
                      <a:r>
                        <a:rPr lang="en-US" sz="800" b="0" i="0" u="none" strike="noStrike">
                          <a:solidFill>
                            <a:srgbClr val="000000"/>
                          </a:solidFill>
                          <a:latin typeface="+mn-lt"/>
                        </a:rPr>
                        <a:t>0.560</a:t>
                      </a:r>
                    </a:p>
                  </a:txBody>
                  <a:tcPr marL="9525" marR="9525" marT="9525" marB="0" anchor="ctr"/>
                </a:tc>
                <a:tc>
                  <a:txBody>
                    <a:bodyPr/>
                    <a:lstStyle/>
                    <a:p>
                      <a:pPr algn="ctr" fontAlgn="ctr"/>
                      <a:r>
                        <a:rPr lang="en-US" sz="800" b="0" i="0" u="none" strike="noStrike">
                          <a:solidFill>
                            <a:srgbClr val="000000"/>
                          </a:solidFill>
                          <a:latin typeface="+mn-lt"/>
                        </a:rPr>
                        <a:t>7.870</a:t>
                      </a:r>
                    </a:p>
                  </a:txBody>
                  <a:tcPr marL="9525" marR="9525" marT="9525" marB="0" anchor="ctr"/>
                </a:tc>
                <a:tc>
                  <a:txBody>
                    <a:bodyPr/>
                    <a:lstStyle/>
                    <a:p>
                      <a:pPr algn="ctr" fontAlgn="ctr"/>
                      <a:r>
                        <a:rPr lang="en-US" sz="800" b="0" i="0" u="none" strike="noStrike">
                          <a:solidFill>
                            <a:srgbClr val="000000"/>
                          </a:solidFill>
                          <a:latin typeface="+mn-lt"/>
                        </a:rPr>
                        <a:t>0.642</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8.480</a:t>
                      </a:r>
                    </a:p>
                  </a:txBody>
                  <a:tcPr marL="9525" marR="9525" marT="9525" marB="0" anchor="ctr"/>
                </a:tc>
                <a:tc>
                  <a:txBody>
                    <a:bodyPr/>
                    <a:lstStyle/>
                    <a:p>
                      <a:pPr algn="ctr" fontAlgn="ctr"/>
                      <a:r>
                        <a:rPr lang="en-US" sz="800" b="0" i="0" u="none" strike="noStrike">
                          <a:solidFill>
                            <a:srgbClr val="000000"/>
                          </a:solidFill>
                          <a:latin typeface="+mn-lt"/>
                        </a:rPr>
                        <a:t>0.560</a:t>
                      </a:r>
                    </a:p>
                  </a:txBody>
                  <a:tcPr marL="9525" marR="9525" marT="9525" marB="0" anchor="ctr"/>
                </a:tc>
                <a:tc>
                  <a:txBody>
                    <a:bodyPr/>
                    <a:lstStyle/>
                    <a:p>
                      <a:pPr algn="ctr" fontAlgn="ctr"/>
                      <a:r>
                        <a:rPr lang="en-US" sz="800" b="0" i="0" u="none" strike="noStrike">
                          <a:solidFill>
                            <a:srgbClr val="000000"/>
                          </a:solidFill>
                          <a:latin typeface="+mn-lt"/>
                        </a:rPr>
                        <a:t>7.913</a:t>
                      </a:r>
                    </a:p>
                  </a:txBody>
                  <a:tcPr marL="9525" marR="9525" marT="9525" marB="0" anchor="ctr"/>
                </a:tc>
                <a:tc>
                  <a:txBody>
                    <a:bodyPr/>
                    <a:lstStyle/>
                    <a:p>
                      <a:pPr algn="ctr" fontAlgn="ctr"/>
                      <a:r>
                        <a:rPr lang="en-US" sz="800" b="0" i="0" u="none" strike="noStrike">
                          <a:solidFill>
                            <a:srgbClr val="000000"/>
                          </a:solidFill>
                          <a:latin typeface="+mn-lt"/>
                        </a:rPr>
                        <a:t>0.642</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8.517</a:t>
                      </a:r>
                    </a:p>
                  </a:txBody>
                  <a:tcPr marL="9525" marR="9525" marT="9525" marB="0" anchor="ctr"/>
                </a:tc>
                <a:tc>
                  <a:txBody>
                    <a:bodyPr/>
                    <a:lstStyle/>
                    <a:p>
                      <a:pPr algn="ctr" fontAlgn="ctr"/>
                      <a:r>
                        <a:rPr lang="en-US" sz="800" b="0" i="0" u="none" strike="noStrike">
                          <a:solidFill>
                            <a:srgbClr val="000000"/>
                          </a:solidFill>
                          <a:latin typeface="+mn-lt"/>
                        </a:rPr>
                        <a:t>0.560</a:t>
                      </a:r>
                    </a:p>
                  </a:txBody>
                  <a:tcPr marL="9525" marR="9525" marT="9525" marB="0" anchor="ctr"/>
                </a:tc>
                <a:tc>
                  <a:txBody>
                    <a:bodyPr/>
                    <a:lstStyle/>
                    <a:p>
                      <a:pPr algn="ctr" fontAlgn="ctr"/>
                      <a:r>
                        <a:rPr lang="en-US" sz="800" b="0" i="0" u="none" strike="noStrike">
                          <a:solidFill>
                            <a:srgbClr val="000000"/>
                          </a:solidFill>
                          <a:latin typeface="+mn-lt"/>
                        </a:rPr>
                        <a:t>7.956</a:t>
                      </a:r>
                    </a:p>
                  </a:txBody>
                  <a:tcPr marL="9525" marR="9525" marT="9525" marB="0" anchor="ctr"/>
                </a:tc>
                <a:tc>
                  <a:txBody>
                    <a:bodyPr/>
                    <a:lstStyle/>
                    <a:p>
                      <a:pPr algn="ctr" fontAlgn="ctr"/>
                      <a:r>
                        <a:rPr lang="en-US" sz="800" b="0" i="0" u="none" strike="noStrike" dirty="0">
                          <a:solidFill>
                            <a:srgbClr val="000000"/>
                          </a:solidFill>
                          <a:latin typeface="+mn-lt"/>
                        </a:rPr>
                        <a:t>0.642</a:t>
                      </a:r>
                    </a:p>
                  </a:txBody>
                  <a:tcPr marL="9525" marR="9525" marT="9525" marB="0" anchor="ctr">
                    <a:solidFill>
                      <a:schemeClr val="accent6">
                        <a:lumMod val="20000"/>
                        <a:lumOff val="80000"/>
                      </a:schemeClr>
                    </a:solidFill>
                  </a:tcPr>
                </a:tc>
              </a:tr>
            </a:tbl>
          </a:graphicData>
        </a:graphic>
      </p:graphicFrame>
      <p:pic>
        <p:nvPicPr>
          <p:cNvPr id="46081" name="Picture 1"/>
          <p:cNvPicPr>
            <a:picLocks noChangeAspect="1" noChangeArrowheads="1"/>
          </p:cNvPicPr>
          <p:nvPr/>
        </p:nvPicPr>
        <p:blipFill>
          <a:blip r:embed="rId2" cstate="print"/>
          <a:srcRect/>
          <a:stretch>
            <a:fillRect/>
          </a:stretch>
        </p:blipFill>
        <p:spPr bwMode="auto">
          <a:xfrm>
            <a:off x="507206" y="747712"/>
            <a:ext cx="2921794" cy="2700338"/>
          </a:xfrm>
          <a:prstGeom prst="rect">
            <a:avLst/>
          </a:prstGeom>
          <a:noFill/>
          <a:ln w="9525">
            <a:solidFill>
              <a:schemeClr val="tx1"/>
            </a:solidFill>
            <a:miter lim="800000"/>
            <a:headEnd/>
            <a:tailEnd/>
          </a:ln>
        </p:spPr>
      </p:pic>
      <p:pic>
        <p:nvPicPr>
          <p:cNvPr id="46082" name="Picture 2"/>
          <p:cNvPicPr>
            <a:picLocks noChangeAspect="1" noChangeArrowheads="1"/>
          </p:cNvPicPr>
          <p:nvPr/>
        </p:nvPicPr>
        <p:blipFill>
          <a:blip r:embed="rId3" cstate="print"/>
          <a:srcRect/>
          <a:stretch>
            <a:fillRect/>
          </a:stretch>
        </p:blipFill>
        <p:spPr bwMode="auto">
          <a:xfrm>
            <a:off x="507206" y="3773978"/>
            <a:ext cx="2921794" cy="2693194"/>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3581400" y="533400"/>
          <a:ext cx="4267200" cy="86296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Ambiguous</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Ambiguous</a:t>
                      </a:r>
                      <a:endParaRPr lang="en-US" sz="1000" b="0" i="0" u="none" strike="noStrike" dirty="0">
                        <a:latin typeface="Arial"/>
                      </a:endParaRPr>
                    </a:p>
                  </a:txBody>
                  <a:tcPr marL="9525" marR="9525" marT="9525" marB="0" anchor="ctr"/>
                </a:tc>
              </a:tr>
              <a:tr h="274320">
                <a:tc>
                  <a:txBody>
                    <a:bodyPr/>
                    <a:lstStyle/>
                    <a:p>
                      <a:pPr algn="l" fontAlgn="b"/>
                      <a:r>
                        <a:rPr lang="en-US" sz="1000" b="0" i="0" u="none" strike="noStrike" dirty="0" smtClean="0">
                          <a:latin typeface="+mn-lt"/>
                        </a:rPr>
                        <a:t>  </a:t>
                      </a:r>
                      <a:r>
                        <a:rPr lang="en-US" sz="1000" b="0" i="0" u="none" strike="noStrike" baseline="0" dirty="0" smtClean="0">
                          <a:latin typeface="+mn-lt"/>
                        </a:rPr>
                        <a:t> </a:t>
                      </a:r>
                      <a:r>
                        <a:rPr lang="en-US" sz="1000" b="0" i="0" u="none" strike="noStrike" dirty="0" smtClean="0">
                          <a:latin typeface="+mn-lt"/>
                        </a:rPr>
                        <a:t>R square </a:t>
                      </a:r>
                      <a:endParaRPr lang="en-US" sz="1000" b="0" i="0" u="none" strike="noStrike" dirty="0">
                        <a:latin typeface="+mn-lt"/>
                      </a:endParaRPr>
                    </a:p>
                  </a:txBody>
                  <a:tcPr marL="9525" marR="9525" marT="9525" marB="0" anchor="ctr"/>
                </a:tc>
                <a:tc>
                  <a:txBody>
                    <a:bodyPr/>
                    <a:lstStyle/>
                    <a:p>
                      <a:pPr algn="ctr" fontAlgn="b"/>
                      <a:r>
                        <a:rPr lang="en-US" sz="1000" b="0" i="0" u="none" strike="noStrike" dirty="0">
                          <a:latin typeface="+mn-lt"/>
                        </a:rPr>
                        <a:t>0.6247</a:t>
                      </a:r>
                    </a:p>
                  </a:txBody>
                  <a:tcPr marL="9525" marR="9525" marT="9525" marB="0" anchor="ctr"/>
                </a:tc>
                <a:tc>
                  <a:txBody>
                    <a:bodyPr/>
                    <a:lstStyle/>
                    <a:p>
                      <a:pPr algn="ctr" fontAlgn="b"/>
                      <a:r>
                        <a:rPr lang="en-US" sz="1000" b="0" i="0" u="none" strike="noStrike" dirty="0">
                          <a:latin typeface="+mn-lt"/>
                        </a:rPr>
                        <a:t>0.6611</a:t>
                      </a:r>
                    </a:p>
                  </a:txBody>
                  <a:tcPr marL="9525" marR="9525" marT="9525" marB="0" anchor="ctr"/>
                </a:tc>
              </a:tr>
            </a:tbl>
          </a:graphicData>
        </a:graphic>
      </p:graphicFrame>
      <p:graphicFrame>
        <p:nvGraphicFramePr>
          <p:cNvPr id="7" name="Table 6"/>
          <p:cNvGraphicFramePr>
            <a:graphicFrameLocks noGrp="1"/>
          </p:cNvGraphicFramePr>
          <p:nvPr/>
        </p:nvGraphicFramePr>
        <p:xfrm>
          <a:off x="3581400" y="3657600"/>
          <a:ext cx="4267200" cy="86296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300uM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300uM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Ambiguous</a:t>
                      </a:r>
                      <a:endParaRPr lang="en-US" sz="1000" b="0" i="0" u="none" strike="noStrike" dirty="0">
                        <a:latin typeface="Arial"/>
                      </a:endParaRPr>
                    </a:p>
                  </a:txBody>
                  <a:tcPr marL="9525" marR="9525" marT="9525" marB="0" anchor="ctr"/>
                </a:tc>
                <a:tc>
                  <a:txBody>
                    <a:bodyPr/>
                    <a:lstStyle/>
                    <a:p>
                      <a:pPr algn="ctr" fontAlgn="b"/>
                      <a:endParaRPr lang="en-US" sz="1000" b="0" i="0" u="none" strike="noStrike" dirty="0">
                        <a:latin typeface="Arial"/>
                      </a:endParaRPr>
                    </a:p>
                  </a:txBody>
                  <a:tcPr marL="9525" marR="9525" marT="9525" marB="0" anchor="ctr"/>
                </a:tc>
              </a:tr>
              <a:tr h="274320">
                <a:tc>
                  <a:txBody>
                    <a:bodyPr/>
                    <a:lstStyle/>
                    <a:p>
                      <a:pPr algn="l" fontAlgn="b"/>
                      <a:r>
                        <a:rPr lang="en-US" sz="1000" b="0" i="0" u="none" strike="noStrike" baseline="0" dirty="0" smtClean="0">
                          <a:latin typeface="+mn-lt"/>
                        </a:rPr>
                        <a:t>  </a:t>
                      </a:r>
                      <a:r>
                        <a:rPr lang="en-US" sz="1000" b="0" i="0" u="none" strike="noStrike" dirty="0" smtClean="0">
                          <a:latin typeface="+mn-lt"/>
                        </a:rPr>
                        <a:t>R square </a:t>
                      </a:r>
                      <a:endParaRPr lang="en-US" sz="1000" b="0" i="0" u="none" strike="noStrike" dirty="0">
                        <a:latin typeface="Arial"/>
                      </a:endParaRPr>
                    </a:p>
                  </a:txBody>
                  <a:tcPr marL="9525" marR="9525" marT="9525" marB="0" anchor="ctr"/>
                </a:tc>
                <a:tc>
                  <a:txBody>
                    <a:bodyPr/>
                    <a:lstStyle/>
                    <a:p>
                      <a:pPr algn="ctr" fontAlgn="b"/>
                      <a:r>
                        <a:rPr lang="en-US" sz="1000" b="0" i="0" u="none" strike="noStrike" dirty="0">
                          <a:latin typeface="+mn-lt"/>
                        </a:rPr>
                        <a:t>0.5000</a:t>
                      </a:r>
                    </a:p>
                  </a:txBody>
                  <a:tcPr marL="9525" marR="9525" marT="9525" marB="0" anchor="ctr"/>
                </a:tc>
                <a:tc>
                  <a:txBody>
                    <a:bodyPr/>
                    <a:lstStyle/>
                    <a:p>
                      <a:pPr algn="ctr" fontAlgn="b"/>
                      <a:r>
                        <a:rPr lang="en-US" sz="1000" b="0" i="0" u="none" strike="noStrike" dirty="0">
                          <a:latin typeface="+mn-lt"/>
                        </a:rPr>
                        <a:t>0.5534</a:t>
                      </a:r>
                    </a:p>
                  </a:txBody>
                  <a:tcPr marL="9525" marR="9525" marT="9525" marB="0" anchor="ctr"/>
                </a:tc>
              </a:tr>
            </a:tbl>
          </a:graphicData>
        </a:graphic>
      </p:graphicFrame>
      <p:graphicFrame>
        <p:nvGraphicFramePr>
          <p:cNvPr id="8" name="Table 7"/>
          <p:cNvGraphicFramePr>
            <a:graphicFrameLocks noGrp="1"/>
          </p:cNvGraphicFramePr>
          <p:nvPr/>
        </p:nvGraphicFramePr>
        <p:xfrm>
          <a:off x="3581400" y="1586688"/>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200uM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200M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8.553</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r>
                        <a:rPr lang="en-US" sz="800" b="0" i="0" u="none" strike="noStrike">
                          <a:solidFill>
                            <a:srgbClr val="000000"/>
                          </a:solidFill>
                          <a:latin typeface="+mn-lt"/>
                        </a:rPr>
                        <a:t>8.194</a:t>
                      </a:r>
                    </a:p>
                  </a:txBody>
                  <a:tcPr marL="9525" marR="9525" marT="9525" marB="0" anchor="ctr"/>
                </a:tc>
                <a:tc>
                  <a:txBody>
                    <a:bodyPr/>
                    <a:lstStyle/>
                    <a:p>
                      <a:pPr algn="l" fontAlgn="b"/>
                      <a:r>
                        <a:rPr lang="en-US" sz="800" b="0" i="0" u="none" strike="noStrike">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8.594</a:t>
                      </a:r>
                    </a:p>
                  </a:txBody>
                  <a:tcPr marL="9525" marR="9525" marT="9525" marB="0" anchor="ctr"/>
                </a:tc>
                <a:tc>
                  <a:txBody>
                    <a:bodyPr/>
                    <a:lstStyle/>
                    <a:p>
                      <a:pPr algn="ctr" fontAlgn="ctr"/>
                      <a:r>
                        <a:rPr lang="en-US" sz="800" b="0" i="0" u="none" strike="noStrike">
                          <a:solidFill>
                            <a:srgbClr val="000000"/>
                          </a:solidFill>
                          <a:latin typeface="+mn-lt"/>
                        </a:rPr>
                        <a:t>0.616</a:t>
                      </a:r>
                    </a:p>
                  </a:txBody>
                  <a:tcPr marL="9525" marR="9525" marT="9525" marB="0" anchor="ctr"/>
                </a:tc>
                <a:tc>
                  <a:txBody>
                    <a:bodyPr/>
                    <a:lstStyle/>
                    <a:p>
                      <a:pPr algn="ctr" fontAlgn="ctr"/>
                      <a:r>
                        <a:rPr lang="en-US" sz="800" b="0" i="0" u="none" strike="noStrike">
                          <a:solidFill>
                            <a:srgbClr val="000000"/>
                          </a:solidFill>
                          <a:latin typeface="+mn-lt"/>
                        </a:rPr>
                        <a:t>8.239</a:t>
                      </a:r>
                    </a:p>
                  </a:txBody>
                  <a:tcPr marL="9525" marR="9525" marT="9525" marB="0" anchor="ctr"/>
                </a:tc>
                <a:tc>
                  <a:txBody>
                    <a:bodyPr/>
                    <a:lstStyle/>
                    <a:p>
                      <a:pPr algn="ctr" fontAlgn="ctr"/>
                      <a:r>
                        <a:rPr lang="en-US" sz="800" b="0" i="0" u="none" strike="noStrike">
                          <a:solidFill>
                            <a:srgbClr val="000000"/>
                          </a:solidFill>
                          <a:latin typeface="+mn-lt"/>
                        </a:rPr>
                        <a:t>0.669</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8.635</a:t>
                      </a:r>
                    </a:p>
                  </a:txBody>
                  <a:tcPr marL="9525" marR="9525" marT="9525" marB="0" anchor="ctr"/>
                </a:tc>
                <a:tc>
                  <a:txBody>
                    <a:bodyPr/>
                    <a:lstStyle/>
                    <a:p>
                      <a:pPr algn="ctr" fontAlgn="ctr"/>
                      <a:r>
                        <a:rPr lang="en-US" sz="800" b="0" i="0" u="none" strike="noStrike">
                          <a:solidFill>
                            <a:srgbClr val="000000"/>
                          </a:solidFill>
                          <a:latin typeface="+mn-lt"/>
                        </a:rPr>
                        <a:t>0.616</a:t>
                      </a:r>
                    </a:p>
                  </a:txBody>
                  <a:tcPr marL="9525" marR="9525" marT="9525" marB="0" anchor="ctr"/>
                </a:tc>
                <a:tc>
                  <a:txBody>
                    <a:bodyPr/>
                    <a:lstStyle/>
                    <a:p>
                      <a:pPr algn="ctr" fontAlgn="ctr"/>
                      <a:r>
                        <a:rPr lang="en-US" sz="800" b="0" i="0" u="none" strike="noStrike">
                          <a:solidFill>
                            <a:srgbClr val="000000"/>
                          </a:solidFill>
                          <a:latin typeface="+mn-lt"/>
                        </a:rPr>
                        <a:t>8.284</a:t>
                      </a:r>
                    </a:p>
                  </a:txBody>
                  <a:tcPr marL="9525" marR="9525" marT="9525" marB="0" anchor="ctr"/>
                </a:tc>
                <a:tc>
                  <a:txBody>
                    <a:bodyPr/>
                    <a:lstStyle/>
                    <a:p>
                      <a:pPr algn="ctr" fontAlgn="ctr"/>
                      <a:r>
                        <a:rPr lang="en-US" sz="800" b="0" i="0" u="none" strike="noStrike">
                          <a:solidFill>
                            <a:srgbClr val="000000"/>
                          </a:solidFill>
                          <a:latin typeface="+mn-lt"/>
                        </a:rPr>
                        <a:t>0.669</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8.677</a:t>
                      </a:r>
                    </a:p>
                  </a:txBody>
                  <a:tcPr marL="9525" marR="9525" marT="9525" marB="0" anchor="ctr"/>
                </a:tc>
                <a:tc>
                  <a:txBody>
                    <a:bodyPr/>
                    <a:lstStyle/>
                    <a:p>
                      <a:pPr algn="ctr" fontAlgn="ctr"/>
                      <a:r>
                        <a:rPr lang="en-US" sz="800" b="0" i="0" u="none" strike="noStrike">
                          <a:solidFill>
                            <a:srgbClr val="000000"/>
                          </a:solidFill>
                          <a:latin typeface="+mn-lt"/>
                        </a:rPr>
                        <a:t>0.616</a:t>
                      </a:r>
                    </a:p>
                  </a:txBody>
                  <a:tcPr marL="9525" marR="9525" marT="9525" marB="0" anchor="ctr"/>
                </a:tc>
                <a:tc>
                  <a:txBody>
                    <a:bodyPr/>
                    <a:lstStyle/>
                    <a:p>
                      <a:pPr algn="ctr" fontAlgn="ctr"/>
                      <a:r>
                        <a:rPr lang="en-US" sz="800" b="0" i="0" u="none" strike="noStrike">
                          <a:solidFill>
                            <a:srgbClr val="000000"/>
                          </a:solidFill>
                          <a:latin typeface="+mn-lt"/>
                        </a:rPr>
                        <a:t>8.329</a:t>
                      </a:r>
                    </a:p>
                  </a:txBody>
                  <a:tcPr marL="9525" marR="9525" marT="9525" marB="0" anchor="ctr"/>
                </a:tc>
                <a:tc>
                  <a:txBody>
                    <a:bodyPr/>
                    <a:lstStyle/>
                    <a:p>
                      <a:pPr algn="ctr" fontAlgn="ctr"/>
                      <a:r>
                        <a:rPr lang="en-US" sz="800" b="0" i="0" u="none" strike="noStrike" dirty="0">
                          <a:solidFill>
                            <a:srgbClr val="000000"/>
                          </a:solidFill>
                          <a:latin typeface="+mn-lt"/>
                        </a:rPr>
                        <a:t>0.669</a:t>
                      </a:r>
                    </a:p>
                  </a:txBody>
                  <a:tcPr marL="9525" marR="9525" marT="9525" marB="0" anchor="ctr">
                    <a:solidFill>
                      <a:schemeClr val="accent6">
                        <a:lumMod val="20000"/>
                        <a:lumOff val="80000"/>
                      </a:schemeClr>
                    </a:solidFill>
                  </a:tcPr>
                </a:tc>
              </a:tr>
            </a:tbl>
          </a:graphicData>
        </a:graphic>
      </p:graphicFrame>
      <p:graphicFrame>
        <p:nvGraphicFramePr>
          <p:cNvPr id="9" name="Table 8"/>
          <p:cNvGraphicFramePr>
            <a:graphicFrameLocks noGrp="1"/>
          </p:cNvGraphicFramePr>
          <p:nvPr/>
        </p:nvGraphicFramePr>
        <p:xfrm>
          <a:off x="3581400" y="4800600"/>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500uM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500uM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8.759</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r>
                        <a:rPr lang="en-US" sz="800" b="0" i="0" u="none" strike="noStrike">
                          <a:solidFill>
                            <a:srgbClr val="000000"/>
                          </a:solidFill>
                          <a:latin typeface="+mn-lt"/>
                        </a:rPr>
                        <a:t>8.234</a:t>
                      </a:r>
                    </a:p>
                  </a:txBody>
                  <a:tcPr marL="9525" marR="9525" marT="9525" marB="0" anchor="ctr"/>
                </a:tc>
                <a:tc>
                  <a:txBody>
                    <a:bodyPr/>
                    <a:lstStyle/>
                    <a:p>
                      <a:pPr algn="l" fontAlgn="b"/>
                      <a:r>
                        <a:rPr lang="en-US" sz="800" b="0" i="0" u="none" strike="noStrike">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8.797</a:t>
                      </a:r>
                    </a:p>
                  </a:txBody>
                  <a:tcPr marL="9525" marR="9525" marT="9525" marB="0" anchor="ctr"/>
                </a:tc>
                <a:tc>
                  <a:txBody>
                    <a:bodyPr/>
                    <a:lstStyle/>
                    <a:p>
                      <a:pPr algn="ctr" fontAlgn="ctr"/>
                      <a:r>
                        <a:rPr lang="en-US" sz="800" b="0" i="0" u="none" strike="noStrike">
                          <a:solidFill>
                            <a:srgbClr val="000000"/>
                          </a:solidFill>
                          <a:latin typeface="+mn-lt"/>
                        </a:rPr>
                        <a:t>0.562</a:t>
                      </a:r>
                    </a:p>
                  </a:txBody>
                  <a:tcPr marL="9525" marR="9525" marT="9525" marB="0" anchor="ctr"/>
                </a:tc>
                <a:tc>
                  <a:txBody>
                    <a:bodyPr/>
                    <a:lstStyle/>
                    <a:p>
                      <a:pPr algn="ctr" fontAlgn="ctr"/>
                      <a:r>
                        <a:rPr lang="en-US" sz="800" b="0" i="0" u="none" strike="noStrike">
                          <a:solidFill>
                            <a:srgbClr val="000000"/>
                          </a:solidFill>
                          <a:latin typeface="+mn-lt"/>
                        </a:rPr>
                        <a:t>8.284</a:t>
                      </a:r>
                    </a:p>
                  </a:txBody>
                  <a:tcPr marL="9525" marR="9525" marT="9525" marB="0" anchor="ctr"/>
                </a:tc>
                <a:tc>
                  <a:txBody>
                    <a:bodyPr/>
                    <a:lstStyle/>
                    <a:p>
                      <a:pPr algn="ctr" fontAlgn="ctr"/>
                      <a:r>
                        <a:rPr lang="en-US" sz="800" b="0" i="0" u="none" strike="noStrike">
                          <a:solidFill>
                            <a:srgbClr val="000000"/>
                          </a:solidFill>
                          <a:latin typeface="+mn-lt"/>
                        </a:rPr>
                        <a:t>0.754</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8.834</a:t>
                      </a:r>
                    </a:p>
                  </a:txBody>
                  <a:tcPr marL="9525" marR="9525" marT="9525" marB="0" anchor="ctr"/>
                </a:tc>
                <a:tc>
                  <a:txBody>
                    <a:bodyPr/>
                    <a:lstStyle/>
                    <a:p>
                      <a:pPr algn="ctr" fontAlgn="ctr"/>
                      <a:r>
                        <a:rPr lang="en-US" sz="800" b="0" i="0" u="none" strike="noStrike">
                          <a:solidFill>
                            <a:srgbClr val="000000"/>
                          </a:solidFill>
                          <a:latin typeface="+mn-lt"/>
                        </a:rPr>
                        <a:t>0.562</a:t>
                      </a:r>
                    </a:p>
                  </a:txBody>
                  <a:tcPr marL="9525" marR="9525" marT="9525" marB="0" anchor="ctr"/>
                </a:tc>
                <a:tc>
                  <a:txBody>
                    <a:bodyPr/>
                    <a:lstStyle/>
                    <a:p>
                      <a:pPr algn="ctr" fontAlgn="ctr"/>
                      <a:r>
                        <a:rPr lang="en-US" sz="800" b="0" i="0" u="none" strike="noStrike">
                          <a:solidFill>
                            <a:srgbClr val="000000"/>
                          </a:solidFill>
                          <a:latin typeface="+mn-lt"/>
                        </a:rPr>
                        <a:t>8.335</a:t>
                      </a:r>
                    </a:p>
                  </a:txBody>
                  <a:tcPr marL="9525" marR="9525" marT="9525" marB="0" anchor="ctr"/>
                </a:tc>
                <a:tc>
                  <a:txBody>
                    <a:bodyPr/>
                    <a:lstStyle/>
                    <a:p>
                      <a:pPr algn="ctr" fontAlgn="ctr"/>
                      <a:r>
                        <a:rPr lang="en-US" sz="800" b="0" i="0" u="none" strike="noStrike">
                          <a:solidFill>
                            <a:srgbClr val="000000"/>
                          </a:solidFill>
                          <a:latin typeface="+mn-lt"/>
                        </a:rPr>
                        <a:t>0.752</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8.872</a:t>
                      </a:r>
                    </a:p>
                  </a:txBody>
                  <a:tcPr marL="9525" marR="9525" marT="9525" marB="0" anchor="ctr"/>
                </a:tc>
                <a:tc>
                  <a:txBody>
                    <a:bodyPr/>
                    <a:lstStyle/>
                    <a:p>
                      <a:pPr algn="ctr" fontAlgn="ctr"/>
                      <a:r>
                        <a:rPr lang="en-US" sz="800" b="0" i="0" u="none" strike="noStrike">
                          <a:solidFill>
                            <a:srgbClr val="000000"/>
                          </a:solidFill>
                          <a:latin typeface="+mn-lt"/>
                        </a:rPr>
                        <a:t>0.561</a:t>
                      </a:r>
                    </a:p>
                  </a:txBody>
                  <a:tcPr marL="9525" marR="9525" marT="9525" marB="0" anchor="ctr"/>
                </a:tc>
                <a:tc>
                  <a:txBody>
                    <a:bodyPr/>
                    <a:lstStyle/>
                    <a:p>
                      <a:pPr algn="ctr" fontAlgn="ctr"/>
                      <a:r>
                        <a:rPr lang="en-US" sz="800" b="0" i="0" u="none" strike="noStrike">
                          <a:solidFill>
                            <a:srgbClr val="000000"/>
                          </a:solidFill>
                          <a:latin typeface="+mn-lt"/>
                        </a:rPr>
                        <a:t>8.385</a:t>
                      </a:r>
                    </a:p>
                  </a:txBody>
                  <a:tcPr marL="9525" marR="9525" marT="9525" marB="0" anchor="ctr"/>
                </a:tc>
                <a:tc>
                  <a:txBody>
                    <a:bodyPr/>
                    <a:lstStyle/>
                    <a:p>
                      <a:pPr algn="ctr" fontAlgn="ctr"/>
                      <a:r>
                        <a:rPr lang="en-US" sz="800" b="0" i="0" u="none" strike="noStrike" dirty="0">
                          <a:solidFill>
                            <a:srgbClr val="000000"/>
                          </a:solidFill>
                          <a:latin typeface="+mn-lt"/>
                        </a:rPr>
                        <a:t>0.750</a:t>
                      </a:r>
                    </a:p>
                  </a:txBody>
                  <a:tcPr marL="9525" marR="9525" marT="9525" marB="0" anchor="ctr">
                    <a:solidFill>
                      <a:schemeClr val="accent6">
                        <a:lumMod val="20000"/>
                        <a:lumOff val="80000"/>
                      </a:schemeClr>
                    </a:solidFill>
                  </a:tcPr>
                </a:tc>
              </a:tr>
            </a:tbl>
          </a:graphicData>
        </a:graphic>
      </p:graphicFrame>
      <p:pic>
        <p:nvPicPr>
          <p:cNvPr id="45057" name="Picture 1"/>
          <p:cNvPicPr>
            <a:picLocks noChangeAspect="1" noChangeArrowheads="1"/>
          </p:cNvPicPr>
          <p:nvPr/>
        </p:nvPicPr>
        <p:blipFill>
          <a:blip r:embed="rId2" cstate="print"/>
          <a:srcRect/>
          <a:stretch>
            <a:fillRect/>
          </a:stretch>
        </p:blipFill>
        <p:spPr bwMode="auto">
          <a:xfrm>
            <a:off x="431006" y="459581"/>
            <a:ext cx="2921794" cy="2736056"/>
          </a:xfrm>
          <a:prstGeom prst="rect">
            <a:avLst/>
          </a:prstGeom>
          <a:noFill/>
          <a:ln w="9525">
            <a:solidFill>
              <a:schemeClr val="tx1"/>
            </a:solidFill>
            <a:miter lim="800000"/>
            <a:headEnd/>
            <a:tailEnd/>
          </a:ln>
        </p:spPr>
      </p:pic>
      <p:pic>
        <p:nvPicPr>
          <p:cNvPr id="45058" name="Picture 2"/>
          <p:cNvPicPr>
            <a:picLocks noChangeAspect="1" noChangeArrowheads="1"/>
          </p:cNvPicPr>
          <p:nvPr/>
        </p:nvPicPr>
        <p:blipFill>
          <a:blip r:embed="rId3" cstate="print"/>
          <a:srcRect/>
          <a:stretch>
            <a:fillRect/>
          </a:stretch>
        </p:blipFill>
        <p:spPr bwMode="auto">
          <a:xfrm>
            <a:off x="431006" y="3655218"/>
            <a:ext cx="2921794" cy="2743200"/>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3581400" y="533400"/>
          <a:ext cx="4267200" cy="58864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400uM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400uM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Interrupted</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Interrupted</a:t>
                      </a:r>
                      <a:endParaRPr lang="en-US" sz="1000" b="0" i="0" u="none" strike="noStrike" dirty="0">
                        <a:latin typeface="Arial"/>
                      </a:endParaRPr>
                    </a:p>
                  </a:txBody>
                  <a:tcPr marL="9525" marR="9525" marT="9525" marB="0" anchor="ctr"/>
                </a:tc>
              </a:tr>
            </a:tbl>
          </a:graphicData>
        </a:graphic>
      </p:graphicFrame>
      <p:graphicFrame>
        <p:nvGraphicFramePr>
          <p:cNvPr id="7" name="Table 6"/>
          <p:cNvGraphicFramePr>
            <a:graphicFrameLocks noGrp="1"/>
          </p:cNvGraphicFramePr>
          <p:nvPr/>
        </p:nvGraphicFramePr>
        <p:xfrm>
          <a:off x="3581400" y="3657600"/>
          <a:ext cx="4267200" cy="86296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500uM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500uM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endParaRPr lang="en-US" sz="1000" b="0" i="0" u="none" strike="noStrike" dirty="0">
                        <a:latin typeface="Arial"/>
                      </a:endParaRPr>
                    </a:p>
                  </a:txBody>
                  <a:tcPr marL="9525" marR="9525" marT="9525" marB="0" anchor="ctr"/>
                </a:tc>
                <a:tc>
                  <a:txBody>
                    <a:bodyPr/>
                    <a:lstStyle/>
                    <a:p>
                      <a:pPr algn="ctr" fontAlgn="b"/>
                      <a:endParaRPr lang="en-US" sz="1000" b="0" i="0" u="none" strike="noStrike" dirty="0">
                        <a:latin typeface="Arial"/>
                      </a:endParaRPr>
                    </a:p>
                  </a:txBody>
                  <a:tcPr marL="9525" marR="9525" marT="9525" marB="0" anchor="ctr"/>
                </a:tc>
              </a:tr>
              <a:tr h="274320">
                <a:tc>
                  <a:txBody>
                    <a:bodyPr/>
                    <a:lstStyle/>
                    <a:p>
                      <a:pPr algn="l" fontAlgn="b"/>
                      <a:r>
                        <a:rPr lang="en-US" sz="1000" b="0" i="0" u="none" strike="noStrike" dirty="0" smtClean="0">
                          <a:latin typeface="+mn-lt"/>
                        </a:rPr>
                        <a:t>  </a:t>
                      </a:r>
                      <a:r>
                        <a:rPr lang="en-US" sz="1000" b="0" i="0" u="none" strike="noStrike" baseline="0" dirty="0" smtClean="0">
                          <a:latin typeface="+mn-lt"/>
                        </a:rPr>
                        <a:t> </a:t>
                      </a:r>
                      <a:r>
                        <a:rPr lang="en-US" sz="1000" b="0" i="0" u="none" strike="noStrike" dirty="0" smtClean="0">
                          <a:latin typeface="+mn-lt"/>
                        </a:rPr>
                        <a:t>R square </a:t>
                      </a:r>
                      <a:endParaRPr lang="en-US" sz="1000" b="0" i="0" u="none" strike="noStrike" dirty="0">
                        <a:latin typeface="+mn-lt"/>
                      </a:endParaRPr>
                    </a:p>
                  </a:txBody>
                  <a:tcPr marL="9525" marR="9525" marT="9525" marB="0" anchor="ctr"/>
                </a:tc>
                <a:tc>
                  <a:txBody>
                    <a:bodyPr/>
                    <a:lstStyle/>
                    <a:p>
                      <a:pPr algn="ctr" fontAlgn="b"/>
                      <a:r>
                        <a:rPr lang="en-US" sz="1000" b="0" i="0" u="none" strike="noStrike">
                          <a:latin typeface="+mn-lt"/>
                        </a:rPr>
                        <a:t>0.05015</a:t>
                      </a:r>
                    </a:p>
                  </a:txBody>
                  <a:tcPr marL="9525" marR="9525" marT="9525" marB="0" anchor="ctr"/>
                </a:tc>
                <a:tc>
                  <a:txBody>
                    <a:bodyPr/>
                    <a:lstStyle/>
                    <a:p>
                      <a:pPr algn="ctr" fontAlgn="b"/>
                      <a:r>
                        <a:rPr lang="en-US" sz="1000" b="0" i="0" u="none" strike="noStrike" dirty="0">
                          <a:latin typeface="+mn-lt"/>
                        </a:rPr>
                        <a:t>0.04704</a:t>
                      </a:r>
                    </a:p>
                  </a:txBody>
                  <a:tcPr marL="9525" marR="9525" marT="9525" marB="0" anchor="ctr"/>
                </a:tc>
              </a:tr>
            </a:tbl>
          </a:graphicData>
        </a:graphic>
      </p:graphicFrame>
      <p:graphicFrame>
        <p:nvGraphicFramePr>
          <p:cNvPr id="8" name="Table 7"/>
          <p:cNvGraphicFramePr>
            <a:graphicFrameLocks noGrp="1"/>
          </p:cNvGraphicFramePr>
          <p:nvPr/>
        </p:nvGraphicFramePr>
        <p:xfrm>
          <a:off x="3581400" y="1586688"/>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200uM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200M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8.432</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r>
                        <a:rPr lang="en-US" sz="800" b="0" i="0" u="none" strike="noStrike">
                          <a:solidFill>
                            <a:srgbClr val="000000"/>
                          </a:solidFill>
                          <a:latin typeface="+mn-lt"/>
                        </a:rPr>
                        <a:t>8.349</a:t>
                      </a:r>
                    </a:p>
                  </a:txBody>
                  <a:tcPr marL="9525" marR="9525" marT="9525" marB="0" anchor="ctr"/>
                </a:tc>
                <a:tc>
                  <a:txBody>
                    <a:bodyPr/>
                    <a:lstStyle/>
                    <a:p>
                      <a:pPr algn="l" fontAlgn="b"/>
                      <a:r>
                        <a:rPr lang="en-US" sz="800" b="0" i="0" u="none" strike="noStrike">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8.455</a:t>
                      </a:r>
                    </a:p>
                  </a:txBody>
                  <a:tcPr marL="9525" marR="9525" marT="9525" marB="0" anchor="ctr"/>
                </a:tc>
                <a:tc>
                  <a:txBody>
                    <a:bodyPr/>
                    <a:lstStyle/>
                    <a:p>
                      <a:pPr algn="ctr" fontAlgn="ctr"/>
                      <a:r>
                        <a:rPr lang="en-US" sz="800" b="0" i="0" u="none" strike="noStrike">
                          <a:solidFill>
                            <a:srgbClr val="000000"/>
                          </a:solidFill>
                          <a:latin typeface="+mn-lt"/>
                        </a:rPr>
                        <a:t>0.342</a:t>
                      </a:r>
                    </a:p>
                  </a:txBody>
                  <a:tcPr marL="9525" marR="9525" marT="9525" marB="0" anchor="ctr"/>
                </a:tc>
                <a:tc>
                  <a:txBody>
                    <a:bodyPr/>
                    <a:lstStyle/>
                    <a:p>
                      <a:pPr algn="ctr" fontAlgn="ctr"/>
                      <a:r>
                        <a:rPr lang="en-US" sz="800" b="0" i="0" u="none" strike="noStrike">
                          <a:solidFill>
                            <a:srgbClr val="000000"/>
                          </a:solidFill>
                          <a:latin typeface="+mn-lt"/>
                        </a:rPr>
                        <a:t>8.373</a:t>
                      </a:r>
                    </a:p>
                  </a:txBody>
                  <a:tcPr marL="9525" marR="9525" marT="9525" marB="0" anchor="ctr"/>
                </a:tc>
                <a:tc>
                  <a:txBody>
                    <a:bodyPr/>
                    <a:lstStyle/>
                    <a:p>
                      <a:pPr algn="ctr" fontAlgn="ctr"/>
                      <a:r>
                        <a:rPr lang="en-US" sz="800" b="0" i="0" u="none" strike="noStrike">
                          <a:solidFill>
                            <a:srgbClr val="000000"/>
                          </a:solidFill>
                          <a:latin typeface="+mn-lt"/>
                        </a:rPr>
                        <a:t>0.353</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8.478</a:t>
                      </a:r>
                    </a:p>
                  </a:txBody>
                  <a:tcPr marL="9525" marR="9525" marT="9525" marB="0" anchor="ctr"/>
                </a:tc>
                <a:tc>
                  <a:txBody>
                    <a:bodyPr/>
                    <a:lstStyle/>
                    <a:p>
                      <a:pPr algn="ctr" fontAlgn="ctr"/>
                      <a:r>
                        <a:rPr lang="en-US" sz="800" b="0" i="0" u="none" strike="noStrike">
                          <a:solidFill>
                            <a:srgbClr val="000000"/>
                          </a:solidFill>
                          <a:latin typeface="+mn-lt"/>
                        </a:rPr>
                        <a:t>0.342</a:t>
                      </a:r>
                    </a:p>
                  </a:txBody>
                  <a:tcPr marL="9525" marR="9525" marT="9525" marB="0" anchor="ctr"/>
                </a:tc>
                <a:tc>
                  <a:txBody>
                    <a:bodyPr/>
                    <a:lstStyle/>
                    <a:p>
                      <a:pPr algn="ctr" fontAlgn="ctr"/>
                      <a:r>
                        <a:rPr lang="en-US" sz="800" b="0" i="0" u="none" strike="noStrike">
                          <a:solidFill>
                            <a:srgbClr val="000000"/>
                          </a:solidFill>
                          <a:latin typeface="+mn-lt"/>
                        </a:rPr>
                        <a:t>8.397</a:t>
                      </a:r>
                    </a:p>
                  </a:txBody>
                  <a:tcPr marL="9525" marR="9525" marT="9525" marB="0" anchor="ctr"/>
                </a:tc>
                <a:tc>
                  <a:txBody>
                    <a:bodyPr/>
                    <a:lstStyle/>
                    <a:p>
                      <a:pPr algn="ctr" fontAlgn="ctr"/>
                      <a:r>
                        <a:rPr lang="en-US" sz="800" b="0" i="0" u="none" strike="noStrike">
                          <a:solidFill>
                            <a:srgbClr val="000000"/>
                          </a:solidFill>
                          <a:latin typeface="+mn-lt"/>
                        </a:rPr>
                        <a:t>0.353</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8.501</a:t>
                      </a:r>
                    </a:p>
                  </a:txBody>
                  <a:tcPr marL="9525" marR="9525" marT="9525" marB="0" anchor="ctr"/>
                </a:tc>
                <a:tc>
                  <a:txBody>
                    <a:bodyPr/>
                    <a:lstStyle/>
                    <a:p>
                      <a:pPr algn="ctr" fontAlgn="ctr"/>
                      <a:r>
                        <a:rPr lang="en-US" sz="800" b="0" i="0" u="none" strike="noStrike">
                          <a:solidFill>
                            <a:srgbClr val="000000"/>
                          </a:solidFill>
                          <a:latin typeface="+mn-lt"/>
                        </a:rPr>
                        <a:t>0.342</a:t>
                      </a:r>
                    </a:p>
                  </a:txBody>
                  <a:tcPr marL="9525" marR="9525" marT="9525" marB="0" anchor="ctr"/>
                </a:tc>
                <a:tc>
                  <a:txBody>
                    <a:bodyPr/>
                    <a:lstStyle/>
                    <a:p>
                      <a:pPr algn="ctr" fontAlgn="ctr"/>
                      <a:r>
                        <a:rPr lang="en-US" sz="800" b="0" i="0" u="none" strike="noStrike">
                          <a:solidFill>
                            <a:srgbClr val="000000"/>
                          </a:solidFill>
                          <a:latin typeface="+mn-lt"/>
                        </a:rPr>
                        <a:t>8.420</a:t>
                      </a:r>
                    </a:p>
                  </a:txBody>
                  <a:tcPr marL="9525" marR="9525" marT="9525" marB="0" anchor="ctr"/>
                </a:tc>
                <a:tc>
                  <a:txBody>
                    <a:bodyPr/>
                    <a:lstStyle/>
                    <a:p>
                      <a:pPr algn="ctr" fontAlgn="ctr"/>
                      <a:r>
                        <a:rPr lang="en-US" sz="800" b="0" i="0" u="none" strike="noStrike" dirty="0">
                          <a:solidFill>
                            <a:srgbClr val="000000"/>
                          </a:solidFill>
                          <a:latin typeface="+mn-lt"/>
                        </a:rPr>
                        <a:t>0.353</a:t>
                      </a:r>
                    </a:p>
                  </a:txBody>
                  <a:tcPr marL="9525" marR="9525" marT="9525" marB="0" anchor="ctr">
                    <a:solidFill>
                      <a:schemeClr val="accent6">
                        <a:lumMod val="20000"/>
                        <a:lumOff val="80000"/>
                      </a:schemeClr>
                    </a:solidFill>
                  </a:tcPr>
                </a:tc>
              </a:tr>
            </a:tbl>
          </a:graphicData>
        </a:graphic>
      </p:graphicFrame>
      <p:graphicFrame>
        <p:nvGraphicFramePr>
          <p:cNvPr id="9" name="Table 8"/>
          <p:cNvGraphicFramePr>
            <a:graphicFrameLocks noGrp="1"/>
          </p:cNvGraphicFramePr>
          <p:nvPr/>
        </p:nvGraphicFramePr>
        <p:xfrm>
          <a:off x="3581400" y="4800600"/>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500uM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500uM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8.281</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r>
                        <a:rPr lang="en-US" sz="800" b="0" i="0" u="none" strike="noStrike">
                          <a:solidFill>
                            <a:srgbClr val="000000"/>
                          </a:solidFill>
                          <a:latin typeface="+mn-lt"/>
                        </a:rPr>
                        <a:t>8.189</a:t>
                      </a:r>
                    </a:p>
                  </a:txBody>
                  <a:tcPr marL="9525" marR="9525" marT="9525" marB="0" anchor="ctr"/>
                </a:tc>
                <a:tc>
                  <a:txBody>
                    <a:bodyPr/>
                    <a:lstStyle/>
                    <a:p>
                      <a:pPr algn="l" fontAlgn="b"/>
                      <a:r>
                        <a:rPr lang="en-US" sz="800" b="0" i="0" u="none" strike="noStrike">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8.290</a:t>
                      </a:r>
                    </a:p>
                  </a:txBody>
                  <a:tcPr marL="9525" marR="9525" marT="9525" marB="0" anchor="ctr"/>
                </a:tc>
                <a:tc>
                  <a:txBody>
                    <a:bodyPr/>
                    <a:lstStyle/>
                    <a:p>
                      <a:pPr algn="ctr" fontAlgn="ctr"/>
                      <a:r>
                        <a:rPr lang="en-US" sz="800" b="0" i="0" u="none" strike="noStrike">
                          <a:solidFill>
                            <a:srgbClr val="000000"/>
                          </a:solidFill>
                          <a:latin typeface="+mn-lt"/>
                        </a:rPr>
                        <a:t>0.131</a:t>
                      </a:r>
                    </a:p>
                  </a:txBody>
                  <a:tcPr marL="9525" marR="9525" marT="9525" marB="0" anchor="ctr"/>
                </a:tc>
                <a:tc>
                  <a:txBody>
                    <a:bodyPr/>
                    <a:lstStyle/>
                    <a:p>
                      <a:pPr algn="ctr" fontAlgn="ctr"/>
                      <a:r>
                        <a:rPr lang="en-US" sz="800" b="0" i="0" u="none" strike="noStrike">
                          <a:solidFill>
                            <a:srgbClr val="000000"/>
                          </a:solidFill>
                          <a:latin typeface="+mn-lt"/>
                        </a:rPr>
                        <a:t>8.203</a:t>
                      </a:r>
                    </a:p>
                  </a:txBody>
                  <a:tcPr marL="9525" marR="9525" marT="9525" marB="0" anchor="ctr"/>
                </a:tc>
                <a:tc>
                  <a:txBody>
                    <a:bodyPr/>
                    <a:lstStyle/>
                    <a:p>
                      <a:pPr algn="ctr" fontAlgn="ctr"/>
                      <a:r>
                        <a:rPr lang="en-US" sz="800" b="0" i="0" u="none" strike="noStrike">
                          <a:solidFill>
                            <a:srgbClr val="000000"/>
                          </a:solidFill>
                          <a:latin typeface="+mn-lt"/>
                        </a:rPr>
                        <a:t>0.201</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8.299</a:t>
                      </a:r>
                    </a:p>
                  </a:txBody>
                  <a:tcPr marL="9525" marR="9525" marT="9525" marB="0" anchor="ctr"/>
                </a:tc>
                <a:tc>
                  <a:txBody>
                    <a:bodyPr/>
                    <a:lstStyle/>
                    <a:p>
                      <a:pPr algn="ctr" fontAlgn="ctr"/>
                      <a:r>
                        <a:rPr lang="en-US" sz="800" b="0" i="0" u="none" strike="noStrike">
                          <a:solidFill>
                            <a:srgbClr val="000000"/>
                          </a:solidFill>
                          <a:latin typeface="+mn-lt"/>
                        </a:rPr>
                        <a:t>0.131</a:t>
                      </a:r>
                    </a:p>
                  </a:txBody>
                  <a:tcPr marL="9525" marR="9525" marT="9525" marB="0" anchor="ctr"/>
                </a:tc>
                <a:tc>
                  <a:txBody>
                    <a:bodyPr/>
                    <a:lstStyle/>
                    <a:p>
                      <a:pPr algn="ctr" fontAlgn="ctr"/>
                      <a:r>
                        <a:rPr lang="en-US" sz="800" b="0" i="0" u="none" strike="noStrike">
                          <a:solidFill>
                            <a:srgbClr val="000000"/>
                          </a:solidFill>
                          <a:latin typeface="+mn-lt"/>
                        </a:rPr>
                        <a:t>8.216</a:t>
                      </a:r>
                    </a:p>
                  </a:txBody>
                  <a:tcPr marL="9525" marR="9525" marT="9525" marB="0" anchor="ctr"/>
                </a:tc>
                <a:tc>
                  <a:txBody>
                    <a:bodyPr/>
                    <a:lstStyle/>
                    <a:p>
                      <a:pPr algn="ctr" fontAlgn="ctr"/>
                      <a:r>
                        <a:rPr lang="en-US" sz="800" b="0" i="0" u="none" strike="noStrike">
                          <a:solidFill>
                            <a:srgbClr val="000000"/>
                          </a:solidFill>
                          <a:latin typeface="+mn-lt"/>
                        </a:rPr>
                        <a:t>0.199</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8.308</a:t>
                      </a:r>
                    </a:p>
                  </a:txBody>
                  <a:tcPr marL="9525" marR="9525" marT="9525" marB="0" anchor="ctr"/>
                </a:tc>
                <a:tc>
                  <a:txBody>
                    <a:bodyPr/>
                    <a:lstStyle/>
                    <a:p>
                      <a:pPr algn="ctr" fontAlgn="ctr"/>
                      <a:r>
                        <a:rPr lang="en-US" sz="800" b="0" i="0" u="none" strike="noStrike">
                          <a:solidFill>
                            <a:srgbClr val="000000"/>
                          </a:solidFill>
                          <a:latin typeface="+mn-lt"/>
                        </a:rPr>
                        <a:t>0.130</a:t>
                      </a:r>
                    </a:p>
                  </a:txBody>
                  <a:tcPr marL="9525" marR="9525" marT="9525" marB="0" anchor="ctr"/>
                </a:tc>
                <a:tc>
                  <a:txBody>
                    <a:bodyPr/>
                    <a:lstStyle/>
                    <a:p>
                      <a:pPr algn="ctr" fontAlgn="ctr"/>
                      <a:r>
                        <a:rPr lang="en-US" sz="800" b="0" i="0" u="none" strike="noStrike">
                          <a:solidFill>
                            <a:srgbClr val="000000"/>
                          </a:solidFill>
                          <a:latin typeface="+mn-lt"/>
                        </a:rPr>
                        <a:t>8.229</a:t>
                      </a:r>
                    </a:p>
                  </a:txBody>
                  <a:tcPr marL="9525" marR="9525" marT="9525" marB="0" anchor="ctr"/>
                </a:tc>
                <a:tc>
                  <a:txBody>
                    <a:bodyPr/>
                    <a:lstStyle/>
                    <a:p>
                      <a:pPr algn="ctr" fontAlgn="ctr"/>
                      <a:r>
                        <a:rPr lang="en-US" sz="800" b="0" i="0" u="none" strike="noStrike" dirty="0">
                          <a:solidFill>
                            <a:srgbClr val="000000"/>
                          </a:solidFill>
                          <a:latin typeface="+mn-lt"/>
                        </a:rPr>
                        <a:t>0.197</a:t>
                      </a:r>
                    </a:p>
                  </a:txBody>
                  <a:tcPr marL="9525" marR="9525" marT="9525" marB="0" anchor="ctr">
                    <a:solidFill>
                      <a:schemeClr val="accent6">
                        <a:lumMod val="20000"/>
                        <a:lumOff val="80000"/>
                      </a:schemeClr>
                    </a:solidFill>
                  </a:tcPr>
                </a:tc>
              </a:tr>
            </a:tbl>
          </a:graphicData>
        </a:graphic>
      </p:graphicFrame>
      <p:pic>
        <p:nvPicPr>
          <p:cNvPr id="44033" name="Picture 1"/>
          <p:cNvPicPr>
            <a:picLocks noChangeAspect="1" noChangeArrowheads="1"/>
          </p:cNvPicPr>
          <p:nvPr/>
        </p:nvPicPr>
        <p:blipFill>
          <a:blip r:embed="rId2" cstate="print"/>
          <a:srcRect/>
          <a:stretch>
            <a:fillRect/>
          </a:stretch>
        </p:blipFill>
        <p:spPr bwMode="auto">
          <a:xfrm>
            <a:off x="431006" y="481013"/>
            <a:ext cx="2921794" cy="2707481"/>
          </a:xfrm>
          <a:prstGeom prst="rect">
            <a:avLst/>
          </a:prstGeom>
          <a:noFill/>
          <a:ln w="9525">
            <a:solidFill>
              <a:schemeClr val="tx1"/>
            </a:solidFill>
            <a:miter lim="800000"/>
            <a:headEnd/>
            <a:tailEnd/>
          </a:ln>
        </p:spPr>
      </p:pic>
      <p:pic>
        <p:nvPicPr>
          <p:cNvPr id="44034" name="Picture 2"/>
          <p:cNvPicPr>
            <a:picLocks noChangeAspect="1" noChangeArrowheads="1"/>
          </p:cNvPicPr>
          <p:nvPr/>
        </p:nvPicPr>
        <p:blipFill>
          <a:blip r:embed="rId3" cstate="print"/>
          <a:srcRect/>
          <a:stretch>
            <a:fillRect/>
          </a:stretch>
        </p:blipFill>
        <p:spPr bwMode="auto">
          <a:xfrm>
            <a:off x="431006" y="3669507"/>
            <a:ext cx="2921794" cy="2707481"/>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7"/>
          <p:cNvSpPr>
            <a:spLocks noGrp="1"/>
          </p:cNvSpPr>
          <p:nvPr>
            <p:ph type="title"/>
          </p:nvPr>
        </p:nvSpPr>
        <p:spPr>
          <a:xfrm>
            <a:off x="457200" y="38670"/>
            <a:ext cx="8229600" cy="1143000"/>
          </a:xfrm>
        </p:spPr>
        <p:txBody>
          <a:bodyPr vert="horz" lIns="91440" tIns="45720" rIns="91440" bIns="45720" rtlCol="0" anchor="ctr">
            <a:noAutofit/>
          </a:bodyPr>
          <a:lstStyle/>
          <a:p>
            <a:r>
              <a:rPr lang="en-US" sz="2000" dirty="0"/>
              <a:t>Raw </a:t>
            </a:r>
            <a:r>
              <a:rPr lang="en-US" sz="2000" dirty="0" smtClean="0"/>
              <a:t>data: </a:t>
            </a:r>
            <a:r>
              <a:rPr lang="en-US" sz="2000" dirty="0" smtClean="0"/>
              <a:t>Trial 1 (ONLY) 70</a:t>
            </a:r>
            <a:r>
              <a:rPr lang="en-US" sz="2000" baseline="30000" dirty="0" smtClean="0"/>
              <a:t>o</a:t>
            </a:r>
            <a:r>
              <a:rPr lang="en-US" sz="2000" dirty="0" smtClean="0"/>
              <a:t>C </a:t>
            </a:r>
            <a:r>
              <a:rPr lang="en-US" sz="2000" dirty="0" smtClean="0"/>
              <a:t>assay:</a:t>
            </a:r>
            <a:br>
              <a:rPr lang="en-US" sz="2000" dirty="0" smtClean="0"/>
            </a:br>
            <a:r>
              <a:rPr lang="en-US" sz="1400" dirty="0" smtClean="0"/>
              <a:t>The </a:t>
            </a:r>
            <a:r>
              <a:rPr lang="en-US" sz="1400" dirty="0" smtClean="0"/>
              <a:t>replicates of the first trial </a:t>
            </a:r>
            <a:r>
              <a:rPr lang="en-US" sz="1400" dirty="0" smtClean="0"/>
              <a:t>ONLY </a:t>
            </a:r>
            <a:r>
              <a:rPr lang="en-US" sz="1400" dirty="0" smtClean="0"/>
              <a:t>were </a:t>
            </a:r>
            <a:r>
              <a:rPr lang="en-US" sz="1400" dirty="0" smtClean="0"/>
              <a:t>plotted on Prism to obtain the fitted </a:t>
            </a:r>
            <a:r>
              <a:rPr lang="en-US" sz="1400" dirty="0" smtClean="0"/>
              <a:t>curves (</a:t>
            </a:r>
            <a:r>
              <a:rPr lang="en-US" sz="1400" dirty="0" smtClean="0"/>
              <a:t>see following slides</a:t>
            </a:r>
            <a:r>
              <a:rPr lang="en-US" sz="1400" dirty="0" smtClean="0"/>
              <a:t>).</a:t>
            </a:r>
            <a:br>
              <a:rPr lang="en-US" sz="1400" dirty="0" smtClean="0"/>
            </a:br>
            <a:r>
              <a:rPr lang="en-US" sz="1400" dirty="0" smtClean="0"/>
              <a:t>Due to PCR machine malfunction, data from the second trial has not been used.</a:t>
            </a:r>
            <a:endParaRPr lang="en-US" sz="1400" dirty="0"/>
          </a:p>
        </p:txBody>
      </p:sp>
      <p:graphicFrame>
        <p:nvGraphicFramePr>
          <p:cNvPr id="3" name="Table 2"/>
          <p:cNvGraphicFramePr>
            <a:graphicFrameLocks noGrp="1"/>
          </p:cNvGraphicFramePr>
          <p:nvPr/>
        </p:nvGraphicFramePr>
        <p:xfrm>
          <a:off x="0" y="3505200"/>
          <a:ext cx="9144009" cy="2624336"/>
        </p:xfrm>
        <a:graphic>
          <a:graphicData uri="http://schemas.openxmlformats.org/drawingml/2006/table">
            <a:tbl>
              <a:tblPr/>
              <a:tblGrid>
                <a:gridCol w="241002"/>
                <a:gridCol w="241002"/>
                <a:gridCol w="241002"/>
                <a:gridCol w="241002"/>
                <a:gridCol w="241002"/>
                <a:gridCol w="241002"/>
                <a:gridCol w="241002"/>
                <a:gridCol w="241002"/>
                <a:gridCol w="289202"/>
                <a:gridCol w="289202"/>
                <a:gridCol w="241002"/>
                <a:gridCol w="241002"/>
                <a:gridCol w="241002"/>
                <a:gridCol w="241002"/>
                <a:gridCol w="241002"/>
                <a:gridCol w="241002"/>
                <a:gridCol w="241002"/>
                <a:gridCol w="241002"/>
                <a:gridCol w="241002"/>
                <a:gridCol w="273133"/>
                <a:gridCol w="283174"/>
                <a:gridCol w="297234"/>
                <a:gridCol w="241002"/>
                <a:gridCol w="241002"/>
                <a:gridCol w="241002"/>
                <a:gridCol w="241002"/>
                <a:gridCol w="241002"/>
                <a:gridCol w="241002"/>
                <a:gridCol w="241002"/>
                <a:gridCol w="241002"/>
                <a:gridCol w="241002"/>
                <a:gridCol w="241002"/>
                <a:gridCol w="241002"/>
                <a:gridCol w="241002"/>
                <a:gridCol w="241002"/>
                <a:gridCol w="241002"/>
                <a:gridCol w="241002"/>
              </a:tblGrid>
              <a:tr h="139256">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gridSpan="3">
                  <a:txBody>
                    <a:bodyPr/>
                    <a:lstStyle/>
                    <a:p>
                      <a:pPr algn="l" fontAlgn="b"/>
                      <a:r>
                        <a:rPr lang="en-US" sz="700" b="1" i="0" u="none" strike="noStrike">
                          <a:solidFill>
                            <a:srgbClr val="000000"/>
                          </a:solidFill>
                          <a:latin typeface="Calibri"/>
                        </a:rPr>
                        <a:t>Trial 1 6/17/2013</a:t>
                      </a: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179" marR="3179" marT="3179" marB="0" anchor="b">
                    <a:lnL>
                      <a:noFill/>
                    </a:lnL>
                    <a:lnR>
                      <a:noFill/>
                    </a:lnR>
                    <a:lnT>
                      <a:noFill/>
                    </a:lnT>
                    <a:lnB w="6350" cap="flat" cmpd="sng" algn="ctr">
                      <a:solidFill>
                        <a:srgbClr val="000000"/>
                      </a:solidFill>
                      <a:prstDash val="solid"/>
                      <a:round/>
                      <a:headEnd type="none" w="med" len="med"/>
                      <a:tailEnd type="none" w="med" len="med"/>
                    </a:lnB>
                  </a:tcPr>
                </a:tc>
              </a:tr>
              <a:tr h="138060">
                <a:tc>
                  <a:txBody>
                    <a:bodyPr/>
                    <a:lstStyle/>
                    <a:p>
                      <a:pPr algn="ctr" fontAlgn="ctr"/>
                      <a:r>
                        <a:rPr lang="en-US" sz="700" b="1"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Mins</a:t>
                      </a:r>
                    </a:p>
                  </a:txBody>
                  <a:tcPr marL="3179" marR="3179" marT="317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ctr" fontAlgn="ctr"/>
                      <a:r>
                        <a:rPr lang="en-US" sz="700" b="1" i="0" u="none" strike="noStrike">
                          <a:solidFill>
                            <a:srgbClr val="000000"/>
                          </a:solidFill>
                          <a:latin typeface="Calibri"/>
                        </a:rPr>
                        <a:t>2.00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10.00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20.00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100.00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200.00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500.00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1000.00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38060">
                <a:tc>
                  <a:txBody>
                    <a:bodyPr/>
                    <a:lstStyle/>
                    <a:p>
                      <a:pPr algn="ct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Rep 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Mean</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SE</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Mean</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SE</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Mean</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SE</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Mean</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SE</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Mean</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SE</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Mean</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SE</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Mean</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SE</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8060">
                <a:tc>
                  <a:txBody>
                    <a:bodyPr/>
                    <a:lstStyle/>
                    <a:p>
                      <a:pPr algn="l" fontAlgn="b"/>
                      <a:r>
                        <a:rPr lang="en-US" sz="700" b="0" i="0" u="none" strike="noStrike">
                          <a:solidFill>
                            <a:srgbClr val="000000"/>
                          </a:solidFill>
                          <a:latin typeface="Calibri"/>
                        </a:rPr>
                        <a:t> +taq</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10.00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5.01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8.67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7.47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2.13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10.93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7.42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11.58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9.98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2.24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12.50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13.13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13.89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13.17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0.70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17.44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18.39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18.98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18.27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0.78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17.43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18.14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20.37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18.65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1.53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10.67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10.37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11.48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10.84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0.57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9.70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9.66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9.28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9.55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0.23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38060">
                <a:tc>
                  <a:txBody>
                    <a:bodyPr/>
                    <a:lstStyle/>
                    <a:p>
                      <a:pPr algn="l" fontAlgn="b"/>
                      <a:r>
                        <a:rPr lang="en-US" sz="7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8.50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0.59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11.64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11.90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11.16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11.18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13.01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12.39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12.19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0.93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16.07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17.44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17.52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17.01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0.82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15.69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18.09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18.27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17.35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1.44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11.53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11.29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0.60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7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6.50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8.26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0.11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0.32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11.52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10.95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0.54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13.71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15.44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15.65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14.93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14.88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16.25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15.85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15.66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0.70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0.23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0.24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7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5.00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11.58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10.59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12.04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11.60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11.28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0.96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12.82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15.42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15.22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14.49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1.45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13.03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15.52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17.18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15.24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2.09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0.49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7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3.50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7.86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0.27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0.59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0.38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11.18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11.81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11.34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0.42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12.04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12.31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12.51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12.29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0.24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0.26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0.20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7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2.00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12.29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12.90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12.01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13.20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13.45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12.46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1.50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7.89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11.23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1.75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0.78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7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1.00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7.77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7.77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0.33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0.14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0.15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0.50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0.64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7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0.83</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8.20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0.95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11.70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1.42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11.14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12.19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10.94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8.26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0.90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7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0.66</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8.21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0.31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8.27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8.20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0.07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0.08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0.73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0.27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0.45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0.66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7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0.50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0.86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0.86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0.17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0.46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10.52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0.43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0.74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0.54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7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0.33</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7.73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10.56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1.47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7.83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11.54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10.90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0.72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10.52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0.76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8.25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10.93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7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0.00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0.12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0.40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7.87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7.72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0.23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0.50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0.30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0.21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0.20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7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 </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7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10.00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7.77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6.88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0.45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0.80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10.54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0.57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11.26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0.99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1.67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700" b="0" i="0" u="none" strike="noStrike">
                          <a:solidFill>
                            <a:srgbClr val="000000"/>
                          </a:solidFill>
                          <a:latin typeface="Calibri"/>
                        </a:rPr>
                        <a:t> </a:t>
                      </a:r>
                    </a:p>
                  </a:txBody>
                  <a:tcPr marL="3179" marR="3179" marT="317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5.00</a:t>
                      </a:r>
                    </a:p>
                  </a:txBody>
                  <a:tcPr marL="3179" marR="3179" marT="317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8.28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0.86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0.39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11.19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0.77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10.57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0.72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0.32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060">
                <a:tc>
                  <a:txBody>
                    <a:bodyPr/>
                    <a:lstStyle/>
                    <a:p>
                      <a:pPr algn="l" fontAlgn="b"/>
                      <a:r>
                        <a:rPr lang="en-US" sz="700" b="0" i="0" u="none" strike="noStrike">
                          <a:solidFill>
                            <a:srgbClr val="000000"/>
                          </a:solidFill>
                          <a:latin typeface="Calibri"/>
                        </a:rPr>
                        <a:t> -taq</a:t>
                      </a:r>
                    </a:p>
                  </a:txBody>
                  <a:tcPr marL="3179" marR="3179" marT="3179"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0.00</a:t>
                      </a:r>
                    </a:p>
                  </a:txBody>
                  <a:tcPr marL="3179" marR="3179" marT="3179"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6.67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6.51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6.97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6.72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0.23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7.23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7.92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7.70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7.62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0.35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7.20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7.96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8.39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7.85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0.60</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8.24</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7.76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8.51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8.17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0.38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7.39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8.45</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8.37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8.07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0.59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8.77</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8.51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9.21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8.83</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0.36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8.32</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7.26</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9.28</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8.29</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1.01</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bl>
          </a:graphicData>
        </a:graphic>
      </p:graphicFrame>
      <p:sp>
        <p:nvSpPr>
          <p:cNvPr id="5" name="Content Placeholder 4"/>
          <p:cNvSpPr txBox="1">
            <a:spLocks/>
          </p:cNvSpPr>
          <p:nvPr/>
        </p:nvSpPr>
        <p:spPr>
          <a:xfrm>
            <a:off x="457200" y="1463897"/>
            <a:ext cx="8229600" cy="2117503"/>
          </a:xfrm>
          <a:prstGeom prst="rect">
            <a:avLst/>
          </a:prstGeom>
          <a:noFill/>
        </p:spPr>
        <p:txBody>
          <a:bodyPr wrap="square" rtlCol="0">
            <a:spAutoFit/>
          </a:bodyPr>
          <a:lstStyle/>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1400" b="0" i="0" u="none" strike="noStrike" kern="1200" cap="none" spc="0" normalizeH="0" baseline="0" noProof="0" dirty="0" smtClean="0">
                <a:ln>
                  <a:noFill/>
                </a:ln>
                <a:solidFill>
                  <a:schemeClr val="tx1"/>
                </a:solidFill>
                <a:effectLst/>
                <a:uLnTx/>
                <a:uFillTx/>
                <a:latin typeface="+mn-lt"/>
                <a:ea typeface="+mn-ea"/>
                <a:cs typeface="+mn-cs"/>
              </a:rPr>
              <a:t>In each of the plots in following slides, data has been plotted with either the 0min </a:t>
            </a:r>
            <a:r>
              <a:rPr kumimoji="0" lang="en-US" sz="1400" b="0" i="0" u="none" strike="noStrike" kern="1200" cap="none" spc="0" normalizeH="0" baseline="0" noProof="0" dirty="0" err="1" smtClean="0">
                <a:ln>
                  <a:noFill/>
                </a:ln>
                <a:solidFill>
                  <a:schemeClr val="tx1"/>
                </a:solidFill>
                <a:effectLst/>
                <a:uLnTx/>
                <a:uFillTx/>
                <a:latin typeface="+mn-lt"/>
                <a:ea typeface="+mn-ea"/>
                <a:cs typeface="+mn-cs"/>
              </a:rPr>
              <a:t>RFU</a:t>
            </a:r>
            <a:r>
              <a:rPr kumimoji="0" lang="en-US" sz="1400" b="0" i="0" u="none" strike="noStrike" kern="1200" cap="none" spc="0" normalizeH="0" baseline="-25000" noProof="0" dirty="0" err="1" smtClean="0">
                <a:ln>
                  <a:noFill/>
                </a:ln>
                <a:solidFill>
                  <a:schemeClr val="tx1"/>
                </a:solidFill>
                <a:effectLst/>
                <a:uLnTx/>
                <a:uFillTx/>
                <a:latin typeface="+mn-lt"/>
                <a:ea typeface="+mn-ea"/>
                <a:cs typeface="+mn-cs"/>
              </a:rPr>
              <a:t>+taq</a:t>
            </a:r>
            <a:r>
              <a:rPr kumimoji="0" lang="en-US" sz="1400" b="0" i="0" u="none" strike="noStrike" kern="1200" cap="none" spc="0" normalizeH="0" baseline="0" noProof="0" dirty="0" smtClean="0">
                <a:ln>
                  <a:noFill/>
                </a:ln>
                <a:solidFill>
                  <a:schemeClr val="tx1"/>
                </a:solidFill>
                <a:effectLst/>
                <a:uLnTx/>
                <a:uFillTx/>
                <a:latin typeface="+mn-lt"/>
                <a:ea typeface="+mn-ea"/>
                <a:cs typeface="+mn-cs"/>
              </a:rPr>
              <a:t> (colored line) or the 0min RFU</a:t>
            </a:r>
            <a:r>
              <a:rPr kumimoji="0" lang="en-US" sz="1400" b="0" i="0" u="none" strike="noStrike" kern="1200" cap="none" spc="0" normalizeH="0" baseline="-25000" noProof="0" dirty="0" smtClean="0">
                <a:ln>
                  <a:noFill/>
                </a:ln>
                <a:solidFill>
                  <a:schemeClr val="tx1"/>
                </a:solidFill>
                <a:effectLst/>
                <a:uLnTx/>
                <a:uFillTx/>
                <a:latin typeface="+mn-lt"/>
                <a:ea typeface="+mn-ea"/>
                <a:cs typeface="+mn-cs"/>
              </a:rPr>
              <a:t>-</a:t>
            </a:r>
            <a:r>
              <a:rPr kumimoji="0" lang="en-US" sz="1400" b="0" i="0" u="none" strike="noStrike" kern="1200" cap="none" spc="0" normalizeH="0" baseline="-25000" noProof="0" dirty="0" err="1" smtClean="0">
                <a:ln>
                  <a:noFill/>
                </a:ln>
                <a:solidFill>
                  <a:schemeClr val="tx1"/>
                </a:solidFill>
                <a:effectLst/>
                <a:uLnTx/>
                <a:uFillTx/>
                <a:latin typeface="+mn-lt"/>
                <a:ea typeface="+mn-ea"/>
                <a:cs typeface="+mn-cs"/>
              </a:rPr>
              <a:t>taq</a:t>
            </a:r>
            <a:r>
              <a:rPr kumimoji="0" lang="en-US" sz="1400" b="0" i="0" u="none" strike="noStrike" kern="1200" cap="none" spc="0" normalizeH="0" baseline="0" noProof="0" dirty="0" smtClean="0">
                <a:ln>
                  <a:noFill/>
                </a:ln>
                <a:solidFill>
                  <a:schemeClr val="tx1"/>
                </a:solidFill>
                <a:effectLst/>
                <a:uLnTx/>
                <a:uFillTx/>
                <a:latin typeface="+mn-lt"/>
                <a:ea typeface="+mn-ea"/>
                <a:cs typeface="+mn-cs"/>
              </a:rPr>
              <a:t> (black dashed line).  </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1400" b="0" i="0" u="none" strike="noStrike" kern="1200" cap="none" spc="0" normalizeH="0" baseline="0" noProof="0" dirty="0" smtClean="0">
                <a:ln>
                  <a:noFill/>
                </a:ln>
                <a:solidFill>
                  <a:schemeClr val="tx1"/>
                </a:solidFill>
                <a:effectLst/>
                <a:uLnTx/>
                <a:uFillTx/>
                <a:latin typeface="+mn-lt"/>
                <a:ea typeface="+mn-ea"/>
                <a:cs typeface="+mn-cs"/>
              </a:rPr>
              <a:t>In general, the 0min RFU</a:t>
            </a:r>
            <a:r>
              <a:rPr kumimoji="0" lang="en-US" sz="1400" b="0" i="0" u="none" strike="noStrike" kern="1200" cap="none" spc="0" normalizeH="0" baseline="-25000" noProof="0" dirty="0" smtClean="0">
                <a:ln>
                  <a:noFill/>
                </a:ln>
                <a:solidFill>
                  <a:schemeClr val="tx1"/>
                </a:solidFill>
                <a:effectLst/>
                <a:uLnTx/>
                <a:uFillTx/>
                <a:latin typeface="+mn-lt"/>
                <a:ea typeface="+mn-ea"/>
                <a:cs typeface="+mn-cs"/>
              </a:rPr>
              <a:t>-</a:t>
            </a:r>
            <a:r>
              <a:rPr kumimoji="0" lang="en-US" sz="1400" b="0" i="0" u="none" strike="noStrike" kern="1200" cap="none" spc="0" normalizeH="0" baseline="-25000" noProof="0" dirty="0" err="1" smtClean="0">
                <a:ln>
                  <a:noFill/>
                </a:ln>
                <a:solidFill>
                  <a:schemeClr val="tx1"/>
                </a:solidFill>
                <a:effectLst/>
                <a:uLnTx/>
                <a:uFillTx/>
                <a:latin typeface="+mn-lt"/>
                <a:ea typeface="+mn-ea"/>
                <a:cs typeface="+mn-cs"/>
              </a:rPr>
              <a:t>taq</a:t>
            </a:r>
            <a:r>
              <a:rPr kumimoji="0" lang="en-US" sz="1400" b="0" i="0" u="none" strike="noStrike" kern="1200" cap="none" spc="0" normalizeH="0" baseline="0" noProof="0" dirty="0" smtClean="0">
                <a:ln>
                  <a:noFill/>
                </a:ln>
                <a:solidFill>
                  <a:schemeClr val="tx1"/>
                </a:solidFill>
                <a:effectLst/>
                <a:uLnTx/>
                <a:uFillTx/>
                <a:latin typeface="+mn-lt"/>
                <a:ea typeface="+mn-ea"/>
                <a:cs typeface="+mn-cs"/>
              </a:rPr>
              <a:t> might be a more reliable 0min value since experimental limitations result in even the 0min reaction actually being incubated  at assay temperature for ~2-4secs resulting in likely erroneous RFUs, when </a:t>
            </a:r>
            <a:r>
              <a:rPr kumimoji="0" lang="en-US" sz="1400" b="0" i="0" u="none" strike="noStrike" kern="1200" cap="none" spc="0" normalizeH="0" baseline="0" noProof="0" dirty="0" err="1" smtClean="0">
                <a:ln>
                  <a:noFill/>
                </a:ln>
                <a:solidFill>
                  <a:schemeClr val="tx1"/>
                </a:solidFill>
                <a:effectLst/>
                <a:uLnTx/>
                <a:uFillTx/>
                <a:latin typeface="+mn-lt"/>
                <a:ea typeface="+mn-ea"/>
                <a:cs typeface="+mn-cs"/>
              </a:rPr>
              <a:t>Taq</a:t>
            </a:r>
            <a:r>
              <a:rPr kumimoji="0" lang="en-US" sz="1400" b="0" i="0" u="none" strike="noStrike" kern="1200" cap="none" spc="0" normalizeH="0" baseline="0" noProof="0" dirty="0" smtClean="0">
                <a:ln>
                  <a:noFill/>
                </a:ln>
                <a:solidFill>
                  <a:schemeClr val="tx1"/>
                </a:solidFill>
                <a:effectLst/>
                <a:uLnTx/>
                <a:uFillTx/>
                <a:latin typeface="+mn-lt"/>
                <a:ea typeface="+mn-ea"/>
                <a:cs typeface="+mn-cs"/>
              </a:rPr>
              <a:t> is present in the reaction.  Early time point (20secs-1min) are also not accurate due to experimental set up limitation and probably need to be excluded  for curve fitting.</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1400" b="0" i="0" u="none" strike="noStrike" kern="1200" cap="none" spc="0" normalizeH="0" baseline="0" noProof="0" dirty="0" smtClean="0">
                <a:ln>
                  <a:noFill/>
                </a:ln>
                <a:solidFill>
                  <a:schemeClr val="tx1"/>
                </a:solidFill>
                <a:effectLst/>
                <a:uLnTx/>
                <a:uFillTx/>
                <a:latin typeface="+mn-lt"/>
                <a:ea typeface="+mn-ea"/>
                <a:cs typeface="+mn-cs"/>
              </a:rPr>
              <a:t>For each </a:t>
            </a:r>
            <a:r>
              <a:rPr kumimoji="0" lang="en-US" sz="1400" b="0" i="0" u="none" strike="noStrike" kern="1200" cap="none" spc="0" normalizeH="0" baseline="0" noProof="0" dirty="0" err="1" smtClean="0">
                <a:ln>
                  <a:noFill/>
                </a:ln>
                <a:solidFill>
                  <a:schemeClr val="tx1"/>
                </a:solidFill>
                <a:effectLst/>
                <a:uLnTx/>
                <a:uFillTx/>
                <a:latin typeface="+mn-lt"/>
                <a:ea typeface="+mn-ea"/>
                <a:cs typeface="+mn-cs"/>
              </a:rPr>
              <a:t>dNTP</a:t>
            </a:r>
            <a:r>
              <a:rPr kumimoji="0" lang="en-US" sz="14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1400" b="0" i="0" u="none" strike="noStrike" kern="1200" cap="none" spc="0" normalizeH="0" baseline="0" noProof="0" dirty="0" err="1" smtClean="0">
                <a:ln>
                  <a:noFill/>
                </a:ln>
                <a:solidFill>
                  <a:schemeClr val="tx1"/>
                </a:solidFill>
                <a:effectLst/>
                <a:uLnTx/>
                <a:uFillTx/>
                <a:latin typeface="+mn-lt"/>
                <a:ea typeface="+mn-ea"/>
                <a:cs typeface="+mn-cs"/>
              </a:rPr>
              <a:t>conc</a:t>
            </a:r>
            <a:r>
              <a:rPr kumimoji="0" lang="en-US" sz="1400" b="0" i="0" u="none" strike="noStrike" kern="1200" cap="none" spc="0" normalizeH="0" baseline="0" noProof="0" dirty="0" smtClean="0">
                <a:ln>
                  <a:noFill/>
                </a:ln>
                <a:solidFill>
                  <a:schemeClr val="tx1"/>
                </a:solidFill>
                <a:effectLst/>
                <a:uLnTx/>
                <a:uFillTx/>
                <a:latin typeface="+mn-lt"/>
                <a:ea typeface="+mn-ea"/>
                <a:cs typeface="+mn-cs"/>
              </a:rPr>
              <a:t>, the black dashed line (using 0min</a:t>
            </a:r>
            <a:r>
              <a:rPr kumimoji="0" lang="en-US" sz="1400" b="0" i="0" u="none" strike="noStrike" kern="1200" cap="none" spc="0" normalizeH="0" baseline="-25000" noProof="0" dirty="0" smtClean="0">
                <a:ln>
                  <a:noFill/>
                </a:ln>
                <a:solidFill>
                  <a:schemeClr val="tx1"/>
                </a:solidFill>
                <a:effectLst/>
                <a:uLnTx/>
                <a:uFillTx/>
                <a:latin typeface="+mn-lt"/>
                <a:ea typeface="+mn-ea"/>
                <a:cs typeface="+mn-cs"/>
              </a:rPr>
              <a:t>-taq</a:t>
            </a:r>
            <a:r>
              <a:rPr kumimoji="0" lang="en-US" sz="1400" b="0" i="0" u="none" strike="noStrike" kern="1200" cap="none" spc="0" normalizeH="0" baseline="0" noProof="0" dirty="0" smtClean="0">
                <a:ln>
                  <a:noFill/>
                </a:ln>
                <a:solidFill>
                  <a:schemeClr val="tx1"/>
                </a:solidFill>
                <a:effectLst/>
                <a:uLnTx/>
                <a:uFillTx/>
                <a:latin typeface="+mn-lt"/>
                <a:ea typeface="+mn-ea"/>
                <a:cs typeface="+mn-cs"/>
              </a:rPr>
              <a:t>) also has the early time points excluded. Corrected RFU values from this fitted curve have been used to calculate initial rate as </a:t>
            </a:r>
            <a:r>
              <a:rPr kumimoji="0" lang="en-US" sz="1400" b="0" i="0" u="none" strike="noStrike" kern="1200" cap="none" spc="0" normalizeH="0" baseline="0" noProof="0" dirty="0" err="1" smtClean="0">
                <a:ln>
                  <a:noFill/>
                </a:ln>
                <a:solidFill>
                  <a:schemeClr val="tx1"/>
                </a:solidFill>
                <a:effectLst/>
                <a:uLnTx/>
                <a:uFillTx/>
                <a:latin typeface="+mn-lt"/>
                <a:ea typeface="+mn-ea"/>
                <a:cs typeface="+mn-cs"/>
              </a:rPr>
              <a:t>dRFU</a:t>
            </a:r>
            <a:r>
              <a:rPr kumimoji="0" lang="en-US" sz="1400" b="0" i="0" u="none" strike="noStrike" kern="1200" cap="none" spc="0" normalizeH="0" baseline="0" noProof="0" dirty="0" smtClean="0">
                <a:ln>
                  <a:noFill/>
                </a:ln>
                <a:solidFill>
                  <a:schemeClr val="tx1"/>
                </a:solidFill>
                <a:effectLst/>
                <a:uLnTx/>
                <a:uFillTx/>
                <a:latin typeface="+mn-lt"/>
                <a:ea typeface="+mn-ea"/>
                <a:cs typeface="+mn-cs"/>
              </a:rPr>
              <a:t>/</a:t>
            </a:r>
            <a:r>
              <a:rPr kumimoji="0" lang="en-US" sz="1400" b="0" i="0" u="none" strike="noStrike" kern="1200" cap="none" spc="0" normalizeH="0" baseline="0" noProof="0" dirty="0" err="1" smtClean="0">
                <a:ln>
                  <a:noFill/>
                </a:ln>
                <a:solidFill>
                  <a:schemeClr val="tx1"/>
                </a:solidFill>
                <a:effectLst/>
                <a:uLnTx/>
                <a:uFillTx/>
                <a:latin typeface="+mn-lt"/>
                <a:ea typeface="+mn-ea"/>
                <a:cs typeface="+mn-cs"/>
              </a:rPr>
              <a:t>dT</a:t>
            </a:r>
            <a:r>
              <a:rPr kumimoji="0" lang="en-US" sz="1400" b="0" i="0" u="none" strike="noStrike" kern="1200" cap="none" spc="0" normalizeH="0" baseline="0" noProof="0" dirty="0" smtClean="0">
                <a:ln>
                  <a:noFill/>
                </a:ln>
                <a:solidFill>
                  <a:schemeClr val="tx1"/>
                </a:solidFill>
                <a:effectLst/>
                <a:uLnTx/>
                <a:uFillTx/>
                <a:latin typeface="+mn-lt"/>
                <a:ea typeface="+mn-ea"/>
                <a:cs typeface="+mn-cs"/>
              </a:rPr>
              <a:t> (see highlighted column).</a:t>
            </a:r>
            <a:endParaRPr kumimoji="0" lang="en-US" sz="14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3810000" y="686784"/>
          <a:ext cx="4267200" cy="86296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b="0" i="0" u="none" strike="noStrike" dirty="0" smtClean="0">
                          <a:latin typeface="+mn-lt"/>
                        </a:rPr>
                        <a:t>Not converged</a:t>
                      </a:r>
                      <a:endParaRPr lang="en-US" sz="1000" b="0" i="0" u="none" strike="noStrike" dirty="0">
                        <a:latin typeface="+mn-lt"/>
                      </a:endParaRPr>
                    </a:p>
                  </a:txBody>
                  <a:tcPr marL="9525" marR="9525" marT="9525" marB="0" anchor="ctr"/>
                </a:tc>
                <a:tc>
                  <a:txBody>
                    <a:bodyPr/>
                    <a:lstStyle/>
                    <a:p>
                      <a:pPr algn="ctr" fontAlgn="b"/>
                      <a:r>
                        <a:rPr lang="en-US" sz="1000" b="0" i="0" u="none" strike="noStrike" dirty="0" smtClean="0">
                          <a:latin typeface="+mn-lt"/>
                        </a:rPr>
                        <a:t>Ambiguous</a:t>
                      </a:r>
                      <a:endParaRPr lang="en-US" sz="1000" b="0" i="0" u="none" strike="noStrike" dirty="0">
                        <a:latin typeface="+mn-lt"/>
                      </a:endParaRPr>
                    </a:p>
                  </a:txBody>
                  <a:tcPr marL="9525" marR="9525" marT="9525" marB="0" anchor="ctr"/>
                </a:tc>
              </a:tr>
              <a:tr h="274320">
                <a:tc>
                  <a:txBody>
                    <a:bodyPr/>
                    <a:lstStyle/>
                    <a:p>
                      <a:pPr algn="l" fontAlgn="b"/>
                      <a:r>
                        <a:rPr lang="en-US" sz="1000" b="0" i="0" u="none" strike="noStrike" dirty="0" smtClean="0">
                          <a:latin typeface="+mn-lt"/>
                        </a:rPr>
                        <a:t>   R square</a:t>
                      </a:r>
                      <a:endParaRPr lang="en-US" sz="1000" b="0" i="0" u="none" strike="noStrike" dirty="0">
                        <a:latin typeface="+mn-lt"/>
                      </a:endParaRPr>
                    </a:p>
                  </a:txBody>
                  <a:tcPr marL="9525" marR="9525" marT="9525" marB="0" anchor="ctr"/>
                </a:tc>
                <a:tc>
                  <a:txBody>
                    <a:bodyPr/>
                    <a:lstStyle/>
                    <a:p>
                      <a:pPr algn="ctr" fontAlgn="b"/>
                      <a:endParaRPr lang="en-US" sz="1000" b="0" i="0" u="none" strike="noStrike" dirty="0">
                        <a:latin typeface="+mn-lt"/>
                      </a:endParaRPr>
                    </a:p>
                  </a:txBody>
                  <a:tcPr marL="9525" marR="9525" marT="9525" marB="0" anchor="ctr"/>
                </a:tc>
                <a:tc>
                  <a:txBody>
                    <a:bodyPr/>
                    <a:lstStyle/>
                    <a:p>
                      <a:pPr algn="ctr" fontAlgn="b"/>
                      <a:r>
                        <a:rPr lang="en-US" sz="1000" b="0" i="0" u="none" strike="noStrike" dirty="0">
                          <a:latin typeface="+mn-lt"/>
                        </a:rPr>
                        <a:t>0.2238</a:t>
                      </a:r>
                    </a:p>
                  </a:txBody>
                  <a:tcPr marL="9525" marR="9525" marT="9525" marB="0" anchor="ctr"/>
                </a:tc>
              </a:tr>
            </a:tbl>
          </a:graphicData>
        </a:graphic>
      </p:graphicFrame>
      <p:graphicFrame>
        <p:nvGraphicFramePr>
          <p:cNvPr id="7" name="Table 6"/>
          <p:cNvGraphicFramePr>
            <a:graphicFrameLocks noGrp="1"/>
          </p:cNvGraphicFramePr>
          <p:nvPr/>
        </p:nvGraphicFramePr>
        <p:xfrm>
          <a:off x="3807540" y="3662520"/>
          <a:ext cx="4267200" cy="86296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10uM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10uM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endParaRPr lang="en-US" sz="1000" b="0" i="0" u="none" strike="noStrike" dirty="0">
                        <a:latin typeface="Arial"/>
                      </a:endParaRPr>
                    </a:p>
                  </a:txBody>
                  <a:tcPr marL="9525" marR="9525" marT="9525" marB="0" anchor="ctr"/>
                </a:tc>
                <a:tc>
                  <a:txBody>
                    <a:bodyPr/>
                    <a:lstStyle/>
                    <a:p>
                      <a:pPr algn="ctr" fontAlgn="b"/>
                      <a:endParaRPr lang="en-US" sz="1000" b="0" i="0" u="none" strike="noStrike" dirty="0">
                        <a:latin typeface="Arial"/>
                      </a:endParaRPr>
                    </a:p>
                  </a:txBody>
                  <a:tcPr marL="9525" marR="9525" marT="9525" marB="0" anchor="ctr"/>
                </a:tc>
              </a:tr>
              <a:tr h="274320">
                <a:tc>
                  <a:txBody>
                    <a:bodyPr/>
                    <a:lstStyle/>
                    <a:p>
                      <a:pPr algn="l" fontAlgn="b"/>
                      <a:r>
                        <a:rPr lang="en-US" sz="1000" b="0" i="0" u="none" strike="noStrike" dirty="0" smtClean="0">
                          <a:latin typeface="Arial"/>
                        </a:rPr>
                        <a:t>   </a:t>
                      </a:r>
                      <a:r>
                        <a:rPr lang="en-US" sz="1000" b="0" i="0" u="none" strike="noStrike" dirty="0" smtClean="0">
                          <a:latin typeface="+mn-lt"/>
                        </a:rPr>
                        <a:t>R square</a:t>
                      </a:r>
                      <a:endParaRPr lang="en-US" sz="1000" b="0" i="0" u="none" strike="noStrike" dirty="0">
                        <a:latin typeface="Arial"/>
                      </a:endParaRPr>
                    </a:p>
                  </a:txBody>
                  <a:tcPr marL="9525" marR="9525" marT="9525" marB="0" anchor="ctr"/>
                </a:tc>
                <a:tc>
                  <a:txBody>
                    <a:bodyPr/>
                    <a:lstStyle/>
                    <a:p>
                      <a:pPr algn="ctr" fontAlgn="b"/>
                      <a:r>
                        <a:rPr lang="en-US" sz="1000" b="0" i="0" u="none" strike="noStrike" dirty="0">
                          <a:latin typeface="+mn-lt"/>
                        </a:rPr>
                        <a:t>0.2388</a:t>
                      </a:r>
                    </a:p>
                  </a:txBody>
                  <a:tcPr marL="9525" marR="9525" marT="9525" marB="0" anchor="ctr"/>
                </a:tc>
                <a:tc>
                  <a:txBody>
                    <a:bodyPr/>
                    <a:lstStyle/>
                    <a:p>
                      <a:pPr algn="ctr" fontAlgn="b"/>
                      <a:r>
                        <a:rPr lang="en-US" sz="1000" b="0" i="0" u="none" strike="noStrike" dirty="0">
                          <a:latin typeface="+mn-lt"/>
                        </a:rPr>
                        <a:t>0.3520</a:t>
                      </a:r>
                    </a:p>
                  </a:txBody>
                  <a:tcPr marL="9525" marR="9525" marT="9525" marB="0" anchor="ctr"/>
                </a:tc>
              </a:tr>
            </a:tbl>
          </a:graphicData>
        </a:graphic>
      </p:graphicFrame>
      <p:graphicFrame>
        <p:nvGraphicFramePr>
          <p:cNvPr id="8" name="Table 7"/>
          <p:cNvGraphicFramePr>
            <a:graphicFrameLocks noGrp="1"/>
          </p:cNvGraphicFramePr>
          <p:nvPr/>
        </p:nvGraphicFramePr>
        <p:xfrm>
          <a:off x="3810000" y="1783080"/>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2uM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2uM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 </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r>
                        <a:rPr lang="en-US" sz="800" b="0" i="0" u="none" strike="noStrike">
                          <a:solidFill>
                            <a:srgbClr val="000000"/>
                          </a:solidFill>
                          <a:latin typeface="+mn-lt"/>
                        </a:rPr>
                        <a:t>6.717</a:t>
                      </a:r>
                    </a:p>
                  </a:txBody>
                  <a:tcPr marL="9525" marR="9525" marT="9525" marB="0" anchor="ctr"/>
                </a:tc>
                <a:tc>
                  <a:txBody>
                    <a:bodyPr/>
                    <a:lstStyle/>
                    <a:p>
                      <a:pPr algn="l" fontAlgn="b"/>
                      <a:r>
                        <a:rPr lang="en-US" sz="800" b="0" i="0" u="none" strike="noStrike">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 </a:t>
                      </a:r>
                    </a:p>
                  </a:txBody>
                  <a:tcPr marL="9525" marR="9525" marT="9525" marB="0" anchor="ctr"/>
                </a:tc>
                <a:tc>
                  <a:txBody>
                    <a:bodyPr/>
                    <a:lstStyle/>
                    <a:p>
                      <a:pPr algn="ctr" fontAlgn="ctr"/>
                      <a:r>
                        <a:rPr lang="en-US" sz="800" b="0" i="0" u="none" strike="noStrike">
                          <a:solidFill>
                            <a:srgbClr val="000000"/>
                          </a:solidFill>
                          <a:latin typeface="+mn-lt"/>
                        </a:rPr>
                        <a:t>0.000</a:t>
                      </a:r>
                    </a:p>
                  </a:txBody>
                  <a:tcPr marL="9525" marR="9525" marT="9525" marB="0" anchor="ctr"/>
                </a:tc>
                <a:tc>
                  <a:txBody>
                    <a:bodyPr/>
                    <a:lstStyle/>
                    <a:p>
                      <a:pPr algn="ctr" fontAlgn="ctr"/>
                      <a:r>
                        <a:rPr lang="en-US" sz="800" b="0" i="0" u="none" strike="noStrike">
                          <a:solidFill>
                            <a:srgbClr val="000000"/>
                          </a:solidFill>
                          <a:latin typeface="+mn-lt"/>
                        </a:rPr>
                        <a:t>8.186</a:t>
                      </a:r>
                    </a:p>
                  </a:txBody>
                  <a:tcPr marL="9525" marR="9525" marT="9525" marB="0" anchor="ctr"/>
                </a:tc>
                <a:tc>
                  <a:txBody>
                    <a:bodyPr/>
                    <a:lstStyle/>
                    <a:p>
                      <a:pPr algn="ctr" fontAlgn="ctr"/>
                      <a:r>
                        <a:rPr lang="en-US" sz="800" b="0" i="0" u="none" strike="noStrike">
                          <a:solidFill>
                            <a:srgbClr val="000000"/>
                          </a:solidFill>
                          <a:latin typeface="+mn-lt"/>
                        </a:rPr>
                        <a:t>21.895</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 </a:t>
                      </a:r>
                    </a:p>
                  </a:txBody>
                  <a:tcPr marL="9525" marR="9525" marT="9525" marB="0" anchor="ctr"/>
                </a:tc>
                <a:tc>
                  <a:txBody>
                    <a:bodyPr/>
                    <a:lstStyle/>
                    <a:p>
                      <a:pPr algn="ctr" fontAlgn="ctr"/>
                      <a:r>
                        <a:rPr lang="en-US" sz="800" b="0" i="0" u="none" strike="noStrike">
                          <a:solidFill>
                            <a:srgbClr val="000000"/>
                          </a:solidFill>
                          <a:latin typeface="+mn-lt"/>
                        </a:rPr>
                        <a:t>0.000</a:t>
                      </a:r>
                    </a:p>
                  </a:txBody>
                  <a:tcPr marL="9525" marR="9525" marT="9525" marB="0" anchor="ctr"/>
                </a:tc>
                <a:tc>
                  <a:txBody>
                    <a:bodyPr/>
                    <a:lstStyle/>
                    <a:p>
                      <a:pPr algn="ctr" fontAlgn="ctr"/>
                      <a:r>
                        <a:rPr lang="en-US" sz="800" b="0" i="0" u="none" strike="noStrike">
                          <a:solidFill>
                            <a:srgbClr val="000000"/>
                          </a:solidFill>
                          <a:latin typeface="+mn-lt"/>
                        </a:rPr>
                        <a:t>8.186</a:t>
                      </a:r>
                    </a:p>
                  </a:txBody>
                  <a:tcPr marL="9525" marR="9525" marT="9525" marB="0" anchor="ctr"/>
                </a:tc>
                <a:tc>
                  <a:txBody>
                    <a:bodyPr/>
                    <a:lstStyle/>
                    <a:p>
                      <a:pPr algn="ctr" fontAlgn="ctr"/>
                      <a:r>
                        <a:rPr lang="en-US" sz="800" b="0" i="0" u="none" strike="noStrike">
                          <a:solidFill>
                            <a:srgbClr val="000000"/>
                          </a:solidFill>
                          <a:latin typeface="+mn-lt"/>
                        </a:rPr>
                        <a:t>0.000</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 </a:t>
                      </a:r>
                    </a:p>
                  </a:txBody>
                  <a:tcPr marL="9525" marR="9525" marT="9525" marB="0" anchor="ctr"/>
                </a:tc>
                <a:tc>
                  <a:txBody>
                    <a:bodyPr/>
                    <a:lstStyle/>
                    <a:p>
                      <a:pPr algn="ctr" fontAlgn="ctr"/>
                      <a:r>
                        <a:rPr lang="en-US" sz="800" b="0" i="0" u="none" strike="noStrike">
                          <a:solidFill>
                            <a:srgbClr val="000000"/>
                          </a:solidFill>
                          <a:latin typeface="+mn-lt"/>
                        </a:rPr>
                        <a:t>0.000</a:t>
                      </a:r>
                    </a:p>
                  </a:txBody>
                  <a:tcPr marL="9525" marR="9525" marT="9525" marB="0" anchor="ctr"/>
                </a:tc>
                <a:tc>
                  <a:txBody>
                    <a:bodyPr/>
                    <a:lstStyle/>
                    <a:p>
                      <a:pPr algn="ctr" fontAlgn="ctr"/>
                      <a:r>
                        <a:rPr lang="en-US" sz="800" b="0" i="0" u="none" strike="noStrike">
                          <a:solidFill>
                            <a:srgbClr val="000000"/>
                          </a:solidFill>
                          <a:latin typeface="+mn-lt"/>
                        </a:rPr>
                        <a:t>8.186</a:t>
                      </a:r>
                    </a:p>
                  </a:txBody>
                  <a:tcPr marL="9525" marR="9525" marT="9525" marB="0" anchor="ctr"/>
                </a:tc>
                <a:tc>
                  <a:txBody>
                    <a:bodyPr/>
                    <a:lstStyle/>
                    <a:p>
                      <a:pPr algn="ctr" fontAlgn="ctr"/>
                      <a:r>
                        <a:rPr lang="en-US" sz="800" b="0" i="0" u="none" strike="noStrike" dirty="0">
                          <a:solidFill>
                            <a:srgbClr val="000000"/>
                          </a:solidFill>
                          <a:latin typeface="+mn-lt"/>
                        </a:rPr>
                        <a:t>0.000</a:t>
                      </a:r>
                    </a:p>
                  </a:txBody>
                  <a:tcPr marL="9525" marR="9525" marT="9525" marB="0" anchor="ctr">
                    <a:solidFill>
                      <a:schemeClr val="accent6">
                        <a:lumMod val="20000"/>
                        <a:lumOff val="80000"/>
                      </a:schemeClr>
                    </a:solidFill>
                  </a:tcPr>
                </a:tc>
              </a:tr>
            </a:tbl>
          </a:graphicData>
        </a:graphic>
      </p:graphicFrame>
      <p:graphicFrame>
        <p:nvGraphicFramePr>
          <p:cNvPr id="9" name="Table 8"/>
          <p:cNvGraphicFramePr>
            <a:graphicFrameLocks noGrp="1"/>
          </p:cNvGraphicFramePr>
          <p:nvPr/>
        </p:nvGraphicFramePr>
        <p:xfrm>
          <a:off x="3807540" y="4876812"/>
          <a:ext cx="1920240" cy="1493520"/>
        </p:xfrm>
        <a:graphic>
          <a:graphicData uri="http://schemas.openxmlformats.org/drawingml/2006/table">
            <a:tbl>
              <a:tblPr firstRow="1" bandRow="1">
                <a:tableStyleId>{5C22544A-7EE6-4342-B048-85BDC9FD1C3A}</a:tableStyleId>
              </a:tblPr>
              <a:tblGrid>
                <a:gridCol w="384048"/>
                <a:gridCol w="384048"/>
                <a:gridCol w="384048"/>
                <a:gridCol w="384048"/>
                <a:gridCol w="384048"/>
              </a:tblGrid>
              <a:tr h="365760">
                <a:tc>
                  <a:txBody>
                    <a:bodyPr/>
                    <a:lstStyle/>
                    <a:p>
                      <a:pPr algn="l" fontAlgn="b"/>
                      <a:endParaRPr lang="en-US" sz="900" b="0" i="0" u="none" strike="noStrike" dirty="0">
                        <a:solidFill>
                          <a:srgbClr val="000000"/>
                        </a:solidFill>
                        <a:latin typeface="Calibri"/>
                      </a:endParaRPr>
                    </a:p>
                  </a:txBody>
                  <a:tcPr marL="9525" marR="9525" marT="9525" marB="0" anchor="b"/>
                </a:tc>
                <a:tc gridSpan="2">
                  <a:txBody>
                    <a:bodyPr/>
                    <a:lstStyle/>
                    <a:p>
                      <a:pPr algn="ctr" fontAlgn="ctr"/>
                      <a:r>
                        <a:rPr lang="en-US" sz="800" u="none" strike="noStrike" dirty="0" smtClean="0"/>
                        <a:t>10uM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10uM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8.572</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r>
                        <a:rPr lang="en-US" sz="800" b="0" i="0" u="none" strike="noStrike">
                          <a:solidFill>
                            <a:srgbClr val="000000"/>
                          </a:solidFill>
                          <a:latin typeface="+mn-lt"/>
                        </a:rPr>
                        <a:t>7.764</a:t>
                      </a:r>
                    </a:p>
                  </a:txBody>
                  <a:tcPr marL="9525" marR="9525" marT="9525" marB="0" anchor="ctr"/>
                </a:tc>
                <a:tc>
                  <a:txBody>
                    <a:bodyPr/>
                    <a:lstStyle/>
                    <a:p>
                      <a:pPr algn="l" fontAlgn="b"/>
                      <a:r>
                        <a:rPr lang="en-US" sz="800" b="0" i="0" u="none" strike="noStrike">
                          <a:solidFill>
                            <a:srgbClr val="000000"/>
                          </a:solidFill>
                          <a:latin typeface="+mn-lt"/>
                        </a:rPr>
                        <a:t> </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8.592</a:t>
                      </a:r>
                    </a:p>
                  </a:txBody>
                  <a:tcPr marL="9525" marR="9525" marT="9525" marB="0" anchor="ctr"/>
                </a:tc>
                <a:tc>
                  <a:txBody>
                    <a:bodyPr/>
                    <a:lstStyle/>
                    <a:p>
                      <a:pPr algn="ctr" fontAlgn="ctr"/>
                      <a:r>
                        <a:rPr lang="en-US" sz="800" b="0" i="0" u="none" strike="noStrike">
                          <a:solidFill>
                            <a:srgbClr val="000000"/>
                          </a:solidFill>
                          <a:latin typeface="+mn-lt"/>
                        </a:rPr>
                        <a:t>0.297</a:t>
                      </a:r>
                    </a:p>
                  </a:txBody>
                  <a:tcPr marL="9525" marR="9525" marT="9525" marB="0" anchor="ctr"/>
                </a:tc>
                <a:tc>
                  <a:txBody>
                    <a:bodyPr/>
                    <a:lstStyle/>
                    <a:p>
                      <a:pPr algn="ctr" fontAlgn="ctr"/>
                      <a:r>
                        <a:rPr lang="en-US" sz="800" b="0" i="0" u="none" strike="noStrike">
                          <a:solidFill>
                            <a:srgbClr val="000000"/>
                          </a:solidFill>
                          <a:latin typeface="+mn-lt"/>
                        </a:rPr>
                        <a:t>7.810</a:t>
                      </a:r>
                    </a:p>
                  </a:txBody>
                  <a:tcPr marL="9525" marR="9525" marT="9525" marB="0" anchor="ctr"/>
                </a:tc>
                <a:tc>
                  <a:txBody>
                    <a:bodyPr/>
                    <a:lstStyle/>
                    <a:p>
                      <a:pPr algn="ctr" fontAlgn="ctr"/>
                      <a:r>
                        <a:rPr lang="en-US" sz="800" b="0" i="0" u="none" strike="noStrike">
                          <a:solidFill>
                            <a:srgbClr val="000000"/>
                          </a:solidFill>
                          <a:latin typeface="+mn-lt"/>
                        </a:rPr>
                        <a:t>0.685</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8.612</a:t>
                      </a:r>
                    </a:p>
                  </a:txBody>
                  <a:tcPr marL="9525" marR="9525" marT="9525" marB="0" anchor="ctr"/>
                </a:tc>
                <a:tc>
                  <a:txBody>
                    <a:bodyPr/>
                    <a:lstStyle/>
                    <a:p>
                      <a:pPr algn="ctr" fontAlgn="ctr"/>
                      <a:r>
                        <a:rPr lang="en-US" sz="800" b="0" i="0" u="none" strike="noStrike">
                          <a:solidFill>
                            <a:srgbClr val="000000"/>
                          </a:solidFill>
                          <a:latin typeface="+mn-lt"/>
                        </a:rPr>
                        <a:t>0.295</a:t>
                      </a:r>
                    </a:p>
                  </a:txBody>
                  <a:tcPr marL="9525" marR="9525" marT="9525" marB="0" anchor="ctr"/>
                </a:tc>
                <a:tc>
                  <a:txBody>
                    <a:bodyPr/>
                    <a:lstStyle/>
                    <a:p>
                      <a:pPr algn="ctr" fontAlgn="ctr"/>
                      <a:r>
                        <a:rPr lang="en-US" sz="800" b="0" i="0" u="none" strike="noStrike">
                          <a:solidFill>
                            <a:srgbClr val="000000"/>
                          </a:solidFill>
                          <a:latin typeface="+mn-lt"/>
                        </a:rPr>
                        <a:t>7.856</a:t>
                      </a:r>
                    </a:p>
                  </a:txBody>
                  <a:tcPr marL="9525" marR="9525" marT="9525" marB="0" anchor="ctr"/>
                </a:tc>
                <a:tc>
                  <a:txBody>
                    <a:bodyPr/>
                    <a:lstStyle/>
                    <a:p>
                      <a:pPr algn="ctr" fontAlgn="ctr"/>
                      <a:r>
                        <a:rPr lang="en-US" sz="800" b="0" i="0" u="none" strike="noStrike">
                          <a:solidFill>
                            <a:srgbClr val="000000"/>
                          </a:solidFill>
                          <a:latin typeface="+mn-lt"/>
                        </a:rPr>
                        <a:t>0.675</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8.631</a:t>
                      </a:r>
                    </a:p>
                  </a:txBody>
                  <a:tcPr marL="9525" marR="9525" marT="9525" marB="0" anchor="ctr"/>
                </a:tc>
                <a:tc>
                  <a:txBody>
                    <a:bodyPr/>
                    <a:lstStyle/>
                    <a:p>
                      <a:pPr algn="ctr" fontAlgn="ctr"/>
                      <a:r>
                        <a:rPr lang="en-US" sz="800" b="0" i="0" u="none" strike="noStrike">
                          <a:solidFill>
                            <a:srgbClr val="000000"/>
                          </a:solidFill>
                          <a:latin typeface="+mn-lt"/>
                        </a:rPr>
                        <a:t>0.293</a:t>
                      </a:r>
                    </a:p>
                  </a:txBody>
                  <a:tcPr marL="9525" marR="9525" marT="9525" marB="0" anchor="ctr"/>
                </a:tc>
                <a:tc>
                  <a:txBody>
                    <a:bodyPr/>
                    <a:lstStyle/>
                    <a:p>
                      <a:pPr algn="ctr" fontAlgn="ctr"/>
                      <a:r>
                        <a:rPr lang="en-US" sz="800" b="0" i="0" u="none" strike="noStrike">
                          <a:solidFill>
                            <a:srgbClr val="000000"/>
                          </a:solidFill>
                          <a:latin typeface="+mn-lt"/>
                        </a:rPr>
                        <a:t>7.900</a:t>
                      </a:r>
                    </a:p>
                  </a:txBody>
                  <a:tcPr marL="9525" marR="9525" marT="9525" marB="0" anchor="ctr"/>
                </a:tc>
                <a:tc>
                  <a:txBody>
                    <a:bodyPr/>
                    <a:lstStyle/>
                    <a:p>
                      <a:pPr algn="ctr" fontAlgn="ctr"/>
                      <a:r>
                        <a:rPr lang="en-US" sz="800" b="0" i="0" u="none" strike="noStrike" dirty="0">
                          <a:solidFill>
                            <a:srgbClr val="000000"/>
                          </a:solidFill>
                          <a:latin typeface="+mn-lt"/>
                        </a:rPr>
                        <a:t>0.665</a:t>
                      </a:r>
                    </a:p>
                  </a:txBody>
                  <a:tcPr marL="9525" marR="9525" marT="9525" marB="0" anchor="ctr">
                    <a:solidFill>
                      <a:schemeClr val="accent6">
                        <a:lumMod val="20000"/>
                        <a:lumOff val="80000"/>
                      </a:schemeClr>
                    </a:solidFill>
                  </a:tcPr>
                </a:tc>
              </a:tr>
            </a:tbl>
          </a:graphicData>
        </a:graphic>
      </p:graphicFrame>
      <p:pic>
        <p:nvPicPr>
          <p:cNvPr id="10241" name="Picture 1"/>
          <p:cNvPicPr>
            <a:picLocks noChangeAspect="1" noChangeArrowheads="1"/>
          </p:cNvPicPr>
          <p:nvPr/>
        </p:nvPicPr>
        <p:blipFill>
          <a:blip r:embed="rId2" cstate="print"/>
          <a:srcRect/>
          <a:stretch>
            <a:fillRect/>
          </a:stretch>
        </p:blipFill>
        <p:spPr bwMode="auto">
          <a:xfrm>
            <a:off x="431006" y="600075"/>
            <a:ext cx="2921794" cy="2886075"/>
          </a:xfrm>
          <a:prstGeom prst="rect">
            <a:avLst/>
          </a:prstGeom>
          <a:noFill/>
          <a:ln w="9525">
            <a:solidFill>
              <a:schemeClr val="tx1"/>
            </a:solidFill>
            <a:miter lim="800000"/>
            <a:headEnd/>
            <a:tailEnd/>
          </a:ln>
        </p:spPr>
      </p:pic>
      <p:pic>
        <p:nvPicPr>
          <p:cNvPr id="10242" name="Picture 2"/>
          <p:cNvPicPr>
            <a:picLocks noChangeAspect="1" noChangeArrowheads="1"/>
          </p:cNvPicPr>
          <p:nvPr/>
        </p:nvPicPr>
        <p:blipFill>
          <a:blip r:embed="rId3" cstate="print"/>
          <a:srcRect/>
          <a:stretch>
            <a:fillRect/>
          </a:stretch>
        </p:blipFill>
        <p:spPr bwMode="auto">
          <a:xfrm>
            <a:off x="431006" y="3657600"/>
            <a:ext cx="2921794" cy="2843213"/>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3810000" y="762000"/>
          <a:ext cx="4267200" cy="86296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Ambiguous</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Ambiguous</a:t>
                      </a:r>
                      <a:endParaRPr lang="en-US" sz="1000" b="0" i="0" u="none" strike="noStrike" dirty="0">
                        <a:latin typeface="Arial"/>
                      </a:endParaRPr>
                    </a:p>
                  </a:txBody>
                  <a:tcPr marL="9525" marR="9525" marT="9525" marB="0" anchor="ctr"/>
                </a:tc>
              </a:tr>
              <a:tr h="274320">
                <a:tc>
                  <a:txBody>
                    <a:bodyPr/>
                    <a:lstStyle/>
                    <a:p>
                      <a:pPr algn="l" fontAlgn="b"/>
                      <a:r>
                        <a:rPr lang="en-US" sz="1000" b="0" i="0" u="none" strike="noStrike" dirty="0" smtClean="0">
                          <a:latin typeface="+mn-lt"/>
                        </a:rPr>
                        <a:t>   R square</a:t>
                      </a:r>
                      <a:endParaRPr lang="en-US" sz="1000" b="0" i="0" u="none" strike="noStrike" dirty="0">
                        <a:latin typeface="+mn-lt"/>
                      </a:endParaRPr>
                    </a:p>
                  </a:txBody>
                  <a:tcPr marL="9525" marR="9525" marT="9525" marB="0" anchor="ctr"/>
                </a:tc>
                <a:tc>
                  <a:txBody>
                    <a:bodyPr/>
                    <a:lstStyle/>
                    <a:p>
                      <a:pPr algn="ctr" fontAlgn="b"/>
                      <a:r>
                        <a:rPr lang="en-US" sz="1000" b="0" i="0" u="none" strike="noStrike" dirty="0">
                          <a:latin typeface="+mn-lt"/>
                        </a:rPr>
                        <a:t>0.7493</a:t>
                      </a:r>
                    </a:p>
                  </a:txBody>
                  <a:tcPr marL="9525" marR="9525" marT="9525" marB="0" anchor="ctr"/>
                </a:tc>
                <a:tc>
                  <a:txBody>
                    <a:bodyPr/>
                    <a:lstStyle/>
                    <a:p>
                      <a:pPr algn="ctr" fontAlgn="b"/>
                      <a:r>
                        <a:rPr lang="en-US" sz="1000" b="0" i="0" u="none" strike="noStrike" dirty="0">
                          <a:latin typeface="+mn-lt"/>
                        </a:rPr>
                        <a:t>0.7828</a:t>
                      </a:r>
                    </a:p>
                  </a:txBody>
                  <a:tcPr marL="9525" marR="9525" marT="9525" marB="0" anchor="ctr"/>
                </a:tc>
              </a:tr>
            </a:tbl>
          </a:graphicData>
        </a:graphic>
      </p:graphicFrame>
      <p:graphicFrame>
        <p:nvGraphicFramePr>
          <p:cNvPr id="7" name="Table 6"/>
          <p:cNvGraphicFramePr>
            <a:graphicFrameLocks noGrp="1"/>
          </p:cNvGraphicFramePr>
          <p:nvPr/>
        </p:nvGraphicFramePr>
        <p:xfrm>
          <a:off x="3810000" y="3854244"/>
          <a:ext cx="4267200" cy="86296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100uM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100uM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b="0" i="0" u="none" strike="noStrike" dirty="0" smtClean="0">
                          <a:latin typeface="+mn-lt"/>
                        </a:rPr>
                        <a:t>Ambiguous</a:t>
                      </a:r>
                      <a:endParaRPr lang="en-US" sz="1000" b="0" i="0" u="none" strike="noStrike" dirty="0">
                        <a:latin typeface="+mn-lt"/>
                      </a:endParaRPr>
                    </a:p>
                  </a:txBody>
                  <a:tcPr marL="9525" marR="9525" marT="9525" marB="0" anchor="ctr"/>
                </a:tc>
                <a:tc>
                  <a:txBody>
                    <a:bodyPr/>
                    <a:lstStyle/>
                    <a:p>
                      <a:pPr algn="ctr" fontAlgn="b"/>
                      <a:endParaRPr lang="en-US" sz="1000" b="0" i="0" u="none" strike="noStrike" dirty="0">
                        <a:latin typeface="+mn-lt"/>
                      </a:endParaRPr>
                    </a:p>
                  </a:txBody>
                  <a:tcPr marL="9525" marR="9525" marT="9525" marB="0" anchor="ctr"/>
                </a:tc>
              </a:tr>
              <a:tr h="274320">
                <a:tc>
                  <a:txBody>
                    <a:bodyPr/>
                    <a:lstStyle/>
                    <a:p>
                      <a:pPr algn="l" fontAlgn="b"/>
                      <a:r>
                        <a:rPr lang="en-US" sz="1000" b="0" i="0" u="none" strike="noStrike" dirty="0" smtClean="0">
                          <a:latin typeface="+mn-lt"/>
                        </a:rPr>
                        <a:t>  </a:t>
                      </a:r>
                      <a:r>
                        <a:rPr lang="en-US" sz="1000" b="0" i="0" u="none" strike="noStrike" baseline="0" dirty="0" smtClean="0">
                          <a:latin typeface="+mn-lt"/>
                        </a:rPr>
                        <a:t> </a:t>
                      </a:r>
                      <a:r>
                        <a:rPr lang="en-US" sz="1000" b="0" i="0" u="none" strike="noStrike" dirty="0" smtClean="0">
                          <a:latin typeface="+mn-lt"/>
                        </a:rPr>
                        <a:t>R square </a:t>
                      </a:r>
                      <a:endParaRPr lang="en-US" sz="1000" b="0" i="0" u="none" strike="noStrike" dirty="0">
                        <a:latin typeface="+mn-lt"/>
                      </a:endParaRPr>
                    </a:p>
                  </a:txBody>
                  <a:tcPr marL="9525" marR="9525" marT="9525" marB="0" anchor="ctr"/>
                </a:tc>
                <a:tc>
                  <a:txBody>
                    <a:bodyPr/>
                    <a:lstStyle/>
                    <a:p>
                      <a:pPr algn="ctr" fontAlgn="b"/>
                      <a:r>
                        <a:rPr lang="en-US" sz="1000" b="0" i="0" u="none" strike="noStrike">
                          <a:latin typeface="+mn-lt"/>
                        </a:rPr>
                        <a:t>0.9069</a:t>
                      </a:r>
                    </a:p>
                  </a:txBody>
                  <a:tcPr marL="9525" marR="9525" marT="9525" marB="0" anchor="ctr"/>
                </a:tc>
                <a:tc>
                  <a:txBody>
                    <a:bodyPr/>
                    <a:lstStyle/>
                    <a:p>
                      <a:pPr algn="ctr" fontAlgn="b"/>
                      <a:r>
                        <a:rPr lang="en-US" sz="1000" b="0" i="0" u="none" strike="noStrike" dirty="0">
                          <a:latin typeface="+mn-lt"/>
                        </a:rPr>
                        <a:t>0.9074</a:t>
                      </a:r>
                    </a:p>
                  </a:txBody>
                  <a:tcPr marL="9525" marR="9525" marT="9525" marB="0" anchor="ctr"/>
                </a:tc>
              </a:tr>
            </a:tbl>
          </a:graphicData>
        </a:graphic>
      </p:graphicFrame>
      <p:graphicFrame>
        <p:nvGraphicFramePr>
          <p:cNvPr id="8" name="Table 7"/>
          <p:cNvGraphicFramePr>
            <a:graphicFrameLocks noGrp="1"/>
          </p:cNvGraphicFramePr>
          <p:nvPr/>
        </p:nvGraphicFramePr>
        <p:xfrm>
          <a:off x="3810000" y="1822656"/>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20uM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20uM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8.647</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r>
                        <a:rPr lang="en-US" sz="800" b="0" i="0" u="none" strike="noStrike">
                          <a:solidFill>
                            <a:srgbClr val="000000"/>
                          </a:solidFill>
                          <a:latin typeface="+mn-lt"/>
                        </a:rPr>
                        <a:t>8.256</a:t>
                      </a:r>
                    </a:p>
                  </a:txBody>
                  <a:tcPr marL="9525" marR="9525" marT="9525" marB="0" anchor="ctr"/>
                </a:tc>
                <a:tc>
                  <a:txBody>
                    <a:bodyPr/>
                    <a:lstStyle/>
                    <a:p>
                      <a:pPr algn="l" fontAlgn="b"/>
                      <a:r>
                        <a:rPr lang="en-US" sz="900" b="0" i="0" u="none" strike="noStrike">
                          <a:solidFill>
                            <a:srgbClr val="000000"/>
                          </a:solidFill>
                          <a:latin typeface="+mn-lt"/>
                        </a:rPr>
                        <a:t> </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8.675</a:t>
                      </a:r>
                    </a:p>
                  </a:txBody>
                  <a:tcPr marL="9525" marR="9525" marT="9525" marB="0" anchor="ctr"/>
                </a:tc>
                <a:tc>
                  <a:txBody>
                    <a:bodyPr/>
                    <a:lstStyle/>
                    <a:p>
                      <a:pPr algn="ctr" fontAlgn="ctr"/>
                      <a:r>
                        <a:rPr lang="en-US" sz="800" b="0" i="0" u="none" strike="noStrike">
                          <a:solidFill>
                            <a:srgbClr val="000000"/>
                          </a:solidFill>
                          <a:latin typeface="+mn-lt"/>
                        </a:rPr>
                        <a:t>0.426</a:t>
                      </a:r>
                    </a:p>
                  </a:txBody>
                  <a:tcPr marL="9525" marR="9525" marT="9525" marB="0" anchor="ctr"/>
                </a:tc>
                <a:tc>
                  <a:txBody>
                    <a:bodyPr/>
                    <a:lstStyle/>
                    <a:p>
                      <a:pPr algn="ctr" fontAlgn="ctr"/>
                      <a:r>
                        <a:rPr lang="en-US" sz="800" b="0" i="0" u="none" strike="noStrike">
                          <a:solidFill>
                            <a:srgbClr val="000000"/>
                          </a:solidFill>
                          <a:latin typeface="+mn-lt"/>
                        </a:rPr>
                        <a:t>8.289</a:t>
                      </a:r>
                    </a:p>
                  </a:txBody>
                  <a:tcPr marL="9525" marR="9525" marT="9525" marB="0" anchor="ctr"/>
                </a:tc>
                <a:tc>
                  <a:txBody>
                    <a:bodyPr/>
                    <a:lstStyle/>
                    <a:p>
                      <a:pPr algn="ctr" fontAlgn="ctr"/>
                      <a:r>
                        <a:rPr lang="en-US" sz="800" b="0" i="0" u="none" strike="noStrike">
                          <a:solidFill>
                            <a:srgbClr val="000000"/>
                          </a:solidFill>
                          <a:latin typeface="+mn-lt"/>
                        </a:rPr>
                        <a:t>0.479</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8.704</a:t>
                      </a:r>
                    </a:p>
                  </a:txBody>
                  <a:tcPr marL="9525" marR="9525" marT="9525" marB="0" anchor="ctr"/>
                </a:tc>
                <a:tc>
                  <a:txBody>
                    <a:bodyPr/>
                    <a:lstStyle/>
                    <a:p>
                      <a:pPr algn="ctr" fontAlgn="ctr"/>
                      <a:r>
                        <a:rPr lang="en-US" sz="800" b="0" i="0" u="none" strike="noStrike">
                          <a:solidFill>
                            <a:srgbClr val="000000"/>
                          </a:solidFill>
                          <a:latin typeface="+mn-lt"/>
                        </a:rPr>
                        <a:t>0.426</a:t>
                      </a:r>
                    </a:p>
                  </a:txBody>
                  <a:tcPr marL="9525" marR="9525" marT="9525" marB="0" anchor="ctr"/>
                </a:tc>
                <a:tc>
                  <a:txBody>
                    <a:bodyPr/>
                    <a:lstStyle/>
                    <a:p>
                      <a:pPr algn="ctr" fontAlgn="ctr"/>
                      <a:r>
                        <a:rPr lang="en-US" sz="800" b="0" i="0" u="none" strike="noStrike">
                          <a:solidFill>
                            <a:srgbClr val="000000"/>
                          </a:solidFill>
                          <a:latin typeface="+mn-lt"/>
                        </a:rPr>
                        <a:t>8.321</a:t>
                      </a:r>
                    </a:p>
                  </a:txBody>
                  <a:tcPr marL="9525" marR="9525" marT="9525" marB="0" anchor="ctr"/>
                </a:tc>
                <a:tc>
                  <a:txBody>
                    <a:bodyPr/>
                    <a:lstStyle/>
                    <a:p>
                      <a:pPr algn="ctr" fontAlgn="ctr"/>
                      <a:r>
                        <a:rPr lang="en-US" sz="800" b="0" i="0" u="none" strike="noStrike">
                          <a:solidFill>
                            <a:srgbClr val="000000"/>
                          </a:solidFill>
                          <a:latin typeface="+mn-lt"/>
                        </a:rPr>
                        <a:t>0.479</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8.732</a:t>
                      </a:r>
                    </a:p>
                  </a:txBody>
                  <a:tcPr marL="9525" marR="9525" marT="9525" marB="0" anchor="ctr"/>
                </a:tc>
                <a:tc>
                  <a:txBody>
                    <a:bodyPr/>
                    <a:lstStyle/>
                    <a:p>
                      <a:pPr algn="ctr" fontAlgn="ctr"/>
                      <a:r>
                        <a:rPr lang="en-US" sz="800" b="0" i="0" u="none" strike="noStrike">
                          <a:solidFill>
                            <a:srgbClr val="000000"/>
                          </a:solidFill>
                          <a:latin typeface="+mn-lt"/>
                        </a:rPr>
                        <a:t>0.426</a:t>
                      </a:r>
                    </a:p>
                  </a:txBody>
                  <a:tcPr marL="9525" marR="9525" marT="9525" marB="0" anchor="ctr"/>
                </a:tc>
                <a:tc>
                  <a:txBody>
                    <a:bodyPr/>
                    <a:lstStyle/>
                    <a:p>
                      <a:pPr algn="ctr" fontAlgn="ctr"/>
                      <a:r>
                        <a:rPr lang="en-US" sz="800" b="0" i="0" u="none" strike="noStrike">
                          <a:solidFill>
                            <a:srgbClr val="000000"/>
                          </a:solidFill>
                          <a:latin typeface="+mn-lt"/>
                        </a:rPr>
                        <a:t>8.353</a:t>
                      </a:r>
                    </a:p>
                  </a:txBody>
                  <a:tcPr marL="9525" marR="9525" marT="9525" marB="0" anchor="ctr"/>
                </a:tc>
                <a:tc>
                  <a:txBody>
                    <a:bodyPr/>
                    <a:lstStyle/>
                    <a:p>
                      <a:pPr algn="ctr" fontAlgn="ctr"/>
                      <a:r>
                        <a:rPr lang="en-US" sz="800" b="0" i="0" u="none" strike="noStrike" dirty="0">
                          <a:solidFill>
                            <a:srgbClr val="000000"/>
                          </a:solidFill>
                          <a:latin typeface="+mn-lt"/>
                        </a:rPr>
                        <a:t>0.479</a:t>
                      </a:r>
                    </a:p>
                  </a:txBody>
                  <a:tcPr marL="9525" marR="9525" marT="9525" marB="0" anchor="ctr">
                    <a:solidFill>
                      <a:schemeClr val="accent6">
                        <a:lumMod val="20000"/>
                        <a:lumOff val="80000"/>
                      </a:schemeClr>
                    </a:solidFill>
                  </a:tcPr>
                </a:tc>
              </a:tr>
            </a:tbl>
          </a:graphicData>
        </a:graphic>
      </p:graphicFrame>
      <p:graphicFrame>
        <p:nvGraphicFramePr>
          <p:cNvPr id="9" name="Table 8"/>
          <p:cNvGraphicFramePr>
            <a:graphicFrameLocks noGrp="1"/>
          </p:cNvGraphicFramePr>
          <p:nvPr/>
        </p:nvGraphicFramePr>
        <p:xfrm>
          <a:off x="3810000" y="4903836"/>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100uM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100uM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9.364</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r>
                        <a:rPr lang="en-US" sz="800" b="0" i="0" u="none" strike="noStrike">
                          <a:solidFill>
                            <a:srgbClr val="000000"/>
                          </a:solidFill>
                          <a:latin typeface="+mn-lt"/>
                        </a:rPr>
                        <a:t>8.529</a:t>
                      </a:r>
                    </a:p>
                  </a:txBody>
                  <a:tcPr marL="9525" marR="9525" marT="9525" marB="0" anchor="ctr"/>
                </a:tc>
                <a:tc>
                  <a:txBody>
                    <a:bodyPr/>
                    <a:lstStyle/>
                    <a:p>
                      <a:pPr algn="l" fontAlgn="b"/>
                      <a:r>
                        <a:rPr lang="en-US" sz="800" b="0" i="0" u="none" strike="noStrike">
                          <a:solidFill>
                            <a:srgbClr val="000000"/>
                          </a:solidFill>
                          <a:latin typeface="+mn-lt"/>
                        </a:rPr>
                        <a:t> </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9.424</a:t>
                      </a:r>
                    </a:p>
                  </a:txBody>
                  <a:tcPr marL="9525" marR="9525" marT="9525" marB="0" anchor="ctr"/>
                </a:tc>
                <a:tc>
                  <a:txBody>
                    <a:bodyPr/>
                    <a:lstStyle/>
                    <a:p>
                      <a:pPr algn="ctr" fontAlgn="ctr"/>
                      <a:r>
                        <a:rPr lang="en-US" sz="800" b="0" i="0" u="none" strike="noStrike">
                          <a:solidFill>
                            <a:srgbClr val="000000"/>
                          </a:solidFill>
                          <a:latin typeface="+mn-lt"/>
                        </a:rPr>
                        <a:t>0.893</a:t>
                      </a:r>
                    </a:p>
                  </a:txBody>
                  <a:tcPr marL="9525" marR="9525" marT="9525" marB="0" anchor="ctr"/>
                </a:tc>
                <a:tc>
                  <a:txBody>
                    <a:bodyPr/>
                    <a:lstStyle/>
                    <a:p>
                      <a:pPr algn="ctr" fontAlgn="ctr"/>
                      <a:r>
                        <a:rPr lang="en-US" sz="800" b="0" i="0" u="none" strike="noStrike">
                          <a:solidFill>
                            <a:srgbClr val="000000"/>
                          </a:solidFill>
                          <a:latin typeface="+mn-lt"/>
                        </a:rPr>
                        <a:t>8.610</a:t>
                      </a:r>
                    </a:p>
                  </a:txBody>
                  <a:tcPr marL="9525" marR="9525" marT="9525" marB="0" anchor="ctr"/>
                </a:tc>
                <a:tc>
                  <a:txBody>
                    <a:bodyPr/>
                    <a:lstStyle/>
                    <a:p>
                      <a:pPr algn="ctr" fontAlgn="ctr"/>
                      <a:r>
                        <a:rPr lang="en-US" sz="800" b="0" i="0" u="none" strike="noStrike">
                          <a:solidFill>
                            <a:srgbClr val="000000"/>
                          </a:solidFill>
                          <a:latin typeface="+mn-lt"/>
                        </a:rPr>
                        <a:t>1.215</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9.484</a:t>
                      </a:r>
                    </a:p>
                  </a:txBody>
                  <a:tcPr marL="9525" marR="9525" marT="9525" marB="0" anchor="ctr"/>
                </a:tc>
                <a:tc>
                  <a:txBody>
                    <a:bodyPr/>
                    <a:lstStyle/>
                    <a:p>
                      <a:pPr algn="ctr" fontAlgn="ctr"/>
                      <a:r>
                        <a:rPr lang="en-US" sz="800" b="0" i="0" u="none" strike="noStrike">
                          <a:solidFill>
                            <a:srgbClr val="000000"/>
                          </a:solidFill>
                          <a:latin typeface="+mn-lt"/>
                        </a:rPr>
                        <a:t>0.893</a:t>
                      </a:r>
                    </a:p>
                  </a:txBody>
                  <a:tcPr marL="9525" marR="9525" marT="9525" marB="0" anchor="ctr"/>
                </a:tc>
                <a:tc>
                  <a:txBody>
                    <a:bodyPr/>
                    <a:lstStyle/>
                    <a:p>
                      <a:pPr algn="ctr" fontAlgn="ctr"/>
                      <a:r>
                        <a:rPr lang="en-US" sz="800" b="0" i="0" u="none" strike="noStrike">
                          <a:solidFill>
                            <a:srgbClr val="000000"/>
                          </a:solidFill>
                          <a:latin typeface="+mn-lt"/>
                        </a:rPr>
                        <a:t>8.692</a:t>
                      </a:r>
                    </a:p>
                  </a:txBody>
                  <a:tcPr marL="9525" marR="9525" marT="9525" marB="0" anchor="ctr"/>
                </a:tc>
                <a:tc>
                  <a:txBody>
                    <a:bodyPr/>
                    <a:lstStyle/>
                    <a:p>
                      <a:pPr algn="ctr" fontAlgn="ctr"/>
                      <a:r>
                        <a:rPr lang="en-US" sz="800" b="0" i="0" u="none" strike="noStrike">
                          <a:solidFill>
                            <a:srgbClr val="000000"/>
                          </a:solidFill>
                          <a:latin typeface="+mn-lt"/>
                        </a:rPr>
                        <a:t>1.211</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9.544</a:t>
                      </a:r>
                    </a:p>
                  </a:txBody>
                  <a:tcPr marL="9525" marR="9525" marT="9525" marB="0" anchor="ctr"/>
                </a:tc>
                <a:tc>
                  <a:txBody>
                    <a:bodyPr/>
                    <a:lstStyle/>
                    <a:p>
                      <a:pPr algn="ctr" fontAlgn="ctr"/>
                      <a:r>
                        <a:rPr lang="en-US" sz="800" b="0" i="0" u="none" strike="noStrike">
                          <a:solidFill>
                            <a:srgbClr val="000000"/>
                          </a:solidFill>
                          <a:latin typeface="+mn-lt"/>
                        </a:rPr>
                        <a:t>0.893</a:t>
                      </a:r>
                    </a:p>
                  </a:txBody>
                  <a:tcPr marL="9525" marR="9525" marT="9525" marB="0" anchor="ctr"/>
                </a:tc>
                <a:tc>
                  <a:txBody>
                    <a:bodyPr/>
                    <a:lstStyle/>
                    <a:p>
                      <a:pPr algn="ctr" fontAlgn="ctr"/>
                      <a:r>
                        <a:rPr lang="en-US" sz="800" b="0" i="0" u="none" strike="noStrike">
                          <a:solidFill>
                            <a:srgbClr val="000000"/>
                          </a:solidFill>
                          <a:latin typeface="+mn-lt"/>
                        </a:rPr>
                        <a:t>8.773</a:t>
                      </a:r>
                    </a:p>
                  </a:txBody>
                  <a:tcPr marL="9525" marR="9525" marT="9525" marB="0" anchor="ctr"/>
                </a:tc>
                <a:tc>
                  <a:txBody>
                    <a:bodyPr/>
                    <a:lstStyle/>
                    <a:p>
                      <a:pPr algn="ctr" fontAlgn="ctr"/>
                      <a:r>
                        <a:rPr lang="en-US" sz="800" b="0" i="0" u="none" strike="noStrike" dirty="0">
                          <a:solidFill>
                            <a:srgbClr val="000000"/>
                          </a:solidFill>
                          <a:latin typeface="+mn-lt"/>
                        </a:rPr>
                        <a:t>1.207</a:t>
                      </a:r>
                    </a:p>
                  </a:txBody>
                  <a:tcPr marL="9525" marR="9525" marT="9525" marB="0" anchor="ctr">
                    <a:solidFill>
                      <a:schemeClr val="accent6">
                        <a:lumMod val="20000"/>
                        <a:lumOff val="80000"/>
                      </a:schemeClr>
                    </a:solidFill>
                  </a:tcPr>
                </a:tc>
              </a:tr>
            </a:tbl>
          </a:graphicData>
        </a:graphic>
      </p:graphicFrame>
      <p:pic>
        <p:nvPicPr>
          <p:cNvPr id="9217" name="Picture 1"/>
          <p:cNvPicPr>
            <a:picLocks noChangeAspect="1" noChangeArrowheads="1"/>
          </p:cNvPicPr>
          <p:nvPr/>
        </p:nvPicPr>
        <p:blipFill>
          <a:blip r:embed="rId2" cstate="print"/>
          <a:srcRect/>
          <a:stretch>
            <a:fillRect/>
          </a:stretch>
        </p:blipFill>
        <p:spPr bwMode="auto">
          <a:xfrm>
            <a:off x="457200" y="604837"/>
            <a:ext cx="2921794" cy="2864644"/>
          </a:xfrm>
          <a:prstGeom prst="rect">
            <a:avLst/>
          </a:prstGeom>
          <a:noFill/>
          <a:ln w="9525">
            <a:solidFill>
              <a:schemeClr val="tx1"/>
            </a:solidFill>
            <a:miter lim="800000"/>
            <a:headEnd/>
            <a:tailEnd/>
          </a:ln>
        </p:spPr>
      </p:pic>
      <p:pic>
        <p:nvPicPr>
          <p:cNvPr id="9219" name="Picture 3"/>
          <p:cNvPicPr>
            <a:picLocks noChangeAspect="1" noChangeArrowheads="1"/>
          </p:cNvPicPr>
          <p:nvPr/>
        </p:nvPicPr>
        <p:blipFill>
          <a:blip r:embed="rId3" cstate="print"/>
          <a:srcRect/>
          <a:stretch>
            <a:fillRect/>
          </a:stretch>
        </p:blipFill>
        <p:spPr bwMode="auto">
          <a:xfrm>
            <a:off x="457200" y="3759612"/>
            <a:ext cx="2921794" cy="2857500"/>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vert="horz" lIns="91440" tIns="45720" rIns="91440" bIns="45720" rtlCol="0" anchor="ctr">
            <a:noAutofit/>
          </a:bodyPr>
          <a:lstStyle/>
          <a:p>
            <a:r>
              <a:rPr lang="en-US" sz="1600" dirty="0" smtClean="0"/>
              <a:t>Assay Method </a:t>
            </a:r>
            <a:r>
              <a:rPr lang="en-US" sz="1600" dirty="0"/>
              <a:t>2</a:t>
            </a:r>
          </a:p>
        </p:txBody>
      </p:sp>
      <p:sp>
        <p:nvSpPr>
          <p:cNvPr id="3" name="Content Placeholder 2"/>
          <p:cNvSpPr>
            <a:spLocks noGrp="1"/>
          </p:cNvSpPr>
          <p:nvPr>
            <p:ph idx="1"/>
          </p:nvPr>
        </p:nvSpPr>
        <p:spPr>
          <a:xfrm>
            <a:off x="457200" y="533400"/>
            <a:ext cx="8229600" cy="4953000"/>
          </a:xfrm>
        </p:spPr>
        <p:txBody>
          <a:bodyPr>
            <a:noAutofit/>
          </a:bodyPr>
          <a:lstStyle/>
          <a:p>
            <a:pPr lvl="0" algn="just">
              <a:spcAft>
                <a:spcPts val="600"/>
              </a:spcAft>
              <a:buNone/>
            </a:pPr>
            <a:r>
              <a:rPr lang="en-US" sz="1400" b="1" dirty="0"/>
              <a:t>Set up of the Reaction (see Table 3  for details)</a:t>
            </a:r>
            <a:r>
              <a:rPr lang="en-US" sz="1400" dirty="0"/>
              <a:t>: </a:t>
            </a:r>
          </a:p>
          <a:p>
            <a:pPr lvl="0" algn="just">
              <a:spcAft>
                <a:spcPts val="600"/>
              </a:spcAft>
            </a:pPr>
            <a:r>
              <a:rPr lang="en-US" sz="1300" dirty="0" smtClean="0"/>
              <a:t>After the preliminary experiments, assay variables were finalized as noted in Table 3. </a:t>
            </a:r>
          </a:p>
          <a:p>
            <a:pPr lvl="0" algn="just">
              <a:spcAft>
                <a:spcPts val="600"/>
              </a:spcAft>
            </a:pPr>
            <a:r>
              <a:rPr lang="en-US" sz="1300" dirty="0" smtClean="0"/>
              <a:t>The </a:t>
            </a:r>
            <a:r>
              <a:rPr lang="en-US" sz="1300" dirty="0"/>
              <a:t>template-primer mix </a:t>
            </a:r>
            <a:r>
              <a:rPr lang="en-US" sz="1300" dirty="0" smtClean="0"/>
              <a:t>was made</a:t>
            </a:r>
            <a:r>
              <a:rPr lang="en-US" sz="1300" dirty="0"/>
              <a:t>/ annealed as a single batch for </a:t>
            </a:r>
            <a:r>
              <a:rPr lang="en-US" sz="1300" dirty="0" smtClean="0"/>
              <a:t>each set of reactions performed together.</a:t>
            </a:r>
            <a:endParaRPr lang="en-US" sz="1300" dirty="0"/>
          </a:p>
          <a:p>
            <a:pPr lvl="0" algn="just">
              <a:spcAft>
                <a:spcPts val="600"/>
              </a:spcAft>
            </a:pPr>
            <a:r>
              <a:rPr lang="en-US" sz="1300" dirty="0"/>
              <a:t>The template-primer mix </a:t>
            </a:r>
            <a:r>
              <a:rPr lang="en-US" sz="1300" dirty="0" smtClean="0"/>
              <a:t>was </a:t>
            </a:r>
            <a:r>
              <a:rPr lang="en-US" sz="1300" dirty="0"/>
              <a:t>split into </a:t>
            </a:r>
            <a:r>
              <a:rPr lang="en-US" sz="1300" dirty="0" smtClean="0"/>
              <a:t>+</a:t>
            </a:r>
            <a:r>
              <a:rPr lang="en-US" sz="1300" dirty="0" err="1" smtClean="0"/>
              <a:t>taq</a:t>
            </a:r>
            <a:r>
              <a:rPr lang="en-US" sz="1300" dirty="0" smtClean="0"/>
              <a:t> reactions, and -</a:t>
            </a:r>
            <a:r>
              <a:rPr lang="en-US" sz="1300" dirty="0" err="1" smtClean="0"/>
              <a:t>taq</a:t>
            </a:r>
            <a:r>
              <a:rPr lang="en-US" sz="1300" dirty="0" smtClean="0"/>
              <a:t> controls (0, 5 and 10mins only). </a:t>
            </a:r>
            <a:r>
              <a:rPr lang="en-US" sz="1300" dirty="0" err="1"/>
              <a:t>Taq</a:t>
            </a:r>
            <a:r>
              <a:rPr lang="en-US" sz="1300" dirty="0"/>
              <a:t> Polymerase (appropriately diluted in the dilution buffer to achieve the final concentration stated in the table in each 20ul reaction) </a:t>
            </a:r>
            <a:r>
              <a:rPr lang="en-US" sz="1300" dirty="0" smtClean="0"/>
              <a:t>was </a:t>
            </a:r>
            <a:r>
              <a:rPr lang="en-US" sz="1300" dirty="0"/>
              <a:t>added to the test fractions and water </a:t>
            </a:r>
            <a:r>
              <a:rPr lang="en-US" sz="1300" dirty="0" smtClean="0"/>
              <a:t>was </a:t>
            </a:r>
            <a:r>
              <a:rPr lang="en-US" sz="1300" dirty="0"/>
              <a:t>added to the </a:t>
            </a:r>
            <a:r>
              <a:rPr lang="en-US" sz="1300" dirty="0" smtClean="0"/>
              <a:t>no-</a:t>
            </a:r>
            <a:r>
              <a:rPr lang="en-US" sz="1300" dirty="0" err="1"/>
              <a:t>t</a:t>
            </a:r>
            <a:r>
              <a:rPr lang="en-US" sz="1300" dirty="0" err="1" smtClean="0"/>
              <a:t>aq</a:t>
            </a:r>
            <a:r>
              <a:rPr lang="en-US" sz="1300" dirty="0" smtClean="0"/>
              <a:t> </a:t>
            </a:r>
            <a:r>
              <a:rPr lang="en-US" sz="1300" dirty="0"/>
              <a:t>control fraction.</a:t>
            </a:r>
          </a:p>
          <a:p>
            <a:pPr lvl="0" algn="just">
              <a:spcAft>
                <a:spcPts val="600"/>
              </a:spcAft>
            </a:pPr>
            <a:r>
              <a:rPr lang="en-US" sz="1300" dirty="0" smtClean="0"/>
              <a:t>For each time point, 3 aliquots of the  </a:t>
            </a:r>
            <a:r>
              <a:rPr lang="en-US" sz="1300" dirty="0"/>
              <a:t>reaction </a:t>
            </a:r>
            <a:r>
              <a:rPr lang="en-US" sz="1300" dirty="0" smtClean="0"/>
              <a:t>were </a:t>
            </a:r>
            <a:r>
              <a:rPr lang="en-US" sz="1300" dirty="0"/>
              <a:t>incubated at </a:t>
            </a:r>
            <a:r>
              <a:rPr lang="en-US" sz="1300" dirty="0" smtClean="0"/>
              <a:t>the assay temperature </a:t>
            </a:r>
            <a:r>
              <a:rPr lang="en-US" sz="1300" dirty="0"/>
              <a:t>in the CFX96 (PCR machine) for </a:t>
            </a:r>
            <a:r>
              <a:rPr lang="en-US" sz="1300" dirty="0" smtClean="0"/>
              <a:t>30mins </a:t>
            </a:r>
            <a:r>
              <a:rPr lang="en-US" sz="1300" dirty="0"/>
              <a:t>(for equilibration of the </a:t>
            </a:r>
            <a:r>
              <a:rPr lang="en-US" sz="1300" dirty="0" err="1"/>
              <a:t>Taq</a:t>
            </a:r>
            <a:r>
              <a:rPr lang="en-US" sz="1300" dirty="0"/>
              <a:t> polymerase with the primer-template </a:t>
            </a:r>
            <a:r>
              <a:rPr lang="en-US" sz="1300" dirty="0" smtClean="0"/>
              <a:t>complex).</a:t>
            </a:r>
            <a:endParaRPr lang="en-US" sz="1300" dirty="0"/>
          </a:p>
          <a:p>
            <a:pPr lvl="0" algn="just">
              <a:spcAft>
                <a:spcPts val="600"/>
              </a:spcAft>
            </a:pPr>
            <a:r>
              <a:rPr lang="en-US" sz="1300" dirty="0"/>
              <a:t>After equilibration, the polymerase reaction </a:t>
            </a:r>
            <a:r>
              <a:rPr lang="en-US" sz="1300" dirty="0" smtClean="0"/>
              <a:t>was </a:t>
            </a:r>
            <a:r>
              <a:rPr lang="en-US" sz="1300" dirty="0"/>
              <a:t>initiated by addition of </a:t>
            </a:r>
            <a:r>
              <a:rPr lang="en-US" sz="1300" dirty="0" err="1"/>
              <a:t>dNTPs</a:t>
            </a:r>
            <a:r>
              <a:rPr lang="en-US" sz="1300" dirty="0"/>
              <a:t> (see table for concentration). </a:t>
            </a:r>
          </a:p>
          <a:p>
            <a:pPr lvl="0" algn="just"/>
            <a:r>
              <a:rPr lang="en-US" sz="1300" dirty="0"/>
              <a:t>At the end of the incubation the reaction </a:t>
            </a:r>
            <a:r>
              <a:rPr lang="en-US" sz="1300" dirty="0" smtClean="0"/>
              <a:t>was </a:t>
            </a:r>
            <a:r>
              <a:rPr lang="en-US" sz="1300" dirty="0"/>
              <a:t>immediately chilled to </a:t>
            </a:r>
            <a:r>
              <a:rPr lang="en-US" sz="1300" dirty="0" smtClean="0"/>
              <a:t>0</a:t>
            </a:r>
            <a:r>
              <a:rPr lang="en-US" sz="1300" baseline="30000" dirty="0" smtClean="0"/>
              <a:t>o</a:t>
            </a:r>
            <a:r>
              <a:rPr lang="en-US" sz="1300" dirty="0" smtClean="0"/>
              <a:t>C </a:t>
            </a:r>
            <a:r>
              <a:rPr lang="en-US" sz="1300" dirty="0"/>
              <a:t>and EDTA </a:t>
            </a:r>
            <a:r>
              <a:rPr lang="en-US" sz="1300" dirty="0" smtClean="0"/>
              <a:t>was </a:t>
            </a:r>
            <a:r>
              <a:rPr lang="en-US" sz="1300" dirty="0"/>
              <a:t>added to a final </a:t>
            </a:r>
            <a:r>
              <a:rPr lang="en-US" sz="1300" dirty="0" err="1"/>
              <a:t>conc</a:t>
            </a:r>
            <a:r>
              <a:rPr lang="en-US" sz="1300" dirty="0"/>
              <a:t> of 20mM. </a:t>
            </a:r>
          </a:p>
          <a:p>
            <a:pPr algn="just"/>
            <a:endParaRPr lang="en-US" sz="1400" dirty="0"/>
          </a:p>
        </p:txBody>
      </p:sp>
      <p:graphicFrame>
        <p:nvGraphicFramePr>
          <p:cNvPr id="4" name="Table 3"/>
          <p:cNvGraphicFramePr>
            <a:graphicFrameLocks noGrp="1"/>
          </p:cNvGraphicFramePr>
          <p:nvPr/>
        </p:nvGraphicFramePr>
        <p:xfrm>
          <a:off x="609600" y="3505200"/>
          <a:ext cx="8001000" cy="3159125"/>
        </p:xfrm>
        <a:graphic>
          <a:graphicData uri="http://schemas.openxmlformats.org/drawingml/2006/table">
            <a:tbl>
              <a:tblPr/>
              <a:tblGrid>
                <a:gridCol w="1676400"/>
                <a:gridCol w="6324600"/>
              </a:tblGrid>
              <a:tr h="0">
                <a:tc gridSpan="2">
                  <a:txBody>
                    <a:bodyPr/>
                    <a:lstStyle/>
                    <a:p>
                      <a:pPr marL="0" marR="0" algn="ctr">
                        <a:lnSpc>
                          <a:spcPct val="115000"/>
                        </a:lnSpc>
                        <a:spcBef>
                          <a:spcPts val="0"/>
                        </a:spcBef>
                        <a:spcAft>
                          <a:spcPts val="0"/>
                        </a:spcAft>
                      </a:pPr>
                      <a:r>
                        <a:rPr lang="en-US" sz="1400" b="1" dirty="0">
                          <a:solidFill>
                            <a:srgbClr val="FFFFFF"/>
                          </a:solidFill>
                          <a:latin typeface="Calibri"/>
                          <a:ea typeface="Calibri"/>
                          <a:cs typeface="Times New Roman"/>
                        </a:rPr>
                        <a:t>Table 3: Assay Variables</a:t>
                      </a:r>
                      <a:endParaRPr lang="en-US" sz="1400" dirty="0">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hMerge="1">
                  <a:txBody>
                    <a:bodyPr/>
                    <a:lstStyle/>
                    <a:p>
                      <a:endParaRPr lang="en-US"/>
                    </a:p>
                  </a:txBody>
                  <a:tcPr/>
                </a:tc>
              </a:tr>
              <a:tr h="182880">
                <a:tc>
                  <a:txBody>
                    <a:bodyPr/>
                    <a:lstStyle/>
                    <a:p>
                      <a:pPr marL="0" marR="0" algn="just">
                        <a:lnSpc>
                          <a:spcPct val="115000"/>
                        </a:lnSpc>
                        <a:spcBef>
                          <a:spcPts val="0"/>
                        </a:spcBef>
                        <a:spcAft>
                          <a:spcPts val="0"/>
                        </a:spcAft>
                      </a:pPr>
                      <a:r>
                        <a:rPr lang="en-US" sz="1200" dirty="0">
                          <a:latin typeface="Calibri"/>
                          <a:ea typeface="Calibri"/>
                          <a:cs typeface="Times New Roman"/>
                        </a:rPr>
                        <a:t>Temperature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just">
                        <a:lnSpc>
                          <a:spcPct val="115000"/>
                        </a:lnSpc>
                        <a:spcBef>
                          <a:spcPts val="0"/>
                        </a:spcBef>
                        <a:spcAft>
                          <a:spcPts val="0"/>
                        </a:spcAft>
                      </a:pPr>
                      <a:r>
                        <a:rPr lang="en-US" sz="1200" dirty="0" smtClean="0">
                          <a:latin typeface="Calibri"/>
                          <a:ea typeface="Calibri"/>
                          <a:cs typeface="Times New Roman"/>
                        </a:rPr>
                        <a:t>50</a:t>
                      </a:r>
                      <a:r>
                        <a:rPr lang="en-US" sz="1200" baseline="30000" dirty="0" smtClean="0">
                          <a:latin typeface="Calibri"/>
                          <a:ea typeface="Calibri"/>
                          <a:cs typeface="Times New Roman"/>
                        </a:rPr>
                        <a:t>o</a:t>
                      </a:r>
                      <a:r>
                        <a:rPr lang="en-US" sz="1200" dirty="0" smtClean="0">
                          <a:latin typeface="Calibri"/>
                          <a:ea typeface="Calibri"/>
                          <a:cs typeface="Times New Roman"/>
                        </a:rPr>
                        <a:t> -</a:t>
                      </a:r>
                      <a:r>
                        <a:rPr lang="en-US" sz="1200" baseline="0" dirty="0" smtClean="0">
                          <a:latin typeface="Calibri"/>
                          <a:ea typeface="Calibri"/>
                          <a:cs typeface="Times New Roman"/>
                        </a:rPr>
                        <a:t> </a:t>
                      </a:r>
                      <a:r>
                        <a:rPr lang="en-US" sz="1200" dirty="0" smtClean="0">
                          <a:latin typeface="Calibri"/>
                          <a:ea typeface="Calibri"/>
                          <a:cs typeface="Times New Roman"/>
                        </a:rPr>
                        <a:t>75</a:t>
                      </a:r>
                      <a:r>
                        <a:rPr lang="en-US" sz="1200" baseline="30000" dirty="0" smtClean="0">
                          <a:latin typeface="Calibri"/>
                          <a:ea typeface="Calibri"/>
                          <a:cs typeface="Times New Roman"/>
                        </a:rPr>
                        <a:t>o</a:t>
                      </a:r>
                      <a:r>
                        <a:rPr lang="en-US" sz="1200" dirty="0" smtClean="0">
                          <a:latin typeface="Calibri"/>
                          <a:ea typeface="Calibri"/>
                          <a:cs typeface="Times New Roman"/>
                        </a:rPr>
                        <a:t>C in 5</a:t>
                      </a:r>
                      <a:r>
                        <a:rPr lang="en-US" sz="1200" baseline="30000" dirty="0" smtClean="0">
                          <a:latin typeface="Calibri"/>
                          <a:ea typeface="Calibri"/>
                          <a:cs typeface="Times New Roman"/>
                        </a:rPr>
                        <a:t>o</a:t>
                      </a:r>
                      <a:r>
                        <a:rPr lang="en-US" sz="1200" dirty="0" smtClean="0">
                          <a:latin typeface="Calibri"/>
                          <a:ea typeface="Calibri"/>
                          <a:cs typeface="Times New Roman"/>
                        </a:rPr>
                        <a:t>C increments</a:t>
                      </a:r>
                      <a:endParaRPr lang="en-US" sz="1200" dirty="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r h="182880">
                <a:tc>
                  <a:txBody>
                    <a:bodyPr/>
                    <a:lstStyle/>
                    <a:p>
                      <a:pPr marL="0" marR="0" algn="just">
                        <a:lnSpc>
                          <a:spcPct val="115000"/>
                        </a:lnSpc>
                        <a:spcBef>
                          <a:spcPts val="0"/>
                        </a:spcBef>
                        <a:spcAft>
                          <a:spcPts val="0"/>
                        </a:spcAft>
                      </a:pPr>
                      <a:r>
                        <a:rPr lang="en-US" sz="1200" dirty="0">
                          <a:latin typeface="Calibri"/>
                          <a:ea typeface="Calibri"/>
                          <a:cs typeface="Times New Roman"/>
                        </a:rPr>
                        <a:t>Time points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just">
                        <a:lnSpc>
                          <a:spcPct val="115000"/>
                        </a:lnSpc>
                        <a:spcBef>
                          <a:spcPts val="0"/>
                        </a:spcBef>
                        <a:spcAft>
                          <a:spcPts val="0"/>
                        </a:spcAft>
                      </a:pPr>
                      <a:r>
                        <a:rPr lang="en-US" sz="1200" dirty="0" smtClean="0">
                          <a:latin typeface="Calibri"/>
                          <a:ea typeface="Calibri"/>
                          <a:cs typeface="Times New Roman"/>
                        </a:rPr>
                        <a:t>0min, </a:t>
                      </a:r>
                      <a:r>
                        <a:rPr lang="en-US" sz="1200" dirty="0">
                          <a:latin typeface="Calibri"/>
                          <a:ea typeface="Calibri"/>
                          <a:cs typeface="Times New Roman"/>
                        </a:rPr>
                        <a:t>20secs, 30secs, 40secs, 50secs, 1min, </a:t>
                      </a:r>
                      <a:r>
                        <a:rPr lang="en-US" sz="1200" dirty="0" smtClean="0">
                          <a:latin typeface="Calibri"/>
                          <a:ea typeface="Calibri"/>
                          <a:cs typeface="Times New Roman"/>
                        </a:rPr>
                        <a:t>2mins</a:t>
                      </a:r>
                      <a:r>
                        <a:rPr lang="en-US" sz="1200" dirty="0">
                          <a:latin typeface="Calibri"/>
                          <a:ea typeface="Calibri"/>
                          <a:cs typeface="Times New Roman"/>
                        </a:rPr>
                        <a:t>, </a:t>
                      </a:r>
                      <a:r>
                        <a:rPr lang="en-US" sz="1200" dirty="0" smtClean="0">
                          <a:latin typeface="Calibri"/>
                          <a:ea typeface="Calibri"/>
                          <a:cs typeface="Times New Roman"/>
                        </a:rPr>
                        <a:t>3.5mins, 5mins</a:t>
                      </a:r>
                      <a:r>
                        <a:rPr lang="en-US" sz="1200" dirty="0">
                          <a:latin typeface="Calibri"/>
                          <a:ea typeface="Calibri"/>
                          <a:cs typeface="Times New Roman"/>
                        </a:rPr>
                        <a:t>, </a:t>
                      </a:r>
                      <a:r>
                        <a:rPr lang="en-US" sz="1200" dirty="0" smtClean="0">
                          <a:latin typeface="Calibri"/>
                          <a:ea typeface="Calibri"/>
                          <a:cs typeface="Times New Roman"/>
                        </a:rPr>
                        <a:t>6.5mins, 8.5mins, 10mins </a:t>
                      </a:r>
                      <a:endParaRPr lang="en-US" sz="1200" dirty="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Enzyme Concentration</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just">
                        <a:lnSpc>
                          <a:spcPct val="115000"/>
                        </a:lnSpc>
                        <a:spcBef>
                          <a:spcPts val="0"/>
                        </a:spcBef>
                        <a:spcAft>
                          <a:spcPts val="0"/>
                        </a:spcAft>
                      </a:pPr>
                      <a:r>
                        <a:rPr lang="en-US" sz="1200" dirty="0" smtClean="0">
                          <a:latin typeface="Calibri"/>
                          <a:ea typeface="Calibri"/>
                          <a:cs typeface="Times New Roman"/>
                        </a:rPr>
                        <a:t>0.36nM</a:t>
                      </a:r>
                      <a:r>
                        <a:rPr lang="en-US" sz="1200" baseline="30000" dirty="0" smtClean="0">
                          <a:latin typeface="Calibri"/>
                          <a:ea typeface="Calibri"/>
                          <a:cs typeface="Times New Roman"/>
                        </a:rPr>
                        <a:t>#</a:t>
                      </a:r>
                      <a:endParaRPr lang="en-US" sz="1200" baseline="30000" dirty="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r h="182880">
                <a:tc>
                  <a:txBody>
                    <a:bodyPr/>
                    <a:lstStyle/>
                    <a:p>
                      <a:pPr marL="0" marR="0" algn="just">
                        <a:lnSpc>
                          <a:spcPct val="115000"/>
                        </a:lnSpc>
                        <a:spcBef>
                          <a:spcPts val="0"/>
                        </a:spcBef>
                        <a:spcAft>
                          <a:spcPts val="0"/>
                        </a:spcAft>
                      </a:pPr>
                      <a:r>
                        <a:rPr lang="en-US" sz="1200" dirty="0" err="1">
                          <a:latin typeface="Calibri"/>
                          <a:ea typeface="Calibri"/>
                          <a:cs typeface="Times New Roman"/>
                        </a:rPr>
                        <a:t>dNTP</a:t>
                      </a:r>
                      <a:r>
                        <a:rPr lang="en-US" sz="1200" dirty="0">
                          <a:latin typeface="Calibri"/>
                          <a:ea typeface="Calibri"/>
                          <a:cs typeface="Times New Roman"/>
                        </a:rPr>
                        <a:t> Concentration</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just">
                        <a:lnSpc>
                          <a:spcPct val="115000"/>
                        </a:lnSpc>
                        <a:spcBef>
                          <a:spcPts val="0"/>
                        </a:spcBef>
                        <a:spcAft>
                          <a:spcPts val="0"/>
                        </a:spcAft>
                      </a:pPr>
                      <a:r>
                        <a:rPr lang="en-US" sz="1200" dirty="0" smtClean="0">
                          <a:latin typeface="Calibri"/>
                          <a:ea typeface="Calibri"/>
                          <a:cs typeface="Times New Roman"/>
                        </a:rPr>
                        <a:t>2,</a:t>
                      </a:r>
                      <a:r>
                        <a:rPr lang="en-US" sz="1200" baseline="0" dirty="0" smtClean="0">
                          <a:latin typeface="Calibri"/>
                          <a:ea typeface="Calibri"/>
                          <a:cs typeface="Times New Roman"/>
                        </a:rPr>
                        <a:t> 10, 20, 100, 200, 300, 400, 500, 1000uM* </a:t>
                      </a:r>
                      <a:endParaRPr lang="en-US" sz="1200" dirty="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82880">
                <a:tc>
                  <a:txBody>
                    <a:bodyPr/>
                    <a:lstStyle/>
                    <a:p>
                      <a:pPr marL="0" marR="0" algn="just">
                        <a:lnSpc>
                          <a:spcPct val="115000"/>
                        </a:lnSpc>
                        <a:spcBef>
                          <a:spcPts val="0"/>
                        </a:spcBef>
                        <a:spcAft>
                          <a:spcPts val="0"/>
                        </a:spcAft>
                      </a:pPr>
                      <a:r>
                        <a:rPr lang="en-US" sz="1200" dirty="0" smtClean="0">
                          <a:latin typeface="Calibri"/>
                          <a:ea typeface="Calibri"/>
                          <a:cs typeface="Times New Roman"/>
                        </a:rPr>
                        <a:t>Equilibrations</a:t>
                      </a:r>
                      <a:endParaRPr lang="en-US" sz="1200" dirty="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just">
                        <a:lnSpc>
                          <a:spcPct val="115000"/>
                        </a:lnSpc>
                        <a:spcBef>
                          <a:spcPts val="0"/>
                        </a:spcBef>
                        <a:spcAft>
                          <a:spcPts val="0"/>
                        </a:spcAft>
                      </a:pPr>
                      <a:r>
                        <a:rPr lang="en-US" sz="1200" dirty="0" smtClean="0">
                          <a:latin typeface="Calibri"/>
                          <a:ea typeface="Calibri"/>
                          <a:cs typeface="Times New Roman"/>
                        </a:rPr>
                        <a:t>30mins</a:t>
                      </a:r>
                      <a:r>
                        <a:rPr lang="en-US" sz="1200" baseline="30000" dirty="0" smtClean="0">
                          <a:latin typeface="Calibri"/>
                          <a:ea typeface="Calibri"/>
                          <a:cs typeface="Times New Roman"/>
                        </a:rPr>
                        <a:t>@</a:t>
                      </a:r>
                      <a:endParaRPr lang="en-US" sz="1200" baseline="30000" dirty="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Replicates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nSpc>
                          <a:spcPct val="115000"/>
                        </a:lnSpc>
                      </a:pPr>
                      <a:r>
                        <a:rPr lang="en-US" sz="1200" dirty="0" smtClean="0">
                          <a:latin typeface="Calibri"/>
                        </a:rPr>
                        <a:t>3</a:t>
                      </a:r>
                      <a:endParaRPr lang="en-US" sz="1200" dirty="0">
                        <a:latin typeface="Calibri"/>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82880">
                <a:tc>
                  <a:txBody>
                    <a:bodyPr/>
                    <a:lstStyle/>
                    <a:p>
                      <a:pPr marL="0" marR="0" algn="just">
                        <a:lnSpc>
                          <a:spcPct val="115000"/>
                        </a:lnSpc>
                        <a:spcBef>
                          <a:spcPts val="0"/>
                        </a:spcBef>
                        <a:spcAft>
                          <a:spcPts val="0"/>
                        </a:spcAft>
                      </a:pPr>
                      <a:r>
                        <a:rPr lang="en-US" sz="1200" dirty="0">
                          <a:latin typeface="Calibri"/>
                          <a:ea typeface="Calibri"/>
                          <a:cs typeface="Times New Roman"/>
                        </a:rPr>
                        <a:t>Reaction Volume</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8890" marR="0">
                        <a:lnSpc>
                          <a:spcPct val="115000"/>
                        </a:lnSpc>
                        <a:spcBef>
                          <a:spcPts val="0"/>
                        </a:spcBef>
                        <a:spcAft>
                          <a:spcPts val="0"/>
                        </a:spcAft>
                      </a:pPr>
                      <a:r>
                        <a:rPr lang="en-US" sz="1200" dirty="0">
                          <a:latin typeface="Calibri"/>
                          <a:ea typeface="Calibri"/>
                          <a:cs typeface="Times New Roman"/>
                        </a:rPr>
                        <a:t>20ul</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82880">
                <a:tc gridSpan="2">
                  <a:txBody>
                    <a:bodyPr/>
                    <a:lstStyle/>
                    <a:p>
                      <a:pPr marL="0" marR="0" algn="just">
                        <a:lnSpc>
                          <a:spcPct val="115000"/>
                        </a:lnSpc>
                        <a:spcBef>
                          <a:spcPts val="0"/>
                        </a:spcBef>
                        <a:spcAft>
                          <a:spcPts val="0"/>
                        </a:spcAft>
                      </a:pPr>
                      <a:r>
                        <a:rPr lang="en-US" sz="1200" dirty="0" smtClean="0">
                          <a:latin typeface="Calibri"/>
                          <a:ea typeface="Calibri"/>
                          <a:cs typeface="Times New Roman"/>
                        </a:rPr>
                        <a:t>*: Not all concentrations</a:t>
                      </a:r>
                      <a:r>
                        <a:rPr lang="en-US" sz="1200" baseline="0" dirty="0" smtClean="0">
                          <a:latin typeface="Calibri"/>
                          <a:ea typeface="Calibri"/>
                          <a:cs typeface="Times New Roman"/>
                        </a:rPr>
                        <a:t> were tried at all </a:t>
                      </a:r>
                      <a:r>
                        <a:rPr lang="en-US" sz="1200" baseline="0" dirty="0" err="1" smtClean="0">
                          <a:latin typeface="Calibri"/>
                          <a:ea typeface="Calibri"/>
                          <a:cs typeface="Times New Roman"/>
                        </a:rPr>
                        <a:t>temp.s</a:t>
                      </a:r>
                      <a:r>
                        <a:rPr lang="en-US" sz="1200" baseline="0" dirty="0" smtClean="0">
                          <a:latin typeface="Calibri"/>
                          <a:ea typeface="Calibri"/>
                          <a:cs typeface="Times New Roman"/>
                        </a:rPr>
                        <a:t>.  See </a:t>
                      </a:r>
                      <a:r>
                        <a:rPr lang="en-US" sz="1200" baseline="0" dirty="0" smtClean="0">
                          <a:latin typeface="Calibri"/>
                          <a:ea typeface="Calibri"/>
                          <a:cs typeface="Times New Roman"/>
                        </a:rPr>
                        <a:t>individual assays for the range used in that particular assay.</a:t>
                      </a:r>
                    </a:p>
                    <a:p>
                      <a:pPr marL="0" marR="0" algn="just">
                        <a:lnSpc>
                          <a:spcPct val="115000"/>
                        </a:lnSpc>
                        <a:spcBef>
                          <a:spcPts val="0"/>
                        </a:spcBef>
                        <a:spcAft>
                          <a:spcPts val="0"/>
                        </a:spcAft>
                      </a:pPr>
                      <a:r>
                        <a:rPr lang="en-US" sz="1200" baseline="0" dirty="0" smtClean="0">
                          <a:latin typeface="Calibri"/>
                          <a:ea typeface="Calibri"/>
                          <a:cs typeface="Times New Roman"/>
                        </a:rPr>
                        <a:t>#: This achieves a </a:t>
                      </a:r>
                      <a:r>
                        <a:rPr lang="en-US" sz="1200" baseline="0" dirty="0" err="1" smtClean="0">
                          <a:latin typeface="Calibri"/>
                          <a:ea typeface="Calibri"/>
                          <a:cs typeface="Times New Roman"/>
                        </a:rPr>
                        <a:t>template:enzyme</a:t>
                      </a:r>
                      <a:r>
                        <a:rPr lang="en-US" sz="1200" baseline="0" dirty="0" smtClean="0">
                          <a:latin typeface="Calibri"/>
                          <a:ea typeface="Calibri"/>
                          <a:cs typeface="Times New Roman"/>
                        </a:rPr>
                        <a:t> ratio of 555.55</a:t>
                      </a:r>
                      <a:r>
                        <a:rPr lang="en-US" sz="1200" baseline="0" dirty="0" smtClean="0">
                          <a:latin typeface="Calibri"/>
                          <a:ea typeface="Calibri"/>
                          <a:cs typeface="Times New Roman"/>
                        </a:rPr>
                        <a:t>. Also see calculations in later slide.</a:t>
                      </a:r>
                      <a:endParaRPr lang="en-US" sz="1200" baseline="0" dirty="0" smtClean="0">
                        <a:latin typeface="Calibri"/>
                        <a:ea typeface="Calibri"/>
                        <a:cs typeface="Times New Roman"/>
                      </a:endParaRPr>
                    </a:p>
                    <a:p>
                      <a:pPr marL="0" marR="0" algn="just">
                        <a:lnSpc>
                          <a:spcPct val="115000"/>
                        </a:lnSpc>
                        <a:spcBef>
                          <a:spcPts val="0"/>
                        </a:spcBef>
                        <a:spcAft>
                          <a:spcPts val="0"/>
                        </a:spcAft>
                      </a:pPr>
                      <a:r>
                        <a:rPr lang="en-US" sz="1200" baseline="0" dirty="0" smtClean="0">
                          <a:latin typeface="Calibri"/>
                          <a:ea typeface="Calibri"/>
                          <a:cs typeface="Times New Roman"/>
                        </a:rPr>
                        <a:t>@: Reactions without equilibrations have not been performed in this series at all. </a:t>
                      </a:r>
                      <a:endParaRPr lang="en-US" sz="1200" dirty="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hMerge="1">
                  <a:txBody>
                    <a:bodyPr/>
                    <a:lstStyle/>
                    <a:p>
                      <a:pPr marL="8890" marR="0">
                        <a:lnSpc>
                          <a:spcPct val="115000"/>
                        </a:lnSpc>
                        <a:spcBef>
                          <a:spcPts val="0"/>
                        </a:spcBef>
                        <a:spcAft>
                          <a:spcPts val="0"/>
                        </a:spcAft>
                      </a:pPr>
                      <a:endParaRPr lang="en-US" sz="1200" dirty="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bl>
          </a:graphicData>
        </a:graphic>
      </p:graphicFrame>
      <p:sp>
        <p:nvSpPr>
          <p:cNvPr id="5" name="Slide Number Placeholder 4"/>
          <p:cNvSpPr>
            <a:spLocks noGrp="1"/>
          </p:cNvSpPr>
          <p:nvPr>
            <p:ph type="sldNum" sz="quarter" idx="12"/>
          </p:nvPr>
        </p:nvSpPr>
        <p:spPr>
          <a:xfrm>
            <a:off x="6781800" y="6324600"/>
            <a:ext cx="2133600" cy="365125"/>
          </a:xfrm>
        </p:spPr>
        <p:txBody>
          <a:bodyPr/>
          <a:lstStyle/>
          <a:p>
            <a:fld id="{2309D8EA-C950-4620-942E-B4E3258EFE7C}" type="slidenum">
              <a:rPr lang="en-US" smtClean="0"/>
              <a:pPr/>
              <a:t>4</a:t>
            </a:fld>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3581400" y="533400"/>
          <a:ext cx="4267200" cy="86296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endParaRPr lang="en-US" sz="1000" b="0" i="0" u="none" strike="noStrike" dirty="0">
                        <a:latin typeface="Arial"/>
                      </a:endParaRPr>
                    </a:p>
                  </a:txBody>
                  <a:tcPr marL="9525" marR="9525" marT="9525" marB="0" anchor="ctr"/>
                </a:tc>
                <a:tc>
                  <a:txBody>
                    <a:bodyPr/>
                    <a:lstStyle/>
                    <a:p>
                      <a:pPr algn="ctr" fontAlgn="b"/>
                      <a:endParaRPr lang="en-US" sz="1000" b="0" i="0" u="none" strike="noStrike" dirty="0">
                        <a:latin typeface="Arial"/>
                      </a:endParaRPr>
                    </a:p>
                  </a:txBody>
                  <a:tcPr marL="9525" marR="9525" marT="9525" marB="0" anchor="ctr"/>
                </a:tc>
              </a:tr>
              <a:tr h="274320">
                <a:tc>
                  <a:txBody>
                    <a:bodyPr/>
                    <a:lstStyle/>
                    <a:p>
                      <a:pPr algn="l" fontAlgn="b"/>
                      <a:r>
                        <a:rPr lang="en-US" sz="1000" b="0" i="0" u="none" strike="noStrike" dirty="0" smtClean="0">
                          <a:latin typeface="+mn-lt"/>
                        </a:rPr>
                        <a:t>  </a:t>
                      </a:r>
                      <a:r>
                        <a:rPr lang="en-US" sz="1000" b="0" i="0" u="none" strike="noStrike" baseline="0" dirty="0" smtClean="0">
                          <a:latin typeface="+mn-lt"/>
                        </a:rPr>
                        <a:t> </a:t>
                      </a:r>
                      <a:r>
                        <a:rPr lang="en-US" sz="1000" b="0" i="0" u="none" strike="noStrike" dirty="0" smtClean="0">
                          <a:latin typeface="+mn-lt"/>
                        </a:rPr>
                        <a:t>R square </a:t>
                      </a:r>
                      <a:endParaRPr lang="en-US" sz="1000" b="0" i="0" u="none" strike="noStrike" dirty="0">
                        <a:latin typeface="+mn-lt"/>
                      </a:endParaRPr>
                    </a:p>
                  </a:txBody>
                  <a:tcPr marL="9525" marR="9525" marT="9525" marB="0" anchor="ctr"/>
                </a:tc>
                <a:tc>
                  <a:txBody>
                    <a:bodyPr/>
                    <a:lstStyle/>
                    <a:p>
                      <a:pPr algn="ctr" fontAlgn="b"/>
                      <a:r>
                        <a:rPr lang="en-US" sz="1000" b="0" i="0" u="none" strike="noStrike">
                          <a:latin typeface="+mn-lt"/>
                        </a:rPr>
                        <a:t>0.8884</a:t>
                      </a:r>
                    </a:p>
                  </a:txBody>
                  <a:tcPr marL="9525" marR="9525" marT="9525" marB="0" anchor="ctr"/>
                </a:tc>
                <a:tc>
                  <a:txBody>
                    <a:bodyPr/>
                    <a:lstStyle/>
                    <a:p>
                      <a:pPr algn="ctr" fontAlgn="b"/>
                      <a:r>
                        <a:rPr lang="en-US" sz="1000" b="0" i="0" u="none" strike="noStrike" dirty="0">
                          <a:latin typeface="+mn-lt"/>
                        </a:rPr>
                        <a:t>0.8756</a:t>
                      </a:r>
                    </a:p>
                  </a:txBody>
                  <a:tcPr marL="9525" marR="9525" marT="9525" marB="0" anchor="ctr"/>
                </a:tc>
              </a:tr>
            </a:tbl>
          </a:graphicData>
        </a:graphic>
      </p:graphicFrame>
      <p:graphicFrame>
        <p:nvGraphicFramePr>
          <p:cNvPr id="7" name="Table 6"/>
          <p:cNvGraphicFramePr>
            <a:graphicFrameLocks noGrp="1"/>
          </p:cNvGraphicFramePr>
          <p:nvPr/>
        </p:nvGraphicFramePr>
        <p:xfrm>
          <a:off x="3581400" y="3657600"/>
          <a:ext cx="4267200" cy="58864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500uM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500uM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Interrupted</a:t>
                      </a:r>
                      <a:endParaRPr lang="en-US" sz="1000" b="0" i="0" u="none" strike="noStrike" dirty="0">
                        <a:latin typeface="Arial"/>
                      </a:endParaRPr>
                    </a:p>
                  </a:txBody>
                  <a:tcPr marL="9525" marR="9525" marT="95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000" u="none" strike="noStrike" dirty="0" smtClean="0"/>
                        <a:t>Interrupted</a:t>
                      </a:r>
                      <a:endParaRPr lang="en-US" sz="1000" b="0" i="0" u="none" strike="noStrike" dirty="0" smtClean="0">
                        <a:latin typeface="Arial"/>
                      </a:endParaRPr>
                    </a:p>
                  </a:txBody>
                  <a:tcPr marL="9525" marR="9525" marT="9525" marB="0" anchor="ctr"/>
                </a:tc>
              </a:tr>
            </a:tbl>
          </a:graphicData>
        </a:graphic>
      </p:graphicFrame>
      <p:graphicFrame>
        <p:nvGraphicFramePr>
          <p:cNvPr id="8" name="Table 7"/>
          <p:cNvGraphicFramePr>
            <a:graphicFrameLocks noGrp="1"/>
          </p:cNvGraphicFramePr>
          <p:nvPr/>
        </p:nvGraphicFramePr>
        <p:xfrm>
          <a:off x="3581400" y="1586688"/>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200uM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200M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9.481</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r>
                        <a:rPr lang="en-US" sz="800" b="0" i="0" u="none" strike="noStrike">
                          <a:solidFill>
                            <a:srgbClr val="000000"/>
                          </a:solidFill>
                          <a:latin typeface="+mn-lt"/>
                        </a:rPr>
                        <a:t>8.405</a:t>
                      </a:r>
                    </a:p>
                  </a:txBody>
                  <a:tcPr marL="9525" marR="9525" marT="9525" marB="0" anchor="ctr"/>
                </a:tc>
                <a:tc>
                  <a:txBody>
                    <a:bodyPr/>
                    <a:lstStyle/>
                    <a:p>
                      <a:pPr algn="l" fontAlgn="b"/>
                      <a:r>
                        <a:rPr lang="en-US" sz="800" b="0" i="0" u="none" strike="noStrike">
                          <a:solidFill>
                            <a:srgbClr val="000000"/>
                          </a:solidFill>
                          <a:latin typeface="+mn-lt"/>
                        </a:rPr>
                        <a:t> </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9.558</a:t>
                      </a:r>
                    </a:p>
                  </a:txBody>
                  <a:tcPr marL="9525" marR="9525" marT="9525" marB="0" anchor="ctr"/>
                </a:tc>
                <a:tc>
                  <a:txBody>
                    <a:bodyPr/>
                    <a:lstStyle/>
                    <a:p>
                      <a:pPr algn="ctr" fontAlgn="ctr"/>
                      <a:r>
                        <a:rPr lang="en-US" sz="800" b="0" i="0" u="none" strike="noStrike">
                          <a:solidFill>
                            <a:srgbClr val="000000"/>
                          </a:solidFill>
                          <a:latin typeface="+mn-lt"/>
                        </a:rPr>
                        <a:t>1.145</a:t>
                      </a:r>
                    </a:p>
                  </a:txBody>
                  <a:tcPr marL="9525" marR="9525" marT="9525" marB="0" anchor="ctr"/>
                </a:tc>
                <a:tc>
                  <a:txBody>
                    <a:bodyPr/>
                    <a:lstStyle/>
                    <a:p>
                      <a:pPr algn="ctr" fontAlgn="ctr"/>
                      <a:r>
                        <a:rPr lang="en-US" sz="800" b="0" i="0" u="none" strike="noStrike">
                          <a:solidFill>
                            <a:srgbClr val="000000"/>
                          </a:solidFill>
                          <a:latin typeface="+mn-lt"/>
                        </a:rPr>
                        <a:t>8.516</a:t>
                      </a:r>
                    </a:p>
                  </a:txBody>
                  <a:tcPr marL="9525" marR="9525" marT="9525" marB="0" anchor="ctr"/>
                </a:tc>
                <a:tc>
                  <a:txBody>
                    <a:bodyPr/>
                    <a:lstStyle/>
                    <a:p>
                      <a:pPr algn="ctr" fontAlgn="ctr"/>
                      <a:r>
                        <a:rPr lang="en-US" sz="800" b="0" i="0" u="none" strike="noStrike">
                          <a:solidFill>
                            <a:srgbClr val="000000"/>
                          </a:solidFill>
                          <a:latin typeface="+mn-lt"/>
                        </a:rPr>
                        <a:t>1.661</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9.635</a:t>
                      </a:r>
                    </a:p>
                  </a:txBody>
                  <a:tcPr marL="9525" marR="9525" marT="9525" marB="0" anchor="ctr"/>
                </a:tc>
                <a:tc>
                  <a:txBody>
                    <a:bodyPr/>
                    <a:lstStyle/>
                    <a:p>
                      <a:pPr algn="ctr" fontAlgn="ctr"/>
                      <a:r>
                        <a:rPr lang="en-US" sz="800" b="0" i="0" u="none" strike="noStrike">
                          <a:solidFill>
                            <a:srgbClr val="000000"/>
                          </a:solidFill>
                          <a:latin typeface="+mn-lt"/>
                        </a:rPr>
                        <a:t>1.141</a:t>
                      </a:r>
                    </a:p>
                  </a:txBody>
                  <a:tcPr marL="9525" marR="9525" marT="9525" marB="0" anchor="ctr"/>
                </a:tc>
                <a:tc>
                  <a:txBody>
                    <a:bodyPr/>
                    <a:lstStyle/>
                    <a:p>
                      <a:pPr algn="ctr" fontAlgn="ctr"/>
                      <a:r>
                        <a:rPr lang="en-US" sz="800" b="0" i="0" u="none" strike="noStrike">
                          <a:solidFill>
                            <a:srgbClr val="000000"/>
                          </a:solidFill>
                          <a:latin typeface="+mn-lt"/>
                        </a:rPr>
                        <a:t>8.627</a:t>
                      </a:r>
                    </a:p>
                  </a:txBody>
                  <a:tcPr marL="9525" marR="9525" marT="9525" marB="0" anchor="ctr"/>
                </a:tc>
                <a:tc>
                  <a:txBody>
                    <a:bodyPr/>
                    <a:lstStyle/>
                    <a:p>
                      <a:pPr algn="ctr" fontAlgn="ctr"/>
                      <a:r>
                        <a:rPr lang="en-US" sz="800" b="0" i="0" u="none" strike="noStrike">
                          <a:solidFill>
                            <a:srgbClr val="000000"/>
                          </a:solidFill>
                          <a:latin typeface="+mn-lt"/>
                        </a:rPr>
                        <a:t>1.648</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9.711</a:t>
                      </a:r>
                    </a:p>
                  </a:txBody>
                  <a:tcPr marL="9525" marR="9525" marT="9525" marB="0" anchor="ctr"/>
                </a:tc>
                <a:tc>
                  <a:txBody>
                    <a:bodyPr/>
                    <a:lstStyle/>
                    <a:p>
                      <a:pPr algn="ctr" fontAlgn="ctr"/>
                      <a:r>
                        <a:rPr lang="en-US" sz="800" b="0" i="0" u="none" strike="noStrike">
                          <a:solidFill>
                            <a:srgbClr val="000000"/>
                          </a:solidFill>
                          <a:latin typeface="+mn-lt"/>
                        </a:rPr>
                        <a:t>1.137</a:t>
                      </a:r>
                    </a:p>
                  </a:txBody>
                  <a:tcPr marL="9525" marR="9525" marT="9525" marB="0" anchor="ctr"/>
                </a:tc>
                <a:tc>
                  <a:txBody>
                    <a:bodyPr/>
                    <a:lstStyle/>
                    <a:p>
                      <a:pPr algn="ctr" fontAlgn="ctr"/>
                      <a:r>
                        <a:rPr lang="en-US" sz="800" b="0" i="0" u="none" strike="noStrike">
                          <a:solidFill>
                            <a:srgbClr val="000000"/>
                          </a:solidFill>
                          <a:latin typeface="+mn-lt"/>
                        </a:rPr>
                        <a:t>8.736</a:t>
                      </a:r>
                    </a:p>
                  </a:txBody>
                  <a:tcPr marL="9525" marR="9525" marT="9525" marB="0" anchor="ctr"/>
                </a:tc>
                <a:tc>
                  <a:txBody>
                    <a:bodyPr/>
                    <a:lstStyle/>
                    <a:p>
                      <a:pPr algn="ctr" fontAlgn="ctr"/>
                      <a:r>
                        <a:rPr lang="en-US" sz="800" b="0" i="0" u="none" strike="noStrike" dirty="0">
                          <a:solidFill>
                            <a:srgbClr val="000000"/>
                          </a:solidFill>
                          <a:latin typeface="+mn-lt"/>
                        </a:rPr>
                        <a:t>1.635</a:t>
                      </a:r>
                    </a:p>
                  </a:txBody>
                  <a:tcPr marL="9525" marR="9525" marT="9525" marB="0" anchor="ctr">
                    <a:solidFill>
                      <a:schemeClr val="accent6">
                        <a:lumMod val="20000"/>
                        <a:lumOff val="80000"/>
                      </a:schemeClr>
                    </a:solidFill>
                  </a:tcPr>
                </a:tc>
              </a:tr>
            </a:tbl>
          </a:graphicData>
        </a:graphic>
      </p:graphicFrame>
      <p:graphicFrame>
        <p:nvGraphicFramePr>
          <p:cNvPr id="9" name="Table 8"/>
          <p:cNvGraphicFramePr>
            <a:graphicFrameLocks noGrp="1"/>
          </p:cNvGraphicFramePr>
          <p:nvPr/>
        </p:nvGraphicFramePr>
        <p:xfrm>
          <a:off x="3581400" y="4800600"/>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500uM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500uM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9.279</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r>
                        <a:rPr lang="en-US" sz="800" b="0" i="0" u="none" strike="noStrike">
                          <a:solidFill>
                            <a:srgbClr val="000000"/>
                          </a:solidFill>
                          <a:latin typeface="+mn-lt"/>
                        </a:rPr>
                        <a:t>8.911</a:t>
                      </a:r>
                    </a:p>
                  </a:txBody>
                  <a:tcPr marL="9525" marR="9525" marT="9525" marB="0" anchor="ctr"/>
                </a:tc>
                <a:tc>
                  <a:txBody>
                    <a:bodyPr/>
                    <a:lstStyle/>
                    <a:p>
                      <a:pPr algn="l" fontAlgn="b"/>
                      <a:r>
                        <a:rPr lang="en-US" sz="800" b="0" i="0" u="none" strike="noStrike">
                          <a:solidFill>
                            <a:srgbClr val="000000"/>
                          </a:solidFill>
                          <a:latin typeface="+mn-lt"/>
                        </a:rPr>
                        <a:t> </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9.289</a:t>
                      </a:r>
                    </a:p>
                  </a:txBody>
                  <a:tcPr marL="9525" marR="9525" marT="9525" marB="0" anchor="ctr"/>
                </a:tc>
                <a:tc>
                  <a:txBody>
                    <a:bodyPr/>
                    <a:lstStyle/>
                    <a:p>
                      <a:pPr algn="ctr" fontAlgn="ctr"/>
                      <a:r>
                        <a:rPr lang="en-US" sz="800" b="0" i="0" u="none" strike="noStrike">
                          <a:solidFill>
                            <a:srgbClr val="000000"/>
                          </a:solidFill>
                          <a:latin typeface="+mn-lt"/>
                        </a:rPr>
                        <a:t>0.141</a:t>
                      </a:r>
                    </a:p>
                  </a:txBody>
                  <a:tcPr marL="9525" marR="9525" marT="9525" marB="0" anchor="ctr"/>
                </a:tc>
                <a:tc>
                  <a:txBody>
                    <a:bodyPr/>
                    <a:lstStyle/>
                    <a:p>
                      <a:pPr algn="ctr" fontAlgn="ctr"/>
                      <a:r>
                        <a:rPr lang="en-US" sz="800" b="0" i="0" u="none" strike="noStrike">
                          <a:solidFill>
                            <a:srgbClr val="000000"/>
                          </a:solidFill>
                          <a:latin typeface="+mn-lt"/>
                        </a:rPr>
                        <a:t>8.924</a:t>
                      </a:r>
                    </a:p>
                  </a:txBody>
                  <a:tcPr marL="9525" marR="9525" marT="9525" marB="0" anchor="ctr"/>
                </a:tc>
                <a:tc>
                  <a:txBody>
                    <a:bodyPr/>
                    <a:lstStyle/>
                    <a:p>
                      <a:pPr algn="ctr" fontAlgn="ctr"/>
                      <a:r>
                        <a:rPr lang="en-US" sz="800" b="0" i="0" u="none" strike="noStrike">
                          <a:solidFill>
                            <a:srgbClr val="000000"/>
                          </a:solidFill>
                          <a:latin typeface="+mn-lt"/>
                        </a:rPr>
                        <a:t>0.192</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9.298</a:t>
                      </a:r>
                    </a:p>
                  </a:txBody>
                  <a:tcPr marL="9525" marR="9525" marT="9525" marB="0" anchor="ctr"/>
                </a:tc>
                <a:tc>
                  <a:txBody>
                    <a:bodyPr/>
                    <a:lstStyle/>
                    <a:p>
                      <a:pPr algn="ctr" fontAlgn="ctr"/>
                      <a:r>
                        <a:rPr lang="en-US" sz="800" b="0" i="0" u="none" strike="noStrike">
                          <a:solidFill>
                            <a:srgbClr val="000000"/>
                          </a:solidFill>
                          <a:latin typeface="+mn-lt"/>
                        </a:rPr>
                        <a:t>0.141</a:t>
                      </a:r>
                    </a:p>
                  </a:txBody>
                  <a:tcPr marL="9525" marR="9525" marT="9525" marB="0" anchor="ctr"/>
                </a:tc>
                <a:tc>
                  <a:txBody>
                    <a:bodyPr/>
                    <a:lstStyle/>
                    <a:p>
                      <a:pPr algn="ctr" fontAlgn="ctr"/>
                      <a:r>
                        <a:rPr lang="en-US" sz="800" b="0" i="0" u="none" strike="noStrike">
                          <a:solidFill>
                            <a:srgbClr val="000000"/>
                          </a:solidFill>
                          <a:latin typeface="+mn-lt"/>
                        </a:rPr>
                        <a:t>8.937</a:t>
                      </a:r>
                    </a:p>
                  </a:txBody>
                  <a:tcPr marL="9525" marR="9525" marT="9525" marB="0" anchor="ctr"/>
                </a:tc>
                <a:tc>
                  <a:txBody>
                    <a:bodyPr/>
                    <a:lstStyle/>
                    <a:p>
                      <a:pPr algn="ctr" fontAlgn="ctr"/>
                      <a:r>
                        <a:rPr lang="en-US" sz="800" b="0" i="0" u="none" strike="noStrike">
                          <a:solidFill>
                            <a:srgbClr val="000000"/>
                          </a:solidFill>
                          <a:latin typeface="+mn-lt"/>
                        </a:rPr>
                        <a:t>0.192</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9.308</a:t>
                      </a:r>
                    </a:p>
                  </a:txBody>
                  <a:tcPr marL="9525" marR="9525" marT="9525" marB="0" anchor="ctr"/>
                </a:tc>
                <a:tc>
                  <a:txBody>
                    <a:bodyPr/>
                    <a:lstStyle/>
                    <a:p>
                      <a:pPr algn="ctr" fontAlgn="ctr"/>
                      <a:r>
                        <a:rPr lang="en-US" sz="800" b="0" i="0" u="none" strike="noStrike">
                          <a:solidFill>
                            <a:srgbClr val="000000"/>
                          </a:solidFill>
                          <a:latin typeface="+mn-lt"/>
                        </a:rPr>
                        <a:t>0.141</a:t>
                      </a:r>
                    </a:p>
                  </a:txBody>
                  <a:tcPr marL="9525" marR="9525" marT="9525" marB="0" anchor="ctr"/>
                </a:tc>
                <a:tc>
                  <a:txBody>
                    <a:bodyPr/>
                    <a:lstStyle/>
                    <a:p>
                      <a:pPr algn="ctr" fontAlgn="ctr"/>
                      <a:r>
                        <a:rPr lang="en-US" sz="800" b="0" i="0" u="none" strike="noStrike">
                          <a:solidFill>
                            <a:srgbClr val="000000"/>
                          </a:solidFill>
                          <a:latin typeface="+mn-lt"/>
                        </a:rPr>
                        <a:t>8.950</a:t>
                      </a:r>
                    </a:p>
                  </a:txBody>
                  <a:tcPr marL="9525" marR="9525" marT="9525" marB="0" anchor="ctr"/>
                </a:tc>
                <a:tc>
                  <a:txBody>
                    <a:bodyPr/>
                    <a:lstStyle/>
                    <a:p>
                      <a:pPr algn="ctr" fontAlgn="ctr"/>
                      <a:r>
                        <a:rPr lang="en-US" sz="800" b="0" i="0" u="none" strike="noStrike" dirty="0">
                          <a:solidFill>
                            <a:srgbClr val="000000"/>
                          </a:solidFill>
                          <a:latin typeface="+mn-lt"/>
                        </a:rPr>
                        <a:t>0.192</a:t>
                      </a:r>
                    </a:p>
                  </a:txBody>
                  <a:tcPr marL="9525" marR="9525" marT="9525" marB="0" anchor="ctr">
                    <a:solidFill>
                      <a:schemeClr val="accent6">
                        <a:lumMod val="20000"/>
                        <a:lumOff val="80000"/>
                      </a:schemeClr>
                    </a:solidFill>
                  </a:tcPr>
                </a:tc>
              </a:tr>
            </a:tbl>
          </a:graphicData>
        </a:graphic>
      </p:graphicFrame>
      <p:pic>
        <p:nvPicPr>
          <p:cNvPr id="8193" name="Picture 1"/>
          <p:cNvPicPr>
            <a:picLocks noChangeAspect="1" noChangeArrowheads="1"/>
          </p:cNvPicPr>
          <p:nvPr/>
        </p:nvPicPr>
        <p:blipFill>
          <a:blip r:embed="rId2" cstate="print"/>
          <a:srcRect/>
          <a:stretch>
            <a:fillRect/>
          </a:stretch>
        </p:blipFill>
        <p:spPr bwMode="auto">
          <a:xfrm>
            <a:off x="278606" y="378619"/>
            <a:ext cx="2921794" cy="2871788"/>
          </a:xfrm>
          <a:prstGeom prst="rect">
            <a:avLst/>
          </a:prstGeom>
          <a:noFill/>
          <a:ln w="9525">
            <a:solidFill>
              <a:schemeClr val="tx1"/>
            </a:solidFill>
            <a:miter lim="800000"/>
            <a:headEnd/>
            <a:tailEnd/>
          </a:ln>
        </p:spPr>
      </p:pic>
      <p:pic>
        <p:nvPicPr>
          <p:cNvPr id="8194" name="Picture 2"/>
          <p:cNvPicPr>
            <a:picLocks noChangeAspect="1" noChangeArrowheads="1"/>
          </p:cNvPicPr>
          <p:nvPr/>
        </p:nvPicPr>
        <p:blipFill>
          <a:blip r:embed="rId3" cstate="print"/>
          <a:srcRect/>
          <a:stretch>
            <a:fillRect/>
          </a:stretch>
        </p:blipFill>
        <p:spPr bwMode="auto">
          <a:xfrm>
            <a:off x="278606" y="3629026"/>
            <a:ext cx="2921794" cy="2850356"/>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3581400" y="533400"/>
          <a:ext cx="4267200" cy="58864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1000uM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1000uM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Not Converged</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Not Converged</a:t>
                      </a:r>
                      <a:endParaRPr lang="en-US" sz="1000" b="0" i="0" u="none" strike="noStrike" dirty="0">
                        <a:latin typeface="Arial"/>
                      </a:endParaRPr>
                    </a:p>
                  </a:txBody>
                  <a:tcPr marL="9525" marR="9525" marT="9525" marB="0" anchor="ctr"/>
                </a:tc>
              </a:tr>
            </a:tbl>
          </a:graphicData>
        </a:graphic>
      </p:graphicFrame>
      <p:graphicFrame>
        <p:nvGraphicFramePr>
          <p:cNvPr id="8" name="Table 7"/>
          <p:cNvGraphicFramePr>
            <a:graphicFrameLocks noGrp="1"/>
          </p:cNvGraphicFramePr>
          <p:nvPr/>
        </p:nvGraphicFramePr>
        <p:xfrm>
          <a:off x="3581400" y="1586688"/>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200uM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200M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endParaRPr lang="en-US" sz="800" b="0" i="0" u="none" strike="noStrike" dirty="0">
                        <a:solidFill>
                          <a:srgbClr val="000000"/>
                        </a:solidFill>
                        <a:latin typeface="+mn-lt"/>
                      </a:endParaRPr>
                    </a:p>
                  </a:txBody>
                  <a:tcPr marL="9525" marR="9525" marT="9525" marB="0" anchor="ctr"/>
                </a:tc>
                <a:tc>
                  <a:txBody>
                    <a:bodyPr/>
                    <a:lstStyle/>
                    <a:p>
                      <a:pPr algn="ctr" fontAlgn="ctr"/>
                      <a:endParaRPr lang="en-US" sz="800" b="0" i="0" u="none" strike="noStrike" dirty="0">
                        <a:solidFill>
                          <a:srgbClr val="000000"/>
                        </a:solidFill>
                        <a:latin typeface="+mn-lt"/>
                      </a:endParaRPr>
                    </a:p>
                  </a:txBody>
                  <a:tcPr marL="9525" marR="9525" marT="9525" marB="0" anchor="ctr"/>
                </a:tc>
                <a:tc>
                  <a:txBody>
                    <a:bodyPr/>
                    <a:lstStyle/>
                    <a:p>
                      <a:pPr algn="ctr" fontAlgn="ctr"/>
                      <a:endParaRPr lang="en-US" sz="800" b="0" i="0" u="none" strike="noStrike" dirty="0">
                        <a:solidFill>
                          <a:srgbClr val="000000"/>
                        </a:solidFill>
                        <a:latin typeface="+mn-lt"/>
                      </a:endParaRPr>
                    </a:p>
                  </a:txBody>
                  <a:tcPr marL="9525" marR="9525" marT="9525" marB="0" anchor="ctr"/>
                </a:tc>
                <a:tc>
                  <a:txBody>
                    <a:bodyPr/>
                    <a:lstStyle/>
                    <a:p>
                      <a:pPr algn="l" fontAlgn="b"/>
                      <a:endParaRPr lang="en-US" sz="800" b="0" i="0" u="none" strike="noStrike" dirty="0">
                        <a:solidFill>
                          <a:srgbClr val="000000"/>
                        </a:solidFill>
                        <a:latin typeface="+mn-lt"/>
                      </a:endParaRP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endParaRPr lang="en-US" sz="800" b="0" i="0" u="none" strike="noStrike" dirty="0">
                        <a:solidFill>
                          <a:srgbClr val="000000"/>
                        </a:solidFill>
                        <a:latin typeface="+mn-lt"/>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endParaRPr lang="en-US" sz="800" b="0" i="0" u="none" strike="noStrike" dirty="0">
                        <a:solidFill>
                          <a:srgbClr val="000000"/>
                        </a:solidFill>
                        <a:latin typeface="+mn-lt"/>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endParaRPr lang="en-US" sz="800" b="0" i="0" u="none" strike="noStrike" dirty="0">
                        <a:solidFill>
                          <a:srgbClr val="000000"/>
                        </a:solidFill>
                        <a:latin typeface="+mn-lt"/>
                      </a:endParaRPr>
                    </a:p>
                  </a:txBody>
                  <a:tcPr marL="9525" marR="9525" marT="9525" marB="0" anchor="ctr">
                    <a:solidFill>
                      <a:schemeClr val="accent6">
                        <a:lumMod val="20000"/>
                        <a:lumOff val="80000"/>
                      </a:schemeClr>
                    </a:solidFill>
                  </a:tcPr>
                </a:tc>
              </a:tr>
            </a:tbl>
          </a:graphicData>
        </a:graphic>
      </p:graphicFrame>
      <p:pic>
        <p:nvPicPr>
          <p:cNvPr id="7169" name="Picture 1"/>
          <p:cNvPicPr>
            <a:picLocks noChangeAspect="1" noChangeArrowheads="1"/>
          </p:cNvPicPr>
          <p:nvPr/>
        </p:nvPicPr>
        <p:blipFill>
          <a:blip r:embed="rId2" cstate="print"/>
          <a:srcRect/>
          <a:stretch>
            <a:fillRect/>
          </a:stretch>
        </p:blipFill>
        <p:spPr bwMode="auto">
          <a:xfrm>
            <a:off x="363792" y="503904"/>
            <a:ext cx="2921794" cy="2886075"/>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7"/>
          <p:cNvSpPr>
            <a:spLocks noGrp="1"/>
          </p:cNvSpPr>
          <p:nvPr>
            <p:ph type="title"/>
          </p:nvPr>
        </p:nvSpPr>
        <p:spPr>
          <a:xfrm>
            <a:off x="457200" y="9174"/>
            <a:ext cx="8229600" cy="1143000"/>
          </a:xfrm>
        </p:spPr>
        <p:txBody>
          <a:bodyPr vert="horz" lIns="91440" tIns="45720" rIns="91440" bIns="45720" rtlCol="0" anchor="ctr">
            <a:noAutofit/>
          </a:bodyPr>
          <a:lstStyle/>
          <a:p>
            <a:r>
              <a:rPr lang="en-US" sz="2000" dirty="0"/>
              <a:t>Raw </a:t>
            </a:r>
            <a:r>
              <a:rPr lang="en-US" sz="2000" dirty="0" smtClean="0"/>
              <a:t>data: Trials </a:t>
            </a:r>
            <a:r>
              <a:rPr lang="en-US" sz="2000" dirty="0"/>
              <a:t>1&amp; 2 </a:t>
            </a:r>
            <a:r>
              <a:rPr lang="en-US" sz="2000" dirty="0" smtClean="0"/>
              <a:t>75</a:t>
            </a:r>
            <a:r>
              <a:rPr lang="en-US" sz="2000" baseline="30000" dirty="0" smtClean="0"/>
              <a:t>o</a:t>
            </a:r>
            <a:r>
              <a:rPr lang="en-US" sz="2000" dirty="0" smtClean="0"/>
              <a:t>C assay:</a:t>
            </a:r>
            <a:br>
              <a:rPr lang="en-US" sz="2000" dirty="0" smtClean="0"/>
            </a:br>
            <a:r>
              <a:rPr lang="en-US" sz="1600" dirty="0" smtClean="0"/>
              <a:t>The means of replicates in each trial </a:t>
            </a:r>
            <a:r>
              <a:rPr lang="en-US" sz="1600" dirty="0"/>
              <a:t>(</a:t>
            </a:r>
            <a:r>
              <a:rPr lang="en-US" sz="1600" dirty="0" smtClean="0"/>
              <a:t>columns shaded orange and green respectively) were plotted on Prism to obtain the fitted curve (see following slides).</a:t>
            </a:r>
            <a:endParaRPr lang="en-US" sz="1600" dirty="0"/>
          </a:p>
        </p:txBody>
      </p:sp>
      <p:graphicFrame>
        <p:nvGraphicFramePr>
          <p:cNvPr id="3" name="Table 2"/>
          <p:cNvGraphicFramePr>
            <a:graphicFrameLocks noGrp="1"/>
          </p:cNvGraphicFramePr>
          <p:nvPr/>
        </p:nvGraphicFramePr>
        <p:xfrm>
          <a:off x="1" y="1182336"/>
          <a:ext cx="9143999" cy="2703124"/>
        </p:xfrm>
        <a:graphic>
          <a:graphicData uri="http://schemas.openxmlformats.org/drawingml/2006/table">
            <a:tbl>
              <a:tblPr/>
              <a:tblGrid>
                <a:gridCol w="212940"/>
                <a:gridCol w="212940"/>
                <a:gridCol w="212940"/>
                <a:gridCol w="212940"/>
                <a:gridCol w="212940"/>
                <a:gridCol w="212940"/>
                <a:gridCol w="212940"/>
                <a:gridCol w="212940"/>
                <a:gridCol w="255528"/>
                <a:gridCol w="255528"/>
                <a:gridCol w="212940"/>
                <a:gridCol w="212940"/>
                <a:gridCol w="212940"/>
                <a:gridCol w="212940"/>
                <a:gridCol w="212940"/>
                <a:gridCol w="212940"/>
                <a:gridCol w="212940"/>
                <a:gridCol w="212940"/>
                <a:gridCol w="212940"/>
                <a:gridCol w="241332"/>
                <a:gridCol w="250205"/>
                <a:gridCol w="262626"/>
                <a:gridCol w="212940"/>
                <a:gridCol w="212940"/>
                <a:gridCol w="212940"/>
                <a:gridCol w="212940"/>
                <a:gridCol w="212940"/>
                <a:gridCol w="212940"/>
                <a:gridCol w="212940"/>
                <a:gridCol w="212940"/>
                <a:gridCol w="212940"/>
                <a:gridCol w="212940"/>
                <a:gridCol w="212940"/>
                <a:gridCol w="212940"/>
                <a:gridCol w="212940"/>
                <a:gridCol w="212940"/>
                <a:gridCol w="212940"/>
                <a:gridCol w="212940"/>
                <a:gridCol w="212940"/>
                <a:gridCol w="212940"/>
                <a:gridCol w="212940"/>
                <a:gridCol w="212940"/>
              </a:tblGrid>
              <a:tr h="138123">
                <a:tc>
                  <a:txBody>
                    <a:bodyPr/>
                    <a:lstStyle/>
                    <a:p>
                      <a:pPr algn="l" fontAlgn="b"/>
                      <a:endParaRPr lang="en-US" sz="700" b="0" i="0" u="none" strike="noStrike" dirty="0">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gridSpan="3">
                  <a:txBody>
                    <a:bodyPr/>
                    <a:lstStyle/>
                    <a:p>
                      <a:pPr algn="l" fontAlgn="b"/>
                      <a:r>
                        <a:rPr lang="en-US" sz="700" b="1" i="0" u="none" strike="noStrike">
                          <a:solidFill>
                            <a:srgbClr val="000000"/>
                          </a:solidFill>
                          <a:latin typeface="Calibri"/>
                        </a:rPr>
                        <a:t>Trial 1 7/4/2013</a:t>
                      </a: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r>
              <a:tr h="138123">
                <a:tc>
                  <a:txBody>
                    <a:bodyPr/>
                    <a:lstStyle/>
                    <a:p>
                      <a:pPr algn="ctr" fontAlgn="ctr"/>
                      <a:r>
                        <a:rPr lang="en-US" sz="700" b="1"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Mins</a:t>
                      </a:r>
                    </a:p>
                  </a:txBody>
                  <a:tcPr marL="3550" marR="3550" marT="355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ctr" fontAlgn="ctr"/>
                      <a:r>
                        <a:rPr lang="en-US" sz="700" b="1" i="0" u="none" strike="noStrike">
                          <a:solidFill>
                            <a:srgbClr val="000000"/>
                          </a:solidFill>
                          <a:latin typeface="Calibri"/>
                        </a:rPr>
                        <a:t>2.00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10.00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20.00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100.00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200.00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300.00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400.00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500.00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38123">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8123">
                <a:tc>
                  <a:txBody>
                    <a:bodyPr/>
                    <a:lstStyle/>
                    <a:p>
                      <a:pPr algn="l" fontAlgn="b"/>
                      <a:r>
                        <a:rPr lang="en-US" sz="700" b="0" i="0" u="none" strike="noStrike">
                          <a:solidFill>
                            <a:srgbClr val="000000"/>
                          </a:solidFill>
                          <a:latin typeface="Calibri"/>
                        </a:rPr>
                        <a:t> +taq</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10.00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7.29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7.18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6.72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700" b="0" i="0" u="none" strike="noStrike">
                          <a:solidFill>
                            <a:srgbClr val="000000"/>
                          </a:solidFill>
                          <a:latin typeface="Calibri"/>
                        </a:rPr>
                        <a:t>0.89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7.52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9.23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8.87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8.54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700" b="0" i="0" u="none" strike="noStrike">
                          <a:solidFill>
                            <a:srgbClr val="000000"/>
                          </a:solidFill>
                          <a:latin typeface="Calibri"/>
                        </a:rPr>
                        <a:t>0.90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8.09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9.93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11.07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9.70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700" b="0" i="0" u="none" strike="noStrike">
                          <a:solidFill>
                            <a:srgbClr val="000000"/>
                          </a:solidFill>
                          <a:latin typeface="Calibri"/>
                        </a:rPr>
                        <a:t>1.51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13.09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15.64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16.04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14.92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700" b="0" i="0" u="none" strike="noStrike">
                          <a:solidFill>
                            <a:srgbClr val="000000"/>
                          </a:solidFill>
                          <a:latin typeface="Calibri"/>
                        </a:rPr>
                        <a:t>1.60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14.52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15.68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16.77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15.66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700" b="0" i="0" u="none" strike="noStrike">
                          <a:solidFill>
                            <a:srgbClr val="000000"/>
                          </a:solidFill>
                          <a:latin typeface="Calibri"/>
                        </a:rPr>
                        <a:t>1.13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13.05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15.24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14.82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14.37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700" b="0" i="0" u="none" strike="noStrike">
                          <a:solidFill>
                            <a:srgbClr val="000000"/>
                          </a:solidFill>
                          <a:latin typeface="Calibri"/>
                        </a:rPr>
                        <a:t>1.16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9.89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9.81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en-US" sz="700" b="0" i="0" u="none" strike="noStrike">
                          <a:solidFill>
                            <a:srgbClr val="000000"/>
                          </a:solidFill>
                          <a:latin typeface="Calibri"/>
                        </a:rPr>
                        <a:t>11.21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10.31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700" b="0" i="0" u="none" strike="noStrike">
                          <a:solidFill>
                            <a:srgbClr val="000000"/>
                          </a:solidFill>
                          <a:latin typeface="Calibri"/>
                        </a:rPr>
                        <a:t>0.78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6.97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9.63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8.45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8.35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ctr" fontAlgn="ctr"/>
                      <a:r>
                        <a:rPr lang="en-US" sz="700" b="0" i="0" u="none" strike="noStrike">
                          <a:solidFill>
                            <a:srgbClr val="000000"/>
                          </a:solidFill>
                          <a:latin typeface="Calibri"/>
                        </a:rPr>
                        <a:t>1.33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8.50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4.73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0.79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11.79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1.50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11.52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0.85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11.35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11.17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6.65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1.41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5.47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1.60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6.50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6.79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8.60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13.82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1.71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14.20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1.71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11.97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12.16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11.52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5.00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5.54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4.49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5.31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0.74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6.60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7.74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10.94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11.09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0.81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11.06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7.41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7.30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7.65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0.52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7.85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0.82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3.50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5.81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0.71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4.33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10.50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10.10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7.50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7.79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0.97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2.00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6.09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6.31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6.41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8.79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9.47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8.85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0.93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1.00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4.82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6.09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7.86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1.09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9.81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0.83</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8.47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7.83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0.66</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4.22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1.75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8.04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6.67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5.90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7.67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0.50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5.84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6.59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6.31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0.31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5.31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7.71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0.47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0.04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5.84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5.96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6.56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0.65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0.33</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4.05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6.82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6.86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4.86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4.74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7.81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7.93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0.70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8.50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6.75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6.41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6.85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0.50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6.52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6.74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6.94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5.70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0.85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10.00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5.65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6.09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6.81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6.85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5.75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6.75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9.01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6.86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5.92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8.20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1.14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0.85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5.00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6.56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6.30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0.31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6.86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6.93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6.04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7.40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6.76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6.94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6.84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ctr"/>
                      <a:r>
                        <a:rPr lang="en-US" sz="700" b="0" i="0" u="none" strike="noStrike">
                          <a:solidFill>
                            <a:srgbClr val="000000"/>
                          </a:solidFill>
                          <a:latin typeface="Calibri"/>
                        </a:rPr>
                        <a:t>0.60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-taq</a:t>
                      </a:r>
                    </a:p>
                  </a:txBody>
                  <a:tcPr marL="3550" marR="3550" marT="355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0.00</a:t>
                      </a:r>
                    </a:p>
                  </a:txBody>
                  <a:tcPr marL="3550" marR="3550" marT="355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5.34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5.42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5.64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0.46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6.91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0.56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5.72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6.69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0.86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5.87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6.66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0.85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5.34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7.67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6.42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1.17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7.06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8.08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8.26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7.80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0.65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6.62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6.40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r>
                        <a:rPr lang="en-US" sz="700" b="0" i="0" u="none" strike="noStrike">
                          <a:solidFill>
                            <a:srgbClr val="000000"/>
                          </a:solidFill>
                          <a:latin typeface="Calibri"/>
                        </a:rPr>
                        <a:t>8.63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7.22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a:solidFill>
                            <a:srgbClr val="000000"/>
                          </a:solidFill>
                          <a:latin typeface="Calibri"/>
                        </a:rPr>
                        <a:t>1.23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7.47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7.59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700" b="0" i="0" u="none" strike="noStrike" dirty="0">
                          <a:solidFill>
                            <a:srgbClr val="000000"/>
                          </a:solidFill>
                          <a:latin typeface="Calibri"/>
                        </a:rPr>
                        <a:t>0.25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bl>
          </a:graphicData>
        </a:graphic>
      </p:graphicFrame>
      <p:graphicFrame>
        <p:nvGraphicFramePr>
          <p:cNvPr id="5" name="Table 4"/>
          <p:cNvGraphicFramePr>
            <a:graphicFrameLocks noGrp="1"/>
          </p:cNvGraphicFramePr>
          <p:nvPr/>
        </p:nvGraphicFramePr>
        <p:xfrm>
          <a:off x="1" y="4028772"/>
          <a:ext cx="9143999" cy="2703124"/>
        </p:xfrm>
        <a:graphic>
          <a:graphicData uri="http://schemas.openxmlformats.org/drawingml/2006/table">
            <a:tbl>
              <a:tblPr/>
              <a:tblGrid>
                <a:gridCol w="212940"/>
                <a:gridCol w="212940"/>
                <a:gridCol w="212940"/>
                <a:gridCol w="212940"/>
                <a:gridCol w="212940"/>
                <a:gridCol w="212940"/>
                <a:gridCol w="212940"/>
                <a:gridCol w="212940"/>
                <a:gridCol w="255528"/>
                <a:gridCol w="255528"/>
                <a:gridCol w="212940"/>
                <a:gridCol w="212940"/>
                <a:gridCol w="212940"/>
                <a:gridCol w="212940"/>
                <a:gridCol w="212940"/>
                <a:gridCol w="212940"/>
                <a:gridCol w="212940"/>
                <a:gridCol w="212940"/>
                <a:gridCol w="212940"/>
                <a:gridCol w="241332"/>
                <a:gridCol w="250205"/>
                <a:gridCol w="262626"/>
                <a:gridCol w="212940"/>
                <a:gridCol w="212940"/>
                <a:gridCol w="212940"/>
                <a:gridCol w="212940"/>
                <a:gridCol w="212940"/>
                <a:gridCol w="212940"/>
                <a:gridCol w="212940"/>
                <a:gridCol w="212940"/>
                <a:gridCol w="212940"/>
                <a:gridCol w="212940"/>
                <a:gridCol w="212940"/>
                <a:gridCol w="212940"/>
                <a:gridCol w="212940"/>
                <a:gridCol w="212940"/>
                <a:gridCol w="212940"/>
                <a:gridCol w="212940"/>
                <a:gridCol w="212940"/>
                <a:gridCol w="212940"/>
                <a:gridCol w="212940"/>
                <a:gridCol w="212940"/>
              </a:tblGrid>
              <a:tr h="138123">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gridSpan="3">
                  <a:txBody>
                    <a:bodyPr/>
                    <a:lstStyle/>
                    <a:p>
                      <a:pPr algn="l" fontAlgn="b"/>
                      <a:r>
                        <a:rPr lang="en-US" sz="700" b="1" i="0" u="none" strike="noStrike">
                          <a:solidFill>
                            <a:srgbClr val="000000"/>
                          </a:solidFill>
                          <a:latin typeface="Calibri"/>
                        </a:rPr>
                        <a:t>Trial 2 7/9/2013</a:t>
                      </a: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3550" marR="3550" marT="3550" marB="0" anchor="b">
                    <a:lnL>
                      <a:noFill/>
                    </a:lnL>
                    <a:lnR>
                      <a:noFill/>
                    </a:lnR>
                    <a:lnT>
                      <a:noFill/>
                    </a:lnT>
                    <a:lnB w="6350" cap="flat" cmpd="sng" algn="ctr">
                      <a:solidFill>
                        <a:srgbClr val="000000"/>
                      </a:solidFill>
                      <a:prstDash val="solid"/>
                      <a:round/>
                      <a:headEnd type="none" w="med" len="med"/>
                      <a:tailEnd type="none" w="med" len="med"/>
                    </a:lnB>
                  </a:tcPr>
                </a:tc>
              </a:tr>
              <a:tr h="138123">
                <a:tc>
                  <a:txBody>
                    <a:bodyPr/>
                    <a:lstStyle/>
                    <a:p>
                      <a:pPr algn="ctr" fontAlgn="ctr"/>
                      <a:r>
                        <a:rPr lang="en-US" sz="700" b="1"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Mins</a:t>
                      </a:r>
                    </a:p>
                  </a:txBody>
                  <a:tcPr marL="3550" marR="3550" marT="355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ctr" fontAlgn="ctr"/>
                      <a:r>
                        <a:rPr lang="en-US" sz="700" b="1" i="0" u="none" strike="noStrike">
                          <a:solidFill>
                            <a:srgbClr val="000000"/>
                          </a:solidFill>
                          <a:latin typeface="Calibri"/>
                        </a:rPr>
                        <a:t>2.00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10.00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20.00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100.00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200.00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300.00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400.00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700" b="1" i="0" u="none" strike="noStrike">
                          <a:solidFill>
                            <a:srgbClr val="000000"/>
                          </a:solidFill>
                          <a:latin typeface="Calibri"/>
                        </a:rPr>
                        <a:t>500.00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38123">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Rep 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Mean</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SE</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8123">
                <a:tc>
                  <a:txBody>
                    <a:bodyPr/>
                    <a:lstStyle/>
                    <a:p>
                      <a:pPr algn="l" fontAlgn="ctr"/>
                      <a:r>
                        <a:rPr lang="en-US" sz="700" b="0" i="0" u="none" strike="noStrike">
                          <a:solidFill>
                            <a:srgbClr val="000000"/>
                          </a:solidFill>
                          <a:latin typeface="Calibri"/>
                        </a:rPr>
                        <a:t> +taq</a:t>
                      </a:r>
                    </a:p>
                  </a:txBody>
                  <a:tcPr marL="3550" marR="3550" marT="355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10.00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9.52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10.33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9.32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10.68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11.63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11.54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11.28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0.52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11.53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13.02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13.20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12.58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15.08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17.98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19.08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17.38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2.07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16.87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18.80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20.03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18.57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1.59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14.30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18.46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15.58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16.11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2.13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12.22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13.70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14.16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13.36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10.08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12.10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11.33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11.17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8.50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6.85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0.75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0.97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14.40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15.20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15.88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15.16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0.74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16.62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15.94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15.62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16.06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15.62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13.94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13.91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1.72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1.54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6.50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1.54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1.30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11.90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12.71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15.14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16.66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14.84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15.79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17.04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15.27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2.07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11.52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15.12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13.50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1.83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11.86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11.50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10.50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9.56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5.00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0.18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14.00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13.47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13.19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0.97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13.30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12.92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0.60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10.59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0.86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8.85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0.79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3.50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7.72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1.63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10.93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14.72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1.72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14.06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14.15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14.23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13.68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12.74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2.12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11.73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15.08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2.49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2.00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11.72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11.83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11.70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11.71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1.00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8.84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10.90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9.70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2.29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10.09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0.83</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1.41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9.04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0.66</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9.83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1.22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12.53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1.83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1.86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10.50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2.49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2.08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1.31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0.50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7.81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8.30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9.52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6.82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0.33</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9.70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2.25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1.65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10.30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1.86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11.58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10.71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1.07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12.04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11.84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10.79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2.00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6.43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2.62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dirty="0">
                          <a:solidFill>
                            <a:srgbClr val="000000"/>
                          </a:solidFill>
                          <a:latin typeface="Calibri"/>
                        </a:rPr>
                        <a:t>1.34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8.27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5.93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0.67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9.52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0.83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10.23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0.83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dirty="0">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ctr"/>
                      <a:r>
                        <a:rPr lang="en-US" sz="700" b="0" i="0" u="none" strike="noStrike">
                          <a:solidFill>
                            <a:srgbClr val="000000"/>
                          </a:solidFill>
                          <a:latin typeface="Calibri"/>
                        </a:rPr>
                        <a:t> -taq</a:t>
                      </a:r>
                    </a:p>
                  </a:txBody>
                  <a:tcPr marL="3550" marR="3550" marT="355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10.00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8.94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0.77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9.84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10.29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0.59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11.10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11.60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10.95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0.74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11.59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11.21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11.55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11.05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11.59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12.56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12.16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0.51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12.14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10.93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1.19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9.65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dirty="0">
                          <a:solidFill>
                            <a:srgbClr val="000000"/>
                          </a:solidFill>
                          <a:latin typeface="Calibri"/>
                        </a:rPr>
                        <a:t>1.04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ctr"/>
                      <a:r>
                        <a:rPr lang="en-US" sz="700" b="0" i="0" u="none" strike="noStrike">
                          <a:solidFill>
                            <a:srgbClr val="000000"/>
                          </a:solidFill>
                          <a:latin typeface="Calibri"/>
                        </a:rPr>
                        <a:t> </a:t>
                      </a:r>
                    </a:p>
                  </a:txBody>
                  <a:tcPr marL="3550" marR="3550" marT="355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5.00</a:t>
                      </a:r>
                    </a:p>
                  </a:txBody>
                  <a:tcPr marL="3550" marR="3550" marT="355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7.71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8.38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8.04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8.40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7.59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0.46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8.50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8.98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8.76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7.54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8.73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8.45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0.81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9.33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10.57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9.59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0.88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ctr" fontAlgn="ctr"/>
                      <a:r>
                        <a:rPr lang="en-US" sz="700" b="0" i="0" u="none" strike="noStrike" dirty="0">
                          <a:solidFill>
                            <a:srgbClr val="000000"/>
                          </a:solidFill>
                          <a:latin typeface="Calibri"/>
                        </a:rPr>
                        <a:t>0.66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8123">
                <a:tc>
                  <a:txBody>
                    <a:bodyPr/>
                    <a:lstStyle/>
                    <a:p>
                      <a:pPr algn="l" fontAlgn="b"/>
                      <a:r>
                        <a:rPr lang="en-US" sz="700" b="0" i="0" u="none" strike="noStrike">
                          <a:solidFill>
                            <a:srgbClr val="000000"/>
                          </a:solidFill>
                          <a:latin typeface="Calibri"/>
                        </a:rPr>
                        <a:t> </a:t>
                      </a:r>
                    </a:p>
                  </a:txBody>
                  <a:tcPr marL="3550" marR="3550" marT="355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0.00</a:t>
                      </a:r>
                    </a:p>
                  </a:txBody>
                  <a:tcPr marL="3550" marR="3550" marT="355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7.34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8.47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5.92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7.24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7.28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8.06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9.71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8.35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5.35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6.17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9.15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6.89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2.00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7.94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6.73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9.25</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7.97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1.26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7.11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8.30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7.96</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7.79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0.61</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7.20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9.49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9.64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8.78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1.37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9.52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8.20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9.24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8.99</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a:solidFill>
                            <a:srgbClr val="000000"/>
                          </a:solidFill>
                          <a:latin typeface="Calibri"/>
                        </a:rPr>
                        <a:t>0.70</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10.52</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11.37</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10.03</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10.64</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700" b="0" i="0" u="none" strike="noStrike" dirty="0">
                          <a:solidFill>
                            <a:srgbClr val="000000"/>
                          </a:solidFill>
                          <a:latin typeface="Calibri"/>
                        </a:rPr>
                        <a:t>0.68</a:t>
                      </a:r>
                    </a:p>
                  </a:txBody>
                  <a:tcPr marL="3550" marR="3550" marT="35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2000" dirty="0" smtClean="0"/>
              <a:t>Mean of 2 trials: 75</a:t>
            </a:r>
            <a:r>
              <a:rPr lang="en-US" sz="2000" baseline="30000" dirty="0" smtClean="0"/>
              <a:t>o</a:t>
            </a:r>
            <a:r>
              <a:rPr lang="en-US" sz="2000" dirty="0" smtClean="0"/>
              <a:t>C assay</a:t>
            </a:r>
            <a:endParaRPr lang="en-US" sz="1600" dirty="0"/>
          </a:p>
        </p:txBody>
      </p:sp>
      <p:sp>
        <p:nvSpPr>
          <p:cNvPr id="5" name="Content Placeholder 4"/>
          <p:cNvSpPr txBox="1">
            <a:spLocks noGrp="1"/>
          </p:cNvSpPr>
          <p:nvPr>
            <p:ph idx="1"/>
          </p:nvPr>
        </p:nvSpPr>
        <p:spPr>
          <a:xfrm>
            <a:off x="457200" y="1025029"/>
            <a:ext cx="8229600" cy="2117503"/>
          </a:xfrm>
          <a:prstGeom prst="rect">
            <a:avLst/>
          </a:prstGeom>
          <a:noFill/>
        </p:spPr>
        <p:txBody>
          <a:bodyPr wrap="square" rtlCol="0">
            <a:spAutoFit/>
          </a:bodyPr>
          <a:lstStyle/>
          <a:p>
            <a:pPr algn="just"/>
            <a:r>
              <a:rPr lang="en-US" sz="1400" dirty="0" smtClean="0"/>
              <a:t>In each of the plots in following slides, data has been plotted with either the 0min </a:t>
            </a:r>
            <a:r>
              <a:rPr lang="en-US" sz="1400" dirty="0" err="1" smtClean="0"/>
              <a:t>RFU</a:t>
            </a:r>
            <a:r>
              <a:rPr lang="en-US" sz="1400" baseline="-25000" dirty="0" err="1" smtClean="0"/>
              <a:t>+taq</a:t>
            </a:r>
            <a:r>
              <a:rPr lang="en-US" sz="1400" dirty="0" smtClean="0"/>
              <a:t> (colored line) or the 0min RFU</a:t>
            </a:r>
            <a:r>
              <a:rPr lang="en-US" sz="1400" baseline="-25000" dirty="0" smtClean="0"/>
              <a:t>-</a:t>
            </a:r>
            <a:r>
              <a:rPr lang="en-US" sz="1400" baseline="-25000" dirty="0" err="1" smtClean="0"/>
              <a:t>taq</a:t>
            </a:r>
            <a:r>
              <a:rPr lang="en-US" sz="1400" dirty="0" smtClean="0"/>
              <a:t> (black dashed line).  </a:t>
            </a:r>
          </a:p>
          <a:p>
            <a:pPr algn="just"/>
            <a:r>
              <a:rPr lang="en-US" sz="1400" dirty="0" smtClean="0"/>
              <a:t>In general, the 0min RFU</a:t>
            </a:r>
            <a:r>
              <a:rPr lang="en-US" sz="1400" baseline="-25000" dirty="0" smtClean="0"/>
              <a:t>-</a:t>
            </a:r>
            <a:r>
              <a:rPr lang="en-US" sz="1400" baseline="-25000" dirty="0" err="1" smtClean="0"/>
              <a:t>taq</a:t>
            </a:r>
            <a:r>
              <a:rPr lang="en-US" sz="1400" dirty="0" smtClean="0"/>
              <a:t> might be a more reliable 0min value since experimental limitations result in even the 0min reaction actually being incubated  at assay temperature for ~2-4secs resulting in likely erroneous RFUs, when </a:t>
            </a:r>
            <a:r>
              <a:rPr lang="en-US" sz="1400" dirty="0" err="1" smtClean="0"/>
              <a:t>Taq</a:t>
            </a:r>
            <a:r>
              <a:rPr lang="en-US" sz="1400" dirty="0" smtClean="0"/>
              <a:t> is present in the reaction.  Early time point (20secs-1min) are also not accurate due to experimental set up limitation and probably need to be excluded  for curve fitting.</a:t>
            </a:r>
          </a:p>
          <a:p>
            <a:pPr algn="just"/>
            <a:r>
              <a:rPr lang="en-US" sz="1400" dirty="0" smtClean="0"/>
              <a:t>For each </a:t>
            </a:r>
            <a:r>
              <a:rPr lang="en-US" sz="1400" dirty="0" err="1" smtClean="0"/>
              <a:t>dNTP</a:t>
            </a:r>
            <a:r>
              <a:rPr lang="en-US" sz="1400" dirty="0" smtClean="0"/>
              <a:t> </a:t>
            </a:r>
            <a:r>
              <a:rPr lang="en-US" sz="1400" dirty="0" err="1" smtClean="0"/>
              <a:t>conc</a:t>
            </a:r>
            <a:r>
              <a:rPr lang="en-US" sz="1400" dirty="0" smtClean="0"/>
              <a:t>, the black dashed line (using 0min</a:t>
            </a:r>
            <a:r>
              <a:rPr lang="en-US" sz="1400" baseline="-25000" dirty="0" smtClean="0"/>
              <a:t>-taq</a:t>
            </a:r>
            <a:r>
              <a:rPr lang="en-US" sz="1400" dirty="0" smtClean="0"/>
              <a:t>) also has the early time points excluded. Corrected RFU values from this fitted curve have been used to calculate initial rate as </a:t>
            </a:r>
            <a:r>
              <a:rPr lang="en-US" sz="1400" dirty="0" err="1" smtClean="0"/>
              <a:t>dRFU</a:t>
            </a:r>
            <a:r>
              <a:rPr lang="en-US" sz="1400" dirty="0" smtClean="0"/>
              <a:t>/</a:t>
            </a:r>
            <a:r>
              <a:rPr lang="en-US" sz="1400" dirty="0" err="1" smtClean="0"/>
              <a:t>dT</a:t>
            </a:r>
            <a:r>
              <a:rPr lang="en-US" sz="1400" dirty="0" smtClean="0"/>
              <a:t> (see highlighted column).</a:t>
            </a:r>
            <a:endParaRPr lang="en-US" sz="1400" dirty="0"/>
          </a:p>
        </p:txBody>
      </p:sp>
      <p:graphicFrame>
        <p:nvGraphicFramePr>
          <p:cNvPr id="6" name="Table 5"/>
          <p:cNvGraphicFramePr>
            <a:graphicFrameLocks noGrp="1"/>
          </p:cNvGraphicFramePr>
          <p:nvPr/>
        </p:nvGraphicFramePr>
        <p:xfrm>
          <a:off x="0" y="3581400"/>
          <a:ext cx="9144000" cy="2624335"/>
        </p:xfrm>
        <a:graphic>
          <a:graphicData uri="http://schemas.openxmlformats.org/drawingml/2006/table">
            <a:tbl>
              <a:tblPr/>
              <a:tblGrid>
                <a:gridCol w="267564"/>
                <a:gridCol w="267564"/>
                <a:gridCol w="267564"/>
                <a:gridCol w="267564"/>
                <a:gridCol w="267564"/>
                <a:gridCol w="267564"/>
                <a:gridCol w="267564"/>
                <a:gridCol w="267564"/>
                <a:gridCol w="260874"/>
                <a:gridCol w="276483"/>
                <a:gridCol w="267564"/>
                <a:gridCol w="267564"/>
                <a:gridCol w="267564"/>
                <a:gridCol w="267564"/>
                <a:gridCol w="267564"/>
                <a:gridCol w="267564"/>
                <a:gridCol w="267564"/>
                <a:gridCol w="267564"/>
                <a:gridCol w="267564"/>
                <a:gridCol w="303240"/>
                <a:gridCol w="267564"/>
                <a:gridCol w="276483"/>
                <a:gridCol w="267564"/>
                <a:gridCol w="267564"/>
                <a:gridCol w="267564"/>
                <a:gridCol w="267564"/>
                <a:gridCol w="267564"/>
                <a:gridCol w="267564"/>
                <a:gridCol w="267564"/>
                <a:gridCol w="267564"/>
                <a:gridCol w="267564"/>
                <a:gridCol w="267564"/>
                <a:gridCol w="267564"/>
                <a:gridCol w="267564"/>
              </a:tblGrid>
              <a:tr h="150824">
                <a:tc>
                  <a:txBody>
                    <a:bodyPr/>
                    <a:lstStyle/>
                    <a:p>
                      <a:pPr algn="ctr" fontAlgn="ctr"/>
                      <a:r>
                        <a:rPr lang="en-US" sz="700" b="1" i="0" u="none" strike="noStrike" dirty="0">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 </a:t>
                      </a:r>
                    </a:p>
                  </a:txBody>
                  <a:tcPr marL="4460" marR="4460" marT="446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fontAlgn="ctr"/>
                      <a:r>
                        <a:rPr lang="en-US" sz="700" b="1" i="0" u="none" strike="noStrike">
                          <a:solidFill>
                            <a:srgbClr val="000000"/>
                          </a:solidFill>
                          <a:latin typeface="Calibri"/>
                        </a:rPr>
                        <a:t>2.00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Calibri"/>
                        </a:rPr>
                        <a:t>10.00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Calibri"/>
                        </a:rPr>
                        <a:t>20.00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Calibri"/>
                        </a:rPr>
                        <a:t>100.00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Calibri"/>
                        </a:rPr>
                        <a:t>200.00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Calibri"/>
                        </a:rPr>
                        <a:t>300.00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Calibri"/>
                        </a:rPr>
                        <a:t>400.00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700" b="1" i="0" u="none" strike="noStrike">
                          <a:solidFill>
                            <a:srgbClr val="000000"/>
                          </a:solidFill>
                          <a:latin typeface="Calibri"/>
                        </a:rPr>
                        <a:t>500.00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361975">
                <a:tc>
                  <a:txBody>
                    <a:bodyPr/>
                    <a:lstStyle/>
                    <a:p>
                      <a:pPr algn="ctr" fontAlgn="ctr"/>
                      <a:r>
                        <a:rPr lang="en-US" sz="700" b="0" i="0" u="none" strike="noStrike">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Mins</a:t>
                      </a:r>
                    </a:p>
                  </a:txBody>
                  <a:tcPr marL="4460" marR="4460" marT="446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Calibri"/>
                        </a:rPr>
                        <a:t>Mean 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Mean 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Mean of 2 trials</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SE</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Calibri"/>
                        </a:rPr>
                        <a:t>Mean 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Mean 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Mean of 2 trials</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SE</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Calibri"/>
                        </a:rPr>
                        <a:t>Mean 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Mean 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Mean of 2 trials</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SE</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Calibri"/>
                        </a:rPr>
                        <a:t>Mean 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Mean 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Mean of 2 trials</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SE</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Calibri"/>
                        </a:rPr>
                        <a:t>Mean 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Mean 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Mean of 2 trials</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SE</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Calibri"/>
                        </a:rPr>
                        <a:t>Mean 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Mean 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Mean of 2 trials</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SE</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Calibri"/>
                        </a:rPr>
                        <a:t>Mean 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Mean 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Mean of 2 trials</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SE</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latin typeface="Calibri"/>
                        </a:rPr>
                        <a:t>Mean 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700" b="0" i="0" u="none" strike="noStrike" dirty="0">
                          <a:solidFill>
                            <a:srgbClr val="000000"/>
                          </a:solidFill>
                          <a:latin typeface="Calibri"/>
                        </a:rPr>
                        <a:t>Mean 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b"/>
                      <a:r>
                        <a:rPr lang="en-US" sz="700" b="1" i="0" u="none" strike="noStrike">
                          <a:solidFill>
                            <a:srgbClr val="000000"/>
                          </a:solidFill>
                          <a:latin typeface="Calibri"/>
                        </a:rPr>
                        <a:t>Mean of 2 trials</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700" b="1" i="0" u="none" strike="noStrike">
                          <a:solidFill>
                            <a:srgbClr val="000000"/>
                          </a:solidFill>
                          <a:latin typeface="Calibri"/>
                        </a:rPr>
                        <a:t>SE</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0824">
                <a:tc>
                  <a:txBody>
                    <a:bodyPr/>
                    <a:lstStyle/>
                    <a:p>
                      <a:pPr algn="l" fontAlgn="b"/>
                      <a:r>
                        <a:rPr lang="en-US" sz="700" b="0" i="0" u="none" strike="noStrike">
                          <a:solidFill>
                            <a:srgbClr val="000000"/>
                          </a:solidFill>
                          <a:latin typeface="Calibri"/>
                        </a:rPr>
                        <a:t> +taq</a:t>
                      </a:r>
                    </a:p>
                  </a:txBody>
                  <a:tcPr marL="4460" marR="4460" marT="446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10.00</a:t>
                      </a:r>
                    </a:p>
                  </a:txBody>
                  <a:tcPr marL="4460" marR="4460" marT="446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6.72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r" fontAlgn="b"/>
                      <a:r>
                        <a:rPr lang="en-US" sz="700" b="0" i="0" u="none" strike="noStrike" dirty="0">
                          <a:solidFill>
                            <a:srgbClr val="000000"/>
                          </a:solidFill>
                          <a:latin typeface="Calibri"/>
                        </a:rPr>
                        <a:t>9.32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8.02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n-US" sz="700" b="1" i="0" u="none" strike="noStrike">
                          <a:solidFill>
                            <a:srgbClr val="000000"/>
                          </a:solidFill>
                          <a:latin typeface="Calibri"/>
                        </a:rPr>
                        <a:t>1.841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8.54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r" fontAlgn="b"/>
                      <a:r>
                        <a:rPr lang="en-US" sz="700" b="0" i="0" u="none" strike="noStrike" dirty="0">
                          <a:solidFill>
                            <a:srgbClr val="000000"/>
                          </a:solidFill>
                          <a:latin typeface="Calibri"/>
                        </a:rPr>
                        <a:t>11.283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9.91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n-US" sz="700" b="1" i="0" u="none" strike="noStrike">
                          <a:solidFill>
                            <a:srgbClr val="000000"/>
                          </a:solidFill>
                          <a:latin typeface="Calibri"/>
                        </a:rPr>
                        <a:t>1.939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9.70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r" fontAlgn="b"/>
                      <a:r>
                        <a:rPr lang="en-US" sz="700" b="0" i="0" u="none" strike="noStrike">
                          <a:solidFill>
                            <a:srgbClr val="000000"/>
                          </a:solidFill>
                          <a:latin typeface="Calibri"/>
                        </a:rPr>
                        <a:t>12.58</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11.14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n-US" sz="700" b="1" i="0" u="none" strike="noStrike">
                          <a:solidFill>
                            <a:srgbClr val="000000"/>
                          </a:solidFill>
                          <a:latin typeface="Calibri"/>
                        </a:rPr>
                        <a:t>2.042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14.92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r" fontAlgn="b"/>
                      <a:r>
                        <a:rPr lang="en-US" sz="700" b="0" i="0" u="none" strike="noStrike">
                          <a:solidFill>
                            <a:srgbClr val="000000"/>
                          </a:solidFill>
                          <a:latin typeface="Calibri"/>
                        </a:rPr>
                        <a:t>17.38</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16.15</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n-US" sz="700" b="1" i="0" u="none" strike="noStrike">
                          <a:solidFill>
                            <a:srgbClr val="000000"/>
                          </a:solidFill>
                          <a:latin typeface="Calibri"/>
                        </a:rPr>
                        <a:t>1.737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15.66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r" fontAlgn="b"/>
                      <a:r>
                        <a:rPr lang="en-US" sz="700" b="0" i="0" u="none" strike="noStrike" dirty="0">
                          <a:solidFill>
                            <a:srgbClr val="000000"/>
                          </a:solidFill>
                          <a:latin typeface="Calibri"/>
                        </a:rPr>
                        <a:t>18.57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17.11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n-US" sz="700" b="1" i="0" u="none" strike="noStrike">
                          <a:solidFill>
                            <a:srgbClr val="000000"/>
                          </a:solidFill>
                          <a:latin typeface="Calibri"/>
                        </a:rPr>
                        <a:t>2.058</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14.37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r" fontAlgn="b"/>
                      <a:r>
                        <a:rPr lang="en-US" sz="700" b="0" i="0" u="none" strike="noStrike" dirty="0">
                          <a:solidFill>
                            <a:srgbClr val="000000"/>
                          </a:solidFill>
                          <a:latin typeface="Calibri"/>
                        </a:rPr>
                        <a:t>16.11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15.24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n-US" sz="700" b="1" i="0" u="none" strike="noStrike">
                          <a:solidFill>
                            <a:srgbClr val="000000"/>
                          </a:solidFill>
                          <a:latin typeface="Calibri"/>
                        </a:rPr>
                        <a:t>1.233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dirty="0">
                          <a:solidFill>
                            <a:srgbClr val="000000"/>
                          </a:solidFill>
                          <a:latin typeface="Calibri"/>
                        </a:rPr>
                        <a:t>10.31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r" fontAlgn="b"/>
                      <a:r>
                        <a:rPr lang="en-US" sz="700" b="0" i="0" u="none" strike="noStrike" dirty="0">
                          <a:solidFill>
                            <a:srgbClr val="000000"/>
                          </a:solidFill>
                          <a:latin typeface="Calibri"/>
                        </a:rPr>
                        <a:t>13.36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11.83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n-US" sz="700" b="1" i="0" u="none" strike="noStrike">
                          <a:solidFill>
                            <a:srgbClr val="000000"/>
                          </a:solidFill>
                          <a:latin typeface="Calibri"/>
                        </a:rPr>
                        <a:t>2.160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700" b="0" i="0" u="none" strike="noStrike">
                          <a:solidFill>
                            <a:srgbClr val="000000"/>
                          </a:solidFill>
                          <a:latin typeface="Calibri"/>
                        </a:rPr>
                        <a:t>8.35</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C000"/>
                    </a:solidFill>
                  </a:tcPr>
                </a:tc>
                <a:tc>
                  <a:txBody>
                    <a:bodyPr/>
                    <a:lstStyle/>
                    <a:p>
                      <a:pPr algn="r" fontAlgn="b"/>
                      <a:r>
                        <a:rPr lang="en-US" sz="700" b="0" i="0" u="none" strike="noStrike">
                          <a:solidFill>
                            <a:srgbClr val="000000"/>
                          </a:solidFill>
                          <a:latin typeface="Calibri"/>
                        </a:rPr>
                        <a:t>11.17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9.76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n-US" sz="700" b="1" i="0" u="none" strike="noStrike">
                          <a:solidFill>
                            <a:srgbClr val="000000"/>
                          </a:solidFill>
                          <a:latin typeface="Calibri"/>
                        </a:rPr>
                        <a:t>1.994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50824">
                <a:tc>
                  <a:txBody>
                    <a:bodyPr/>
                    <a:lstStyle/>
                    <a:p>
                      <a:pPr algn="l" fontAlgn="b"/>
                      <a:r>
                        <a:rPr lang="en-US" sz="700" b="0" i="0" u="none" strike="noStrike">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8.50</a:t>
                      </a:r>
                    </a:p>
                  </a:txBody>
                  <a:tcPr marL="4460" marR="4460" marT="446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5.63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8.03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6.83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1.697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7.46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9.287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8.37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1.293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8.78</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10.24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9.51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1.031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11.79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15.16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13.47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2.385</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11.52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16.06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13.79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3.210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10.91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13.91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12.41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2.126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7.36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11.40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9.38</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2.857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6.53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8.95</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7.74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1.711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50824">
                <a:tc>
                  <a:txBody>
                    <a:bodyPr/>
                    <a:lstStyle/>
                    <a:p>
                      <a:pPr algn="l" fontAlgn="b"/>
                      <a:r>
                        <a:rPr lang="en-US" sz="700" b="0" i="0" u="none" strike="noStrike">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6.50</a:t>
                      </a:r>
                    </a:p>
                  </a:txBody>
                  <a:tcPr marL="4460" marR="4460" marT="446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6.53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8.18</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7.35</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1.164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10.282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9.18</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1.564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8.60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11.32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9.96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1.923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12.01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14.84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13.42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1.999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12.55</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15.27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13.91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1.928</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11.88</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13.50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12.69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1.146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8.88</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11.50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10.19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1.857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9.56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8.63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1.318</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50824">
                <a:tc>
                  <a:txBody>
                    <a:bodyPr/>
                    <a:lstStyle/>
                    <a:p>
                      <a:pPr algn="l" fontAlgn="b"/>
                      <a:r>
                        <a:rPr lang="en-US" sz="700" b="0" i="0" u="none" strike="noStrike">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5.00</a:t>
                      </a:r>
                    </a:p>
                  </a:txBody>
                  <a:tcPr marL="4460" marR="4460" marT="446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5.31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7.64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6.48</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1.650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6.60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8.888</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7.74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1.618</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10.08</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8.84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1.754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11.00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12.44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11.72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1.018</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11.09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13.19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12.14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1.487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10.44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12.92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11.68</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1.754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7.65</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10.59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9.12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2.075</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7.26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8.85</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8.05</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1.129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50824">
                <a:tc>
                  <a:txBody>
                    <a:bodyPr/>
                    <a:lstStyle/>
                    <a:p>
                      <a:pPr algn="l" fontAlgn="b"/>
                      <a:r>
                        <a:rPr lang="en-US" sz="700" b="0" i="0" u="none" strike="noStrike">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3.50</a:t>
                      </a:r>
                    </a:p>
                  </a:txBody>
                  <a:tcPr marL="4460" marR="4460" marT="446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5.81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9.60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7.70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2.680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6.51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10.273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8.39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2.663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7.43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10.96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9.20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2.497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9.92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13.25</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11.58</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2.354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9.64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13.20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11.42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2.520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9.45</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12.74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11.09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2.332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7.79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11.11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9.45</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2.343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7.16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12.21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9.69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3.570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50824">
                <a:tc>
                  <a:txBody>
                    <a:bodyPr/>
                    <a:lstStyle/>
                    <a:p>
                      <a:pPr algn="l" fontAlgn="b"/>
                      <a:r>
                        <a:rPr lang="en-US" sz="700" b="0" i="0" u="none" strike="noStrike">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2.00</a:t>
                      </a:r>
                    </a:p>
                  </a:txBody>
                  <a:tcPr marL="4460" marR="4460" marT="446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6.31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8.26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7.29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1.376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6.41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8.492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7.45</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1.469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7.08</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9.36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8.22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1.616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8.79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11.15</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9.97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1.667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9.44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11.71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10.57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1.611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9.08</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11.23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10.15</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1.526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7.29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10.24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8.77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2.086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7.54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9.61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8.58</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1.460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50824">
                <a:tc>
                  <a:txBody>
                    <a:bodyPr/>
                    <a:lstStyle/>
                    <a:p>
                      <a:pPr algn="l" fontAlgn="b"/>
                      <a:r>
                        <a:rPr lang="en-US" sz="700" b="0" i="0" u="none" strike="noStrike">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1.00</a:t>
                      </a:r>
                    </a:p>
                  </a:txBody>
                  <a:tcPr marL="4460" marR="4460" marT="446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6.09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8.84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7.47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1.942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7.55</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9.700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8.62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1.523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7.66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9.43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8.54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1.253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8.77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10.49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9.63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1.216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8.78</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10.16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9.47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0.974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9.21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10.29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9.75</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0.760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8.32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10.09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9.20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1.255</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8.17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10.01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9.09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1.301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50824">
                <a:tc>
                  <a:txBody>
                    <a:bodyPr/>
                    <a:lstStyle/>
                    <a:p>
                      <a:pPr algn="l" fontAlgn="b"/>
                      <a:r>
                        <a:rPr lang="en-US" sz="700" b="0" i="0" u="none" strike="noStrike">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0.83</a:t>
                      </a:r>
                    </a:p>
                  </a:txBody>
                  <a:tcPr marL="4460" marR="4460" marT="446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6.34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6.51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6.42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0.116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6.62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8.804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7.71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1.545</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6.98</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9.23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8.11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1.591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8.17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10.24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9.20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1.462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8.42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10.24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9.33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1.283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8.36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9.66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9.01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0.922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7.83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9.04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8.44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0.854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7.20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8.54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7.87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0.945</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50824">
                <a:tc>
                  <a:txBody>
                    <a:bodyPr/>
                    <a:lstStyle/>
                    <a:p>
                      <a:pPr algn="l" fontAlgn="b"/>
                      <a:r>
                        <a:rPr lang="en-US" sz="700" b="0" i="0" u="none" strike="noStrike">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0.66</a:t>
                      </a:r>
                    </a:p>
                  </a:txBody>
                  <a:tcPr marL="4460" marR="4460" marT="446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6.22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8.76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7.49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1.800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7.11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9.827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8.47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1.924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7.06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9.51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8.28</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1.736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8.04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10.49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9.27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1.734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7.76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11.15</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9.46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2.396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7.95</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10.50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9.22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1.803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7.67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a:solidFill>
                            <a:srgbClr val="000000"/>
                          </a:solidFill>
                          <a:latin typeface="Calibri"/>
                        </a:rPr>
                        <a:t>8.97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8.32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0.919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8.28</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9.57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8.92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0.909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50824">
                <a:tc>
                  <a:txBody>
                    <a:bodyPr/>
                    <a:lstStyle/>
                    <a:p>
                      <a:pPr algn="l" fontAlgn="b"/>
                      <a:r>
                        <a:rPr lang="en-US" sz="700" b="0" i="0" u="none" strike="noStrike">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0.50</a:t>
                      </a:r>
                    </a:p>
                  </a:txBody>
                  <a:tcPr marL="4460" marR="4460" marT="446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5.99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7.81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6.90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1.288</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6.31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8.297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7.30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1.409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5.62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8.12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6.87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1.773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7.22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9.29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8.26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1.462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7.40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10.07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8.73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1.885</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6.56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9.52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8.04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2.092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7.39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9.33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8.36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1.372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6.92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7.69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7.30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0.544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50824">
                <a:tc>
                  <a:txBody>
                    <a:bodyPr/>
                    <a:lstStyle/>
                    <a:p>
                      <a:pPr algn="l" fontAlgn="b"/>
                      <a:r>
                        <a:rPr lang="en-US" sz="700" b="0" i="0" u="none" strike="noStrike">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0.33</a:t>
                      </a:r>
                    </a:p>
                  </a:txBody>
                  <a:tcPr marL="4460" marR="4460" marT="446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5.91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8.75</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7.33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2.011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6.68</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9.704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8.19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2.137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6.57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9.76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8.17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2.253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7.93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10.30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9.12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1.677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6.66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10.71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8.69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2.868</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8.01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10.79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9.40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1.962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7.33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9.45</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8.39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1.496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7.51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8.52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8.01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0.715</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50824">
                <a:tc>
                  <a:txBody>
                    <a:bodyPr/>
                    <a:lstStyle/>
                    <a:p>
                      <a:pPr algn="l" fontAlgn="b"/>
                      <a:r>
                        <a:rPr lang="en-US" sz="700" b="0" i="0" u="none" strike="noStrike">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0.00</a:t>
                      </a:r>
                    </a:p>
                  </a:txBody>
                  <a:tcPr marL="4460" marR="4460" marT="446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6.28</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8.57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7.42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1.614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5.95</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6.483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6.22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0.374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6.89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8.69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7.79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1.273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7.34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9.52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8.43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1.544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7.13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10.15</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8.64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2.129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6.94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10.28</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8.61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2.360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6.15</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8.92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7.54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1.964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solidFill>
                            <a:srgbClr val="000000"/>
                          </a:solidFill>
                          <a:latin typeface="Calibri"/>
                        </a:rPr>
                        <a:t>6.44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r" fontAlgn="b"/>
                      <a:r>
                        <a:rPr lang="en-US" sz="700" b="0" i="0" u="none" strike="noStrike" dirty="0">
                          <a:solidFill>
                            <a:srgbClr val="000000"/>
                          </a:solidFill>
                          <a:latin typeface="Calibri"/>
                        </a:rPr>
                        <a:t>10.23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8.33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a:solidFill>
                            <a:srgbClr val="000000"/>
                          </a:solidFill>
                          <a:latin typeface="Calibri"/>
                        </a:rPr>
                        <a:t>2.684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50824">
                <a:tc>
                  <a:txBody>
                    <a:bodyPr/>
                    <a:lstStyle/>
                    <a:p>
                      <a:pPr algn="l" fontAlgn="b"/>
                      <a:r>
                        <a:rPr lang="en-US" sz="700" b="0" i="0" u="none" strike="noStrike">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700" b="0" i="0" u="none" strike="noStrike">
                          <a:solidFill>
                            <a:srgbClr val="000000"/>
                          </a:solidFill>
                          <a:latin typeface="Calibri"/>
                        </a:rPr>
                        <a:t> </a:t>
                      </a:r>
                    </a:p>
                  </a:txBody>
                  <a:tcPr marL="4460" marR="4460" marT="446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l" fontAlgn="b"/>
                      <a:r>
                        <a:rPr lang="en-US" sz="700" b="0" i="0" u="none" strike="noStrike" dirty="0">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l" fontAlgn="b"/>
                      <a:r>
                        <a:rPr lang="en-US" sz="700" b="1" i="0" u="none" strike="noStrike">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l" fontAlgn="b"/>
                      <a:r>
                        <a:rPr lang="en-US" sz="700" b="0" i="0" u="none" strike="noStrike" dirty="0">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l" fontAlgn="b"/>
                      <a:r>
                        <a:rPr lang="en-US" sz="700" b="1" i="0" u="none" strike="noStrike">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l" fontAlgn="b"/>
                      <a:r>
                        <a:rPr lang="en-US" sz="700" b="0" i="0" u="none" strike="noStrike" dirty="0">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l" fontAlgn="b"/>
                      <a:r>
                        <a:rPr lang="en-US" sz="700" b="1" i="0" u="none" strike="noStrike">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l" fontAlgn="b"/>
                      <a:r>
                        <a:rPr lang="en-US" sz="700" b="0" i="0" u="none" strike="noStrike" dirty="0">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l" fontAlgn="b"/>
                      <a:r>
                        <a:rPr lang="en-US" sz="700" b="1" i="0" u="none" strike="noStrike">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l" fontAlgn="b"/>
                      <a:r>
                        <a:rPr lang="en-US" sz="700" b="0" i="0" u="none" strike="noStrike" dirty="0">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l" fontAlgn="b"/>
                      <a:r>
                        <a:rPr lang="en-US" sz="700" b="1" i="0" u="none" strike="noStrike">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l" fontAlgn="b"/>
                      <a:r>
                        <a:rPr lang="en-US" sz="700" b="0" i="0" u="none" strike="noStrike" dirty="0">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l" fontAlgn="b"/>
                      <a:r>
                        <a:rPr lang="en-US" sz="700" b="1" i="0" u="none" strike="noStrike">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l" fontAlgn="b"/>
                      <a:r>
                        <a:rPr lang="en-US" sz="700" b="0" i="0" u="none" strike="noStrike" dirty="0">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l" fontAlgn="b"/>
                      <a:r>
                        <a:rPr lang="en-US" sz="700" b="1" i="0" u="none" strike="noStrike">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l" fontAlgn="b"/>
                      <a:r>
                        <a:rPr lang="en-US" sz="700" b="0" i="0" u="none" strike="noStrike" dirty="0">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20000"/>
                        <a:lumOff val="80000"/>
                      </a:schemeClr>
                    </a:solidFill>
                  </a:tcPr>
                </a:tc>
                <a:tc>
                  <a:txBody>
                    <a:bodyPr/>
                    <a:lstStyle/>
                    <a:p>
                      <a:pPr algn="l" fontAlgn="b"/>
                      <a:r>
                        <a:rPr lang="en-US" sz="700" b="1" i="0" u="none" strike="noStrike">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000000"/>
                          </a:solidFill>
                          <a:latin typeface="Calibri"/>
                        </a:rPr>
                        <a:t> </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50824">
                <a:tc>
                  <a:txBody>
                    <a:bodyPr/>
                    <a:lstStyle/>
                    <a:p>
                      <a:pPr algn="l" fontAlgn="b"/>
                      <a:r>
                        <a:rPr lang="en-US" sz="700" b="0" i="0" u="none" strike="noStrike">
                          <a:solidFill>
                            <a:srgbClr val="000000"/>
                          </a:solidFill>
                          <a:latin typeface="Calibri"/>
                        </a:rPr>
                        <a:t> -taq</a:t>
                      </a:r>
                    </a:p>
                  </a:txBody>
                  <a:tcPr marL="4460" marR="4460" marT="446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a:solidFill>
                            <a:srgbClr val="000000"/>
                          </a:solidFill>
                          <a:latin typeface="Calibri"/>
                        </a:rPr>
                        <a:t>0.00</a:t>
                      </a:r>
                    </a:p>
                  </a:txBody>
                  <a:tcPr marL="4460" marR="4460" marT="446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5.64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700" b="0" i="0" u="none" strike="noStrike" dirty="0">
                          <a:solidFill>
                            <a:srgbClr val="000000"/>
                          </a:solidFill>
                          <a:latin typeface="Calibri"/>
                        </a:rPr>
                        <a:t>7.24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6.44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700" b="1" i="0" u="none" strike="noStrike">
                          <a:solidFill>
                            <a:srgbClr val="000000"/>
                          </a:solidFill>
                          <a:latin typeface="Calibri"/>
                        </a:rPr>
                        <a:t>1.131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6.91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700" b="0" i="0" u="none" strike="noStrike" dirty="0">
                          <a:solidFill>
                            <a:srgbClr val="000000"/>
                          </a:solidFill>
                          <a:latin typeface="Calibri"/>
                        </a:rPr>
                        <a:t>8.351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7.63</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700" b="1" i="0" u="none" strike="noStrike">
                          <a:solidFill>
                            <a:srgbClr val="000000"/>
                          </a:solidFill>
                          <a:latin typeface="Calibri"/>
                        </a:rPr>
                        <a:t>1.018</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6.69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700" b="0" i="0" u="none" strike="noStrike" dirty="0">
                          <a:solidFill>
                            <a:srgbClr val="000000"/>
                          </a:solidFill>
                          <a:latin typeface="Calibri"/>
                        </a:rPr>
                        <a:t>6.89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6.79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700" b="1" i="0" u="none" strike="noStrike">
                          <a:solidFill>
                            <a:srgbClr val="000000"/>
                          </a:solidFill>
                          <a:latin typeface="Calibri"/>
                        </a:rPr>
                        <a:t>0.142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6.66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700" b="0" i="0" u="none" strike="noStrike" dirty="0">
                          <a:solidFill>
                            <a:srgbClr val="000000"/>
                          </a:solidFill>
                          <a:latin typeface="Calibri"/>
                        </a:rPr>
                        <a:t>7.97</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7.32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700" b="1" i="0" u="none" strike="noStrike">
                          <a:solidFill>
                            <a:srgbClr val="000000"/>
                          </a:solidFill>
                          <a:latin typeface="Calibri"/>
                        </a:rPr>
                        <a:t>0.931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6.42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700" b="0" i="0" u="none" strike="noStrike" dirty="0">
                          <a:solidFill>
                            <a:srgbClr val="000000"/>
                          </a:solidFill>
                          <a:latin typeface="Calibri"/>
                        </a:rPr>
                        <a:t>7.79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7.11</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700" b="1" i="0" u="none" strike="noStrike">
                          <a:solidFill>
                            <a:srgbClr val="000000"/>
                          </a:solidFill>
                          <a:latin typeface="Calibri"/>
                        </a:rPr>
                        <a:t>0.970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7.80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700" b="0" i="0" u="none" strike="noStrike" dirty="0">
                          <a:solidFill>
                            <a:srgbClr val="000000"/>
                          </a:solidFill>
                          <a:latin typeface="Calibri"/>
                        </a:rPr>
                        <a:t>8.78</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8.29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700" b="1" i="0" u="none" strike="noStrike">
                          <a:solidFill>
                            <a:srgbClr val="000000"/>
                          </a:solidFill>
                          <a:latin typeface="Calibri"/>
                        </a:rPr>
                        <a:t>0.689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7.22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700" b="0" i="0" u="none" strike="noStrike" dirty="0">
                          <a:solidFill>
                            <a:srgbClr val="000000"/>
                          </a:solidFill>
                          <a:latin typeface="Calibri"/>
                        </a:rPr>
                        <a:t>8.99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8.10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700" b="1" i="0" u="none" strike="noStrike">
                          <a:solidFill>
                            <a:srgbClr val="000000"/>
                          </a:solidFill>
                          <a:latin typeface="Calibri"/>
                        </a:rPr>
                        <a:t>1.250</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700" b="0" i="0" u="none" strike="noStrike" dirty="0">
                          <a:solidFill>
                            <a:srgbClr val="000000"/>
                          </a:solidFill>
                          <a:latin typeface="Calibri"/>
                        </a:rPr>
                        <a:t>7.59</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700" b="0" i="0" u="none" strike="noStrike" dirty="0">
                          <a:solidFill>
                            <a:srgbClr val="000000"/>
                          </a:solidFill>
                          <a:latin typeface="Calibri"/>
                        </a:rPr>
                        <a:t>10.64</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r" fontAlgn="b"/>
                      <a:r>
                        <a:rPr lang="en-US" sz="700" b="1" i="0" u="none" strike="noStrike">
                          <a:solidFill>
                            <a:srgbClr val="000000"/>
                          </a:solidFill>
                          <a:latin typeface="Calibri"/>
                        </a:rPr>
                        <a:t>9.12</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700" b="1" i="0" u="none" strike="noStrike" dirty="0">
                          <a:solidFill>
                            <a:srgbClr val="000000"/>
                          </a:solidFill>
                          <a:latin typeface="Calibri"/>
                        </a:rPr>
                        <a:t>2.156</a:t>
                      </a:r>
                    </a:p>
                  </a:txBody>
                  <a:tcPr marL="4460" marR="4460" marT="44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3810000" y="686784"/>
          <a:ext cx="4267200" cy="86296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endParaRPr lang="en-US" sz="1000" b="0" i="0" u="none" strike="noStrike" dirty="0">
                        <a:latin typeface="+mn-lt"/>
                      </a:endParaRPr>
                    </a:p>
                  </a:txBody>
                  <a:tcPr marL="9525" marR="9525" marT="95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dirty="0" smtClean="0">
                          <a:latin typeface="+mn-lt"/>
                        </a:rPr>
                        <a:t>Not converged</a:t>
                      </a:r>
                    </a:p>
                  </a:txBody>
                  <a:tcPr marL="9525" marR="9525" marT="9525" marB="0" anchor="ctr"/>
                </a:tc>
              </a:tr>
              <a:tr h="274320">
                <a:tc>
                  <a:txBody>
                    <a:bodyPr/>
                    <a:lstStyle/>
                    <a:p>
                      <a:pPr algn="l" fontAlgn="b"/>
                      <a:r>
                        <a:rPr lang="en-US" sz="1000" b="0" i="0" u="none" strike="noStrike" dirty="0" smtClean="0">
                          <a:latin typeface="+mn-lt"/>
                        </a:rPr>
                        <a:t>   R square</a:t>
                      </a:r>
                      <a:endParaRPr lang="en-US" sz="1000" b="0" i="0" u="none" strike="noStrike" dirty="0">
                        <a:latin typeface="+mn-lt"/>
                      </a:endParaRPr>
                    </a:p>
                  </a:txBody>
                  <a:tcPr marL="9525" marR="9525" marT="9525" marB="0" anchor="ctr"/>
                </a:tc>
                <a:tc>
                  <a:txBody>
                    <a:bodyPr/>
                    <a:lstStyle/>
                    <a:p>
                      <a:pPr algn="ctr" fontAlgn="b"/>
                      <a:r>
                        <a:rPr lang="en-US" sz="1000" b="0" i="0" u="none" strike="noStrike" dirty="0">
                          <a:latin typeface="+mn-lt"/>
                        </a:rPr>
                        <a:t>0.002253</a:t>
                      </a:r>
                    </a:p>
                  </a:txBody>
                  <a:tcPr marL="9525" marR="9525" marT="9525" marB="0" anchor="ctr"/>
                </a:tc>
                <a:tc>
                  <a:txBody>
                    <a:bodyPr/>
                    <a:lstStyle/>
                    <a:p>
                      <a:pPr algn="ctr" fontAlgn="b"/>
                      <a:endParaRPr lang="en-US" sz="1000" b="0" i="0" u="none" strike="noStrike" dirty="0">
                        <a:latin typeface="+mn-lt"/>
                      </a:endParaRPr>
                    </a:p>
                  </a:txBody>
                  <a:tcPr marL="9525" marR="9525" marT="9525" marB="0" anchor="ctr"/>
                </a:tc>
              </a:tr>
            </a:tbl>
          </a:graphicData>
        </a:graphic>
      </p:graphicFrame>
      <p:graphicFrame>
        <p:nvGraphicFramePr>
          <p:cNvPr id="7" name="Table 6"/>
          <p:cNvGraphicFramePr>
            <a:graphicFrameLocks noGrp="1"/>
          </p:cNvGraphicFramePr>
          <p:nvPr/>
        </p:nvGraphicFramePr>
        <p:xfrm>
          <a:off x="3807540" y="3662520"/>
          <a:ext cx="4267200" cy="86296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10uM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10uM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Interrupted</a:t>
                      </a:r>
                      <a:endParaRPr lang="en-US" sz="1000" b="0" i="0" u="none" strike="noStrike" dirty="0">
                        <a:latin typeface="Arial"/>
                      </a:endParaRPr>
                    </a:p>
                  </a:txBody>
                  <a:tcPr marL="9525" marR="9525" marT="9525" marB="0" anchor="ctr"/>
                </a:tc>
              </a:tr>
              <a:tr h="274320">
                <a:tc>
                  <a:txBody>
                    <a:bodyPr/>
                    <a:lstStyle/>
                    <a:p>
                      <a:pPr algn="l" fontAlgn="b"/>
                      <a:r>
                        <a:rPr lang="en-US" sz="1000" b="0" i="0" u="none" strike="noStrike" dirty="0" smtClean="0">
                          <a:latin typeface="+mn-lt"/>
                        </a:rPr>
                        <a:t>   R square</a:t>
                      </a:r>
                      <a:endParaRPr lang="en-US" sz="1000" b="0" i="0" u="none" strike="noStrike" dirty="0">
                        <a:latin typeface="Arial"/>
                      </a:endParaRPr>
                    </a:p>
                  </a:txBody>
                  <a:tcPr marL="9525" marR="9525" marT="9525" marB="0" anchor="ctr"/>
                </a:tc>
                <a:tc>
                  <a:txBody>
                    <a:bodyPr/>
                    <a:lstStyle/>
                    <a:p>
                      <a:pPr algn="ctr" fontAlgn="b"/>
                      <a:r>
                        <a:rPr lang="en-US" sz="1000" b="0" i="0" u="none" strike="noStrike" dirty="0">
                          <a:latin typeface="+mn-lt"/>
                        </a:rPr>
                        <a:t>0.1653</a:t>
                      </a:r>
                    </a:p>
                  </a:txBody>
                  <a:tcPr marL="9525" marR="9525" marT="9525" marB="0" anchor="ctr"/>
                </a:tc>
                <a:tc>
                  <a:txBody>
                    <a:bodyPr/>
                    <a:lstStyle/>
                    <a:p>
                      <a:pPr algn="ctr" fontAlgn="b"/>
                      <a:endParaRPr lang="en-US" sz="1000" b="0" i="0" u="none" strike="noStrike" dirty="0">
                        <a:latin typeface="+mn-lt"/>
                      </a:endParaRPr>
                    </a:p>
                  </a:txBody>
                  <a:tcPr marL="9525" marR="9525" marT="9525" marB="0" anchor="ctr"/>
                </a:tc>
              </a:tr>
            </a:tbl>
          </a:graphicData>
        </a:graphic>
      </p:graphicFrame>
      <p:graphicFrame>
        <p:nvGraphicFramePr>
          <p:cNvPr id="8" name="Table 7"/>
          <p:cNvGraphicFramePr>
            <a:graphicFrameLocks noGrp="1"/>
          </p:cNvGraphicFramePr>
          <p:nvPr/>
        </p:nvGraphicFramePr>
        <p:xfrm>
          <a:off x="3810000" y="1783080"/>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2uM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2uM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7.428</a:t>
                      </a:r>
                    </a:p>
                  </a:txBody>
                  <a:tcPr marL="9525" marR="9525" marT="9525" marB="0" anchor="ctr"/>
                </a:tc>
                <a:tc>
                  <a:txBody>
                    <a:bodyPr/>
                    <a:lstStyle/>
                    <a:p>
                      <a:pPr algn="ctr" fontAlgn="ctr"/>
                      <a:r>
                        <a:rPr lang="en-US" sz="800" b="0" i="0" u="none" strike="noStrike">
                          <a:solidFill>
                            <a:srgbClr val="000000"/>
                          </a:solidFill>
                          <a:latin typeface="+mn-lt"/>
                        </a:rPr>
                        <a:t> </a:t>
                      </a:r>
                    </a:p>
                  </a:txBody>
                  <a:tcPr marL="9525" marR="9525" marT="9525" marB="0" anchor="ctr"/>
                </a:tc>
                <a:tc>
                  <a:txBody>
                    <a:bodyPr/>
                    <a:lstStyle/>
                    <a:p>
                      <a:pPr algn="ctr" fontAlgn="b"/>
                      <a:r>
                        <a:rPr lang="en-US" sz="800" b="0" i="0" u="none" strike="noStrike">
                          <a:solidFill>
                            <a:srgbClr val="000000"/>
                          </a:solidFill>
                          <a:latin typeface="+mn-lt"/>
                        </a:rPr>
                        <a:t> </a:t>
                      </a:r>
                    </a:p>
                  </a:txBody>
                  <a:tcPr marL="9525" marR="9525" marT="9525" marB="0" anchor="b"/>
                </a:tc>
                <a:tc>
                  <a:txBody>
                    <a:bodyPr/>
                    <a:lstStyle/>
                    <a:p>
                      <a:pPr algn="l" fontAlgn="b"/>
                      <a:r>
                        <a:rPr lang="en-US" sz="800" b="0" i="0" u="none" strike="noStrike">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7.334</a:t>
                      </a:r>
                    </a:p>
                  </a:txBody>
                  <a:tcPr marL="9525" marR="9525" marT="9525" marB="0" anchor="ctr"/>
                </a:tc>
                <a:tc>
                  <a:txBody>
                    <a:bodyPr/>
                    <a:lstStyle/>
                    <a:p>
                      <a:pPr algn="ctr" fontAlgn="ctr"/>
                      <a:r>
                        <a:rPr lang="en-US" sz="800" b="0" i="0" u="none" strike="noStrike">
                          <a:solidFill>
                            <a:srgbClr val="000000"/>
                          </a:solidFill>
                          <a:latin typeface="+mn-lt"/>
                        </a:rPr>
                        <a:t>-1.391</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r>
                        <a:rPr lang="en-US" sz="800" b="0" i="0" u="none" strike="noStrike">
                          <a:solidFill>
                            <a:srgbClr val="000000"/>
                          </a:solidFill>
                          <a:latin typeface="+mn-lt"/>
                        </a:rPr>
                        <a:t>0.000</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7.280</a:t>
                      </a:r>
                    </a:p>
                  </a:txBody>
                  <a:tcPr marL="9525" marR="9525" marT="9525" marB="0" anchor="ctr"/>
                </a:tc>
                <a:tc>
                  <a:txBody>
                    <a:bodyPr/>
                    <a:lstStyle/>
                    <a:p>
                      <a:pPr algn="ctr" fontAlgn="ctr"/>
                      <a:r>
                        <a:rPr lang="en-US" sz="800" b="0" i="0" u="none" strike="noStrike">
                          <a:solidFill>
                            <a:srgbClr val="000000"/>
                          </a:solidFill>
                          <a:latin typeface="+mn-lt"/>
                        </a:rPr>
                        <a:t>-0.807</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r>
                        <a:rPr lang="en-US" sz="800" b="0" i="0" u="none" strike="noStrike">
                          <a:solidFill>
                            <a:srgbClr val="000000"/>
                          </a:solidFill>
                          <a:latin typeface="+mn-lt"/>
                        </a:rPr>
                        <a:t>0.000</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7.249</a:t>
                      </a:r>
                    </a:p>
                  </a:txBody>
                  <a:tcPr marL="9525" marR="9525" marT="9525" marB="0" anchor="ctr"/>
                </a:tc>
                <a:tc>
                  <a:txBody>
                    <a:bodyPr/>
                    <a:lstStyle/>
                    <a:p>
                      <a:pPr algn="ctr" fontAlgn="ctr"/>
                      <a:r>
                        <a:rPr lang="en-US" sz="800" b="0" i="0" u="none" strike="noStrike">
                          <a:solidFill>
                            <a:srgbClr val="000000"/>
                          </a:solidFill>
                          <a:latin typeface="+mn-lt"/>
                        </a:rPr>
                        <a:t>-0.469</a:t>
                      </a:r>
                    </a:p>
                  </a:txBody>
                  <a:tcPr marL="9525" marR="9525" marT="9525" marB="0" anchor="ctr"/>
                </a:tc>
                <a:tc>
                  <a:txBody>
                    <a:bodyPr/>
                    <a:lstStyle/>
                    <a:p>
                      <a:pPr algn="ctr" fontAlgn="ctr"/>
                      <a:endParaRPr lang="en-US" sz="800" b="0" i="0" u="none" strike="noStrike">
                        <a:solidFill>
                          <a:srgbClr val="000000"/>
                        </a:solidFill>
                        <a:latin typeface="+mn-lt"/>
                      </a:endParaRPr>
                    </a:p>
                  </a:txBody>
                  <a:tcPr marL="9525" marR="9525" marT="9525" marB="0" anchor="ctr"/>
                </a:tc>
                <a:tc>
                  <a:txBody>
                    <a:bodyPr/>
                    <a:lstStyle/>
                    <a:p>
                      <a:pPr algn="ctr" fontAlgn="ctr"/>
                      <a:r>
                        <a:rPr lang="en-US" sz="800" b="0" i="0" u="none" strike="noStrike" dirty="0">
                          <a:solidFill>
                            <a:srgbClr val="000000"/>
                          </a:solidFill>
                          <a:latin typeface="+mn-lt"/>
                        </a:rPr>
                        <a:t>0.000</a:t>
                      </a:r>
                    </a:p>
                  </a:txBody>
                  <a:tcPr marL="9525" marR="9525" marT="9525" marB="0" anchor="ctr">
                    <a:solidFill>
                      <a:schemeClr val="accent6">
                        <a:lumMod val="20000"/>
                        <a:lumOff val="80000"/>
                      </a:schemeClr>
                    </a:solidFill>
                  </a:tcPr>
                </a:tc>
              </a:tr>
            </a:tbl>
          </a:graphicData>
        </a:graphic>
      </p:graphicFrame>
      <p:graphicFrame>
        <p:nvGraphicFramePr>
          <p:cNvPr id="9" name="Table 8"/>
          <p:cNvGraphicFramePr>
            <a:graphicFrameLocks noGrp="1"/>
          </p:cNvGraphicFramePr>
          <p:nvPr/>
        </p:nvGraphicFramePr>
        <p:xfrm>
          <a:off x="3807540" y="4876812"/>
          <a:ext cx="1920240" cy="1493520"/>
        </p:xfrm>
        <a:graphic>
          <a:graphicData uri="http://schemas.openxmlformats.org/drawingml/2006/table">
            <a:tbl>
              <a:tblPr firstRow="1" bandRow="1">
                <a:tableStyleId>{5C22544A-7EE6-4342-B048-85BDC9FD1C3A}</a:tableStyleId>
              </a:tblPr>
              <a:tblGrid>
                <a:gridCol w="384048"/>
                <a:gridCol w="384048"/>
                <a:gridCol w="384048"/>
                <a:gridCol w="384048"/>
                <a:gridCol w="384048"/>
              </a:tblGrid>
              <a:tr h="365760">
                <a:tc>
                  <a:txBody>
                    <a:bodyPr/>
                    <a:lstStyle/>
                    <a:p>
                      <a:pPr algn="l" fontAlgn="b"/>
                      <a:endParaRPr lang="en-US" sz="900" b="0" i="0" u="none" strike="noStrike" dirty="0">
                        <a:solidFill>
                          <a:srgbClr val="000000"/>
                        </a:solidFill>
                        <a:latin typeface="Calibri"/>
                      </a:endParaRPr>
                    </a:p>
                  </a:txBody>
                  <a:tcPr marL="9525" marR="9525" marT="9525" marB="0" anchor="b"/>
                </a:tc>
                <a:tc gridSpan="2">
                  <a:txBody>
                    <a:bodyPr/>
                    <a:lstStyle/>
                    <a:p>
                      <a:pPr algn="ctr" fontAlgn="ctr"/>
                      <a:r>
                        <a:rPr lang="en-US" sz="800" u="none" strike="noStrike" dirty="0" smtClean="0"/>
                        <a:t>10uM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10uM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6.320</a:t>
                      </a:r>
                    </a:p>
                  </a:txBody>
                  <a:tcPr marL="9525" marR="9525" marT="9525" marB="0" anchor="ctr"/>
                </a:tc>
                <a:tc>
                  <a:txBody>
                    <a:bodyPr/>
                    <a:lstStyle/>
                    <a:p>
                      <a:pPr algn="ctr" fontAlgn="ctr"/>
                      <a:r>
                        <a:rPr lang="en-US" sz="800" b="0" i="0" u="none" strike="noStrike">
                          <a:solidFill>
                            <a:srgbClr val="000000"/>
                          </a:solidFill>
                          <a:latin typeface="+mn-lt"/>
                        </a:rPr>
                        <a:t> </a:t>
                      </a:r>
                    </a:p>
                  </a:txBody>
                  <a:tcPr marL="9525" marR="9525" marT="9525" marB="0" anchor="ctr"/>
                </a:tc>
                <a:tc>
                  <a:txBody>
                    <a:bodyPr/>
                    <a:lstStyle/>
                    <a:p>
                      <a:pPr algn="ctr" fontAlgn="b"/>
                      <a:r>
                        <a:rPr lang="en-US" sz="800" b="0" i="0" u="none" strike="noStrike">
                          <a:solidFill>
                            <a:srgbClr val="000000"/>
                          </a:solidFill>
                          <a:latin typeface="+mn-lt"/>
                        </a:rPr>
                        <a:t>7.355</a:t>
                      </a:r>
                    </a:p>
                  </a:txBody>
                  <a:tcPr marL="9525" marR="9525" marT="9525" marB="0" anchor="b"/>
                </a:tc>
                <a:tc>
                  <a:txBody>
                    <a:bodyPr/>
                    <a:lstStyle/>
                    <a:p>
                      <a:pPr algn="l" fontAlgn="b"/>
                      <a:r>
                        <a:rPr lang="en-US" sz="800" b="0" i="0" u="none" strike="noStrike">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6.673</a:t>
                      </a:r>
                    </a:p>
                  </a:txBody>
                  <a:tcPr marL="9525" marR="9525" marT="9525" marB="0" anchor="ctr"/>
                </a:tc>
                <a:tc>
                  <a:txBody>
                    <a:bodyPr/>
                    <a:lstStyle/>
                    <a:p>
                      <a:pPr algn="ctr" fontAlgn="ctr"/>
                      <a:r>
                        <a:rPr lang="en-US" sz="800" b="0" i="0" u="none" strike="noStrike">
                          <a:solidFill>
                            <a:srgbClr val="000000"/>
                          </a:solidFill>
                          <a:latin typeface="+mn-lt"/>
                        </a:rPr>
                        <a:t>5.265</a:t>
                      </a:r>
                    </a:p>
                  </a:txBody>
                  <a:tcPr marL="9525" marR="9525" marT="9525" marB="0" anchor="ctr"/>
                </a:tc>
                <a:tc>
                  <a:txBody>
                    <a:bodyPr/>
                    <a:lstStyle/>
                    <a:p>
                      <a:pPr algn="ctr" fontAlgn="ctr"/>
                      <a:r>
                        <a:rPr lang="en-US" sz="800" b="0" i="0" u="none" strike="noStrike">
                          <a:solidFill>
                            <a:srgbClr val="000000"/>
                          </a:solidFill>
                          <a:latin typeface="+mn-lt"/>
                        </a:rPr>
                        <a:t>7.368</a:t>
                      </a:r>
                    </a:p>
                  </a:txBody>
                  <a:tcPr marL="9525" marR="9525" marT="9525" marB="0" anchor="ctr"/>
                </a:tc>
                <a:tc>
                  <a:txBody>
                    <a:bodyPr/>
                    <a:lstStyle/>
                    <a:p>
                      <a:pPr algn="ctr" fontAlgn="ctr"/>
                      <a:r>
                        <a:rPr lang="en-US" sz="800" b="0" i="0" u="none" strike="noStrike">
                          <a:solidFill>
                            <a:srgbClr val="000000"/>
                          </a:solidFill>
                          <a:latin typeface="+mn-lt"/>
                        </a:rPr>
                        <a:t>0.203</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6.970</a:t>
                      </a:r>
                    </a:p>
                  </a:txBody>
                  <a:tcPr marL="9525" marR="9525" marT="9525" marB="0" anchor="ctr"/>
                </a:tc>
                <a:tc>
                  <a:txBody>
                    <a:bodyPr/>
                    <a:lstStyle/>
                    <a:p>
                      <a:pPr algn="ctr" fontAlgn="ctr"/>
                      <a:r>
                        <a:rPr lang="en-US" sz="800" b="0" i="0" u="none" strike="noStrike">
                          <a:solidFill>
                            <a:srgbClr val="000000"/>
                          </a:solidFill>
                          <a:latin typeface="+mn-lt"/>
                        </a:rPr>
                        <a:t>4.413</a:t>
                      </a:r>
                    </a:p>
                  </a:txBody>
                  <a:tcPr marL="9525" marR="9525" marT="9525" marB="0" anchor="ctr"/>
                </a:tc>
                <a:tc>
                  <a:txBody>
                    <a:bodyPr/>
                    <a:lstStyle/>
                    <a:p>
                      <a:pPr algn="ctr" fontAlgn="ctr"/>
                      <a:r>
                        <a:rPr lang="en-US" sz="800" b="0" i="0" u="none" strike="noStrike">
                          <a:solidFill>
                            <a:srgbClr val="000000"/>
                          </a:solidFill>
                          <a:latin typeface="+mn-lt"/>
                        </a:rPr>
                        <a:t>7.382</a:t>
                      </a:r>
                    </a:p>
                  </a:txBody>
                  <a:tcPr marL="9525" marR="9525" marT="9525" marB="0" anchor="ctr"/>
                </a:tc>
                <a:tc>
                  <a:txBody>
                    <a:bodyPr/>
                    <a:lstStyle/>
                    <a:p>
                      <a:pPr algn="ctr" fontAlgn="ctr"/>
                      <a:r>
                        <a:rPr lang="en-US" sz="800" b="0" i="0" u="none" strike="noStrike">
                          <a:solidFill>
                            <a:srgbClr val="000000"/>
                          </a:solidFill>
                          <a:latin typeface="+mn-lt"/>
                        </a:rPr>
                        <a:t>0.203</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7.218</a:t>
                      </a:r>
                    </a:p>
                  </a:txBody>
                  <a:tcPr marL="9525" marR="9525" marT="9525" marB="0" anchor="ctr"/>
                </a:tc>
                <a:tc>
                  <a:txBody>
                    <a:bodyPr/>
                    <a:lstStyle/>
                    <a:p>
                      <a:pPr algn="ctr" fontAlgn="ctr"/>
                      <a:r>
                        <a:rPr lang="en-US" sz="800" b="0" i="0" u="none" strike="noStrike">
                          <a:solidFill>
                            <a:srgbClr val="000000"/>
                          </a:solidFill>
                          <a:latin typeface="+mn-lt"/>
                        </a:rPr>
                        <a:t>3.699</a:t>
                      </a:r>
                    </a:p>
                  </a:txBody>
                  <a:tcPr marL="9525" marR="9525" marT="9525" marB="0" anchor="ctr"/>
                </a:tc>
                <a:tc>
                  <a:txBody>
                    <a:bodyPr/>
                    <a:lstStyle/>
                    <a:p>
                      <a:pPr algn="ctr" fontAlgn="ctr"/>
                      <a:r>
                        <a:rPr lang="en-US" sz="800" b="0" i="0" u="none" strike="noStrike">
                          <a:solidFill>
                            <a:srgbClr val="000000"/>
                          </a:solidFill>
                          <a:latin typeface="+mn-lt"/>
                        </a:rPr>
                        <a:t>7.396</a:t>
                      </a:r>
                    </a:p>
                  </a:txBody>
                  <a:tcPr marL="9525" marR="9525" marT="9525" marB="0" anchor="ctr"/>
                </a:tc>
                <a:tc>
                  <a:txBody>
                    <a:bodyPr/>
                    <a:lstStyle/>
                    <a:p>
                      <a:pPr algn="ctr" fontAlgn="ctr"/>
                      <a:r>
                        <a:rPr lang="en-US" sz="800" b="0" i="0" u="none" strike="noStrike" dirty="0">
                          <a:solidFill>
                            <a:srgbClr val="000000"/>
                          </a:solidFill>
                          <a:latin typeface="+mn-lt"/>
                        </a:rPr>
                        <a:t>0.203</a:t>
                      </a:r>
                    </a:p>
                  </a:txBody>
                  <a:tcPr marL="9525" marR="9525" marT="9525" marB="0" anchor="ctr">
                    <a:solidFill>
                      <a:schemeClr val="accent6">
                        <a:lumMod val="20000"/>
                        <a:lumOff val="80000"/>
                      </a:schemeClr>
                    </a:solidFill>
                  </a:tcPr>
                </a:tc>
              </a:tr>
            </a:tbl>
          </a:graphicData>
        </a:graphic>
      </p:graphicFrame>
      <p:pic>
        <p:nvPicPr>
          <p:cNvPr id="4097" name="Picture 1"/>
          <p:cNvPicPr>
            <a:picLocks noChangeAspect="1" noChangeArrowheads="1"/>
          </p:cNvPicPr>
          <p:nvPr/>
        </p:nvPicPr>
        <p:blipFill>
          <a:blip r:embed="rId2" cstate="print"/>
          <a:srcRect/>
          <a:stretch>
            <a:fillRect/>
          </a:stretch>
        </p:blipFill>
        <p:spPr bwMode="auto">
          <a:xfrm>
            <a:off x="354806" y="685800"/>
            <a:ext cx="2921794" cy="2664619"/>
          </a:xfrm>
          <a:prstGeom prst="rect">
            <a:avLst/>
          </a:prstGeom>
          <a:noFill/>
          <a:ln w="9525">
            <a:solidFill>
              <a:schemeClr val="tx1"/>
            </a:solidFill>
            <a:miter lim="800000"/>
            <a:headEnd/>
            <a:tailEnd/>
          </a:ln>
        </p:spPr>
      </p:pic>
      <p:pic>
        <p:nvPicPr>
          <p:cNvPr id="4098" name="Picture 2"/>
          <p:cNvPicPr>
            <a:picLocks noChangeAspect="1" noChangeArrowheads="1"/>
          </p:cNvPicPr>
          <p:nvPr/>
        </p:nvPicPr>
        <p:blipFill>
          <a:blip r:embed="rId3" cstate="print"/>
          <a:srcRect/>
          <a:stretch>
            <a:fillRect/>
          </a:stretch>
        </p:blipFill>
        <p:spPr bwMode="auto">
          <a:xfrm>
            <a:off x="354806" y="3683491"/>
            <a:ext cx="2921794" cy="2707481"/>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3810000" y="762000"/>
          <a:ext cx="4267200" cy="86296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Interrupted</a:t>
                      </a:r>
                      <a:endParaRPr lang="en-US" sz="1000" b="0" i="0" u="none" strike="noStrike" dirty="0">
                        <a:latin typeface="Arial"/>
                      </a:endParaRPr>
                    </a:p>
                  </a:txBody>
                  <a:tcPr marL="9525" marR="9525" marT="9525" marB="0" anchor="ctr"/>
                </a:tc>
                <a:tc>
                  <a:txBody>
                    <a:bodyPr/>
                    <a:lstStyle/>
                    <a:p>
                      <a:pPr algn="ctr" fontAlgn="b"/>
                      <a:endParaRPr lang="en-US" sz="1000" b="0" i="0" u="none" strike="noStrike" dirty="0">
                        <a:latin typeface="Arial"/>
                      </a:endParaRPr>
                    </a:p>
                  </a:txBody>
                  <a:tcPr marL="9525" marR="9525" marT="9525" marB="0" anchor="ctr"/>
                </a:tc>
              </a:tr>
              <a:tr h="274320">
                <a:tc>
                  <a:txBody>
                    <a:bodyPr/>
                    <a:lstStyle/>
                    <a:p>
                      <a:pPr algn="l" fontAlgn="b"/>
                      <a:r>
                        <a:rPr lang="en-US" sz="1000" b="0" i="0" u="none" strike="noStrike" dirty="0" smtClean="0">
                          <a:latin typeface="+mn-lt"/>
                        </a:rPr>
                        <a:t>   R square</a:t>
                      </a:r>
                      <a:endParaRPr lang="en-US" sz="1000" b="0" i="0" u="none" strike="noStrike" dirty="0">
                        <a:latin typeface="+mn-lt"/>
                      </a:endParaRPr>
                    </a:p>
                  </a:txBody>
                  <a:tcPr marL="9525" marR="9525" marT="9525" marB="0" anchor="ctr"/>
                </a:tc>
                <a:tc>
                  <a:txBody>
                    <a:bodyPr/>
                    <a:lstStyle/>
                    <a:p>
                      <a:pPr algn="ctr" fontAlgn="b"/>
                      <a:endParaRPr lang="en-US" sz="1000" b="0" i="0" u="none" strike="noStrike" dirty="0">
                        <a:latin typeface="+mn-lt"/>
                      </a:endParaRPr>
                    </a:p>
                  </a:txBody>
                  <a:tcPr marL="9525" marR="9525" marT="9525" marB="0" anchor="ctr"/>
                </a:tc>
                <a:tc>
                  <a:txBody>
                    <a:bodyPr/>
                    <a:lstStyle/>
                    <a:p>
                      <a:pPr algn="ctr" fontAlgn="b"/>
                      <a:r>
                        <a:rPr lang="en-US" sz="1000" b="0" i="0" u="none" strike="noStrike" dirty="0">
                          <a:latin typeface="+mn-lt"/>
                        </a:rPr>
                        <a:t>0.4545</a:t>
                      </a:r>
                    </a:p>
                  </a:txBody>
                  <a:tcPr marL="9525" marR="9525" marT="9525" marB="0" anchor="ctr"/>
                </a:tc>
              </a:tr>
            </a:tbl>
          </a:graphicData>
        </a:graphic>
      </p:graphicFrame>
      <p:graphicFrame>
        <p:nvGraphicFramePr>
          <p:cNvPr id="7" name="Table 6"/>
          <p:cNvGraphicFramePr>
            <a:graphicFrameLocks noGrp="1"/>
          </p:cNvGraphicFramePr>
          <p:nvPr/>
        </p:nvGraphicFramePr>
        <p:xfrm>
          <a:off x="3810000" y="3854244"/>
          <a:ext cx="4267200" cy="86296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100uM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100uM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b="0" i="0" u="none" strike="noStrike" dirty="0" smtClean="0">
                          <a:latin typeface="+mn-lt"/>
                        </a:rPr>
                        <a:t>Ambiguous</a:t>
                      </a:r>
                      <a:endParaRPr lang="en-US" sz="1000" b="0" i="0" u="none" strike="noStrike" dirty="0">
                        <a:latin typeface="+mn-lt"/>
                      </a:endParaRPr>
                    </a:p>
                  </a:txBody>
                  <a:tcPr marL="9525" marR="9525" marT="9525" marB="0" anchor="ctr"/>
                </a:tc>
                <a:tc>
                  <a:txBody>
                    <a:bodyPr/>
                    <a:lstStyle/>
                    <a:p>
                      <a:pPr algn="ctr" fontAlgn="b"/>
                      <a:endParaRPr lang="en-US" sz="1000" b="0" i="0" u="none" strike="noStrike" dirty="0">
                        <a:latin typeface="+mn-lt"/>
                      </a:endParaRPr>
                    </a:p>
                  </a:txBody>
                  <a:tcPr marL="9525" marR="9525" marT="9525" marB="0" anchor="ctr"/>
                </a:tc>
              </a:tr>
              <a:tr h="274320">
                <a:tc>
                  <a:txBody>
                    <a:bodyPr/>
                    <a:lstStyle/>
                    <a:p>
                      <a:pPr algn="l" fontAlgn="b"/>
                      <a:r>
                        <a:rPr lang="en-US" sz="1000" b="0" i="0" u="none" strike="noStrike" dirty="0" smtClean="0">
                          <a:latin typeface="+mn-lt"/>
                        </a:rPr>
                        <a:t>  </a:t>
                      </a:r>
                      <a:r>
                        <a:rPr lang="en-US" sz="1000" b="0" i="0" u="none" strike="noStrike" baseline="0" dirty="0" smtClean="0">
                          <a:latin typeface="+mn-lt"/>
                        </a:rPr>
                        <a:t> </a:t>
                      </a:r>
                      <a:r>
                        <a:rPr lang="en-US" sz="1000" b="0" i="0" u="none" strike="noStrike" dirty="0" smtClean="0">
                          <a:latin typeface="+mn-lt"/>
                        </a:rPr>
                        <a:t>R square </a:t>
                      </a:r>
                      <a:endParaRPr lang="en-US" sz="1000" b="0" i="0" u="none" strike="noStrike" dirty="0">
                        <a:latin typeface="+mn-lt"/>
                      </a:endParaRPr>
                    </a:p>
                  </a:txBody>
                  <a:tcPr marL="9525" marR="9525" marT="9525" marB="0" anchor="ctr"/>
                </a:tc>
                <a:tc>
                  <a:txBody>
                    <a:bodyPr/>
                    <a:lstStyle/>
                    <a:p>
                      <a:pPr algn="ctr" fontAlgn="b"/>
                      <a:r>
                        <a:rPr lang="en-US" sz="1000" b="0" i="0" u="none" strike="noStrike">
                          <a:latin typeface="+mn-lt"/>
                        </a:rPr>
                        <a:t>0.7535</a:t>
                      </a:r>
                    </a:p>
                  </a:txBody>
                  <a:tcPr marL="9525" marR="9525" marT="9525" marB="0" anchor="ctr"/>
                </a:tc>
                <a:tc>
                  <a:txBody>
                    <a:bodyPr/>
                    <a:lstStyle/>
                    <a:p>
                      <a:pPr algn="ctr" fontAlgn="b"/>
                      <a:r>
                        <a:rPr lang="en-US" sz="1000" b="0" i="0" u="none" strike="noStrike" dirty="0">
                          <a:latin typeface="+mn-lt"/>
                        </a:rPr>
                        <a:t>0.7636</a:t>
                      </a:r>
                    </a:p>
                  </a:txBody>
                  <a:tcPr marL="9525" marR="9525" marT="9525" marB="0" anchor="ctr"/>
                </a:tc>
              </a:tr>
            </a:tbl>
          </a:graphicData>
        </a:graphic>
      </p:graphicFrame>
      <p:graphicFrame>
        <p:nvGraphicFramePr>
          <p:cNvPr id="8" name="Table 7"/>
          <p:cNvGraphicFramePr>
            <a:graphicFrameLocks noGrp="1"/>
          </p:cNvGraphicFramePr>
          <p:nvPr/>
        </p:nvGraphicFramePr>
        <p:xfrm>
          <a:off x="3810000" y="1842072"/>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20uM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20uM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7.787</a:t>
                      </a:r>
                    </a:p>
                  </a:txBody>
                  <a:tcPr marL="9525" marR="9525" marT="9525" marB="0" anchor="ctr"/>
                </a:tc>
                <a:tc>
                  <a:txBody>
                    <a:bodyPr/>
                    <a:lstStyle/>
                    <a:p>
                      <a:pPr algn="ctr" fontAlgn="ctr"/>
                      <a:r>
                        <a:rPr lang="en-US" sz="800" b="0" i="0" u="none" strike="noStrike">
                          <a:solidFill>
                            <a:srgbClr val="000000"/>
                          </a:solidFill>
                          <a:latin typeface="+mn-lt"/>
                        </a:rPr>
                        <a:t> </a:t>
                      </a:r>
                    </a:p>
                  </a:txBody>
                  <a:tcPr marL="9525" marR="9525" marT="9525" marB="0" anchor="ctr"/>
                </a:tc>
                <a:tc>
                  <a:txBody>
                    <a:bodyPr/>
                    <a:lstStyle/>
                    <a:p>
                      <a:pPr algn="ctr" fontAlgn="b"/>
                      <a:r>
                        <a:rPr lang="en-US" sz="800" b="0" i="0" u="none" strike="noStrike">
                          <a:solidFill>
                            <a:srgbClr val="000000"/>
                          </a:solidFill>
                          <a:latin typeface="+mn-lt"/>
                        </a:rPr>
                        <a:t>6.944</a:t>
                      </a:r>
                    </a:p>
                  </a:txBody>
                  <a:tcPr marL="9525" marR="9525" marT="9525" marB="0" anchor="b"/>
                </a:tc>
                <a:tc>
                  <a:txBody>
                    <a:bodyPr/>
                    <a:lstStyle/>
                    <a:p>
                      <a:pPr algn="l" fontAlgn="b"/>
                      <a:r>
                        <a:rPr lang="en-US" sz="800" b="0" i="0" u="none" strike="noStrike">
                          <a:solidFill>
                            <a:srgbClr val="000000"/>
                          </a:solidFill>
                          <a:latin typeface="+mn-lt"/>
                        </a:rPr>
                        <a:t> </a:t>
                      </a:r>
                    </a:p>
                  </a:txBody>
                  <a:tcPr marL="9525" marR="9525" marT="9525" marB="0" anchor="b">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7.806</a:t>
                      </a:r>
                    </a:p>
                  </a:txBody>
                  <a:tcPr marL="9525" marR="9525" marT="9525" marB="0" anchor="ctr"/>
                </a:tc>
                <a:tc>
                  <a:txBody>
                    <a:bodyPr/>
                    <a:lstStyle/>
                    <a:p>
                      <a:pPr algn="ctr" fontAlgn="ctr"/>
                      <a:r>
                        <a:rPr lang="en-US" sz="800" b="0" i="0" u="none" strike="noStrike">
                          <a:solidFill>
                            <a:srgbClr val="000000"/>
                          </a:solidFill>
                          <a:latin typeface="+mn-lt"/>
                        </a:rPr>
                        <a:t>0.288</a:t>
                      </a:r>
                    </a:p>
                  </a:txBody>
                  <a:tcPr marL="9525" marR="9525" marT="9525" marB="0" anchor="ctr"/>
                </a:tc>
                <a:tc>
                  <a:txBody>
                    <a:bodyPr/>
                    <a:lstStyle/>
                    <a:p>
                      <a:pPr algn="ctr" fontAlgn="ctr"/>
                      <a:r>
                        <a:rPr lang="en-US" sz="800" b="0" i="0" u="none" strike="noStrike">
                          <a:solidFill>
                            <a:srgbClr val="000000"/>
                          </a:solidFill>
                          <a:latin typeface="+mn-lt"/>
                        </a:rPr>
                        <a:t>6.987</a:t>
                      </a:r>
                    </a:p>
                  </a:txBody>
                  <a:tcPr marL="9525" marR="9525" marT="9525" marB="0" anchor="ctr"/>
                </a:tc>
                <a:tc>
                  <a:txBody>
                    <a:bodyPr/>
                    <a:lstStyle/>
                    <a:p>
                      <a:pPr algn="ctr" fontAlgn="ctr"/>
                      <a:r>
                        <a:rPr lang="en-US" sz="800" b="0" i="0" u="none" strike="noStrike">
                          <a:solidFill>
                            <a:srgbClr val="000000"/>
                          </a:solidFill>
                          <a:latin typeface="+mn-lt"/>
                        </a:rPr>
                        <a:t>0.630</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7.826</a:t>
                      </a:r>
                    </a:p>
                  </a:txBody>
                  <a:tcPr marL="9525" marR="9525" marT="9525" marB="0" anchor="ctr"/>
                </a:tc>
                <a:tc>
                  <a:txBody>
                    <a:bodyPr/>
                    <a:lstStyle/>
                    <a:p>
                      <a:pPr algn="ctr" fontAlgn="ctr"/>
                      <a:r>
                        <a:rPr lang="en-US" sz="800" b="0" i="0" u="none" strike="noStrike">
                          <a:solidFill>
                            <a:srgbClr val="000000"/>
                          </a:solidFill>
                          <a:latin typeface="+mn-lt"/>
                        </a:rPr>
                        <a:t>0.288</a:t>
                      </a:r>
                    </a:p>
                  </a:txBody>
                  <a:tcPr marL="9525" marR="9525" marT="9525" marB="0" anchor="ctr"/>
                </a:tc>
                <a:tc>
                  <a:txBody>
                    <a:bodyPr/>
                    <a:lstStyle/>
                    <a:p>
                      <a:pPr algn="ctr" fontAlgn="ctr"/>
                      <a:r>
                        <a:rPr lang="en-US" sz="800" b="0" i="0" u="none" strike="noStrike">
                          <a:solidFill>
                            <a:srgbClr val="000000"/>
                          </a:solidFill>
                          <a:latin typeface="+mn-lt"/>
                        </a:rPr>
                        <a:t>7.029</a:t>
                      </a:r>
                    </a:p>
                  </a:txBody>
                  <a:tcPr marL="9525" marR="9525" marT="9525" marB="0" anchor="ctr"/>
                </a:tc>
                <a:tc>
                  <a:txBody>
                    <a:bodyPr/>
                    <a:lstStyle/>
                    <a:p>
                      <a:pPr algn="ctr" fontAlgn="ctr"/>
                      <a:r>
                        <a:rPr lang="en-US" sz="800" b="0" i="0" u="none" strike="noStrike">
                          <a:solidFill>
                            <a:srgbClr val="000000"/>
                          </a:solidFill>
                          <a:latin typeface="+mn-lt"/>
                        </a:rPr>
                        <a:t>0.625</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7.845</a:t>
                      </a:r>
                    </a:p>
                  </a:txBody>
                  <a:tcPr marL="9525" marR="9525" marT="9525" marB="0" anchor="ctr"/>
                </a:tc>
                <a:tc>
                  <a:txBody>
                    <a:bodyPr/>
                    <a:lstStyle/>
                    <a:p>
                      <a:pPr algn="ctr" fontAlgn="ctr"/>
                      <a:r>
                        <a:rPr lang="en-US" sz="800" b="0" i="0" u="none" strike="noStrike">
                          <a:solidFill>
                            <a:srgbClr val="000000"/>
                          </a:solidFill>
                          <a:latin typeface="+mn-lt"/>
                        </a:rPr>
                        <a:t>0.288</a:t>
                      </a:r>
                    </a:p>
                  </a:txBody>
                  <a:tcPr marL="9525" marR="9525" marT="9525" marB="0" anchor="ctr"/>
                </a:tc>
                <a:tc>
                  <a:txBody>
                    <a:bodyPr/>
                    <a:lstStyle/>
                    <a:p>
                      <a:pPr algn="ctr" fontAlgn="ctr"/>
                      <a:r>
                        <a:rPr lang="en-US" sz="800" b="0" i="0" u="none" strike="noStrike">
                          <a:solidFill>
                            <a:srgbClr val="000000"/>
                          </a:solidFill>
                          <a:latin typeface="+mn-lt"/>
                        </a:rPr>
                        <a:t>7.070</a:t>
                      </a:r>
                    </a:p>
                  </a:txBody>
                  <a:tcPr marL="9525" marR="9525" marT="9525" marB="0" anchor="ctr"/>
                </a:tc>
                <a:tc>
                  <a:txBody>
                    <a:bodyPr/>
                    <a:lstStyle/>
                    <a:p>
                      <a:pPr algn="ctr" fontAlgn="ctr"/>
                      <a:r>
                        <a:rPr lang="en-US" sz="800" b="0" i="0" u="none" strike="noStrike" dirty="0">
                          <a:solidFill>
                            <a:srgbClr val="000000"/>
                          </a:solidFill>
                          <a:latin typeface="+mn-lt"/>
                        </a:rPr>
                        <a:t>0.620</a:t>
                      </a:r>
                    </a:p>
                  </a:txBody>
                  <a:tcPr marL="9525" marR="9525" marT="9525" marB="0" anchor="ctr">
                    <a:solidFill>
                      <a:schemeClr val="accent6">
                        <a:lumMod val="20000"/>
                        <a:lumOff val="80000"/>
                      </a:schemeClr>
                    </a:solidFill>
                  </a:tcPr>
                </a:tc>
              </a:tr>
            </a:tbl>
          </a:graphicData>
        </a:graphic>
      </p:graphicFrame>
      <p:graphicFrame>
        <p:nvGraphicFramePr>
          <p:cNvPr id="9" name="Table 8"/>
          <p:cNvGraphicFramePr>
            <a:graphicFrameLocks noGrp="1"/>
          </p:cNvGraphicFramePr>
          <p:nvPr/>
        </p:nvGraphicFramePr>
        <p:xfrm>
          <a:off x="3810000" y="4903836"/>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100uM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100uM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8.617</a:t>
                      </a:r>
                    </a:p>
                  </a:txBody>
                  <a:tcPr marL="9525" marR="9525" marT="9525" marB="0" anchor="ctr"/>
                </a:tc>
                <a:tc>
                  <a:txBody>
                    <a:bodyPr/>
                    <a:lstStyle/>
                    <a:p>
                      <a:pPr algn="ctr" fontAlgn="ctr"/>
                      <a:r>
                        <a:rPr lang="en-US" sz="800" b="0" i="0" u="none" strike="noStrike">
                          <a:solidFill>
                            <a:srgbClr val="000000"/>
                          </a:solidFill>
                          <a:latin typeface="+mn-lt"/>
                        </a:rPr>
                        <a:t> </a:t>
                      </a:r>
                    </a:p>
                  </a:txBody>
                  <a:tcPr marL="9525" marR="9525" marT="9525" marB="0" anchor="ctr"/>
                </a:tc>
                <a:tc>
                  <a:txBody>
                    <a:bodyPr/>
                    <a:lstStyle/>
                    <a:p>
                      <a:pPr algn="ctr" fontAlgn="b"/>
                      <a:r>
                        <a:rPr lang="en-US" sz="800" b="0" i="0" u="none" strike="noStrike">
                          <a:solidFill>
                            <a:srgbClr val="000000"/>
                          </a:solidFill>
                          <a:latin typeface="+mn-lt"/>
                        </a:rPr>
                        <a:t>7.609</a:t>
                      </a:r>
                    </a:p>
                  </a:txBody>
                  <a:tcPr marL="9525" marR="9525" marT="9525" marB="0" anchor="ctr"/>
                </a:tc>
                <a:tc>
                  <a:txBody>
                    <a:bodyPr/>
                    <a:lstStyle/>
                    <a:p>
                      <a:pPr algn="l" fontAlgn="b"/>
                      <a:r>
                        <a:rPr lang="en-US" sz="800" b="0" i="0" u="none" strike="noStrike">
                          <a:solidFill>
                            <a:srgbClr val="000000"/>
                          </a:solidFill>
                          <a:latin typeface="+mn-lt"/>
                        </a:rPr>
                        <a:t> </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8.664</a:t>
                      </a:r>
                    </a:p>
                  </a:txBody>
                  <a:tcPr marL="9525" marR="9525" marT="9525" marB="0" anchor="ctr"/>
                </a:tc>
                <a:tc>
                  <a:txBody>
                    <a:bodyPr/>
                    <a:lstStyle/>
                    <a:p>
                      <a:pPr algn="ctr" fontAlgn="ctr"/>
                      <a:r>
                        <a:rPr lang="en-US" sz="800" b="0" i="0" u="none" strike="noStrike">
                          <a:solidFill>
                            <a:srgbClr val="000000"/>
                          </a:solidFill>
                          <a:latin typeface="+mn-lt"/>
                        </a:rPr>
                        <a:t>0.691</a:t>
                      </a:r>
                    </a:p>
                  </a:txBody>
                  <a:tcPr marL="9525" marR="9525" marT="9525" marB="0" anchor="ctr"/>
                </a:tc>
                <a:tc>
                  <a:txBody>
                    <a:bodyPr/>
                    <a:lstStyle/>
                    <a:p>
                      <a:pPr algn="ctr" fontAlgn="ctr"/>
                      <a:r>
                        <a:rPr lang="en-US" sz="800" b="0" i="0" u="none" strike="noStrike">
                          <a:solidFill>
                            <a:srgbClr val="000000"/>
                          </a:solidFill>
                          <a:latin typeface="+mn-lt"/>
                        </a:rPr>
                        <a:t>7.683</a:t>
                      </a:r>
                    </a:p>
                  </a:txBody>
                  <a:tcPr marL="9525" marR="9525" marT="9525" marB="0" anchor="ctr"/>
                </a:tc>
                <a:tc>
                  <a:txBody>
                    <a:bodyPr/>
                    <a:lstStyle/>
                    <a:p>
                      <a:pPr algn="ctr" fontAlgn="ctr"/>
                      <a:r>
                        <a:rPr lang="en-US" sz="800" b="0" i="0" u="none" strike="noStrike">
                          <a:solidFill>
                            <a:srgbClr val="000000"/>
                          </a:solidFill>
                          <a:latin typeface="+mn-lt"/>
                        </a:rPr>
                        <a:t>1.097</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8.710</a:t>
                      </a:r>
                    </a:p>
                  </a:txBody>
                  <a:tcPr marL="9525" marR="9525" marT="9525" marB="0" anchor="ctr"/>
                </a:tc>
                <a:tc>
                  <a:txBody>
                    <a:bodyPr/>
                    <a:lstStyle/>
                    <a:p>
                      <a:pPr algn="ctr" fontAlgn="ctr"/>
                      <a:r>
                        <a:rPr lang="en-US" sz="800" b="0" i="0" u="none" strike="noStrike">
                          <a:solidFill>
                            <a:srgbClr val="000000"/>
                          </a:solidFill>
                          <a:latin typeface="+mn-lt"/>
                        </a:rPr>
                        <a:t>0.691</a:t>
                      </a:r>
                    </a:p>
                  </a:txBody>
                  <a:tcPr marL="9525" marR="9525" marT="9525" marB="0" anchor="ctr"/>
                </a:tc>
                <a:tc>
                  <a:txBody>
                    <a:bodyPr/>
                    <a:lstStyle/>
                    <a:p>
                      <a:pPr algn="ctr" fontAlgn="ctr"/>
                      <a:r>
                        <a:rPr lang="en-US" sz="800" b="0" i="0" u="none" strike="noStrike">
                          <a:solidFill>
                            <a:srgbClr val="000000"/>
                          </a:solidFill>
                          <a:latin typeface="+mn-lt"/>
                        </a:rPr>
                        <a:t>7.756</a:t>
                      </a:r>
                    </a:p>
                  </a:txBody>
                  <a:tcPr marL="9525" marR="9525" marT="9525" marB="0" anchor="ctr"/>
                </a:tc>
                <a:tc>
                  <a:txBody>
                    <a:bodyPr/>
                    <a:lstStyle/>
                    <a:p>
                      <a:pPr algn="ctr" fontAlgn="ctr"/>
                      <a:r>
                        <a:rPr lang="en-US" sz="800" b="0" i="0" u="none" strike="noStrike">
                          <a:solidFill>
                            <a:srgbClr val="000000"/>
                          </a:solidFill>
                          <a:latin typeface="+mn-lt"/>
                        </a:rPr>
                        <a:t>1.092</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8.757</a:t>
                      </a:r>
                    </a:p>
                  </a:txBody>
                  <a:tcPr marL="9525" marR="9525" marT="9525" marB="0" anchor="ctr"/>
                </a:tc>
                <a:tc>
                  <a:txBody>
                    <a:bodyPr/>
                    <a:lstStyle/>
                    <a:p>
                      <a:pPr algn="ctr" fontAlgn="ctr"/>
                      <a:r>
                        <a:rPr lang="en-US" sz="800" b="0" i="0" u="none" strike="noStrike">
                          <a:solidFill>
                            <a:srgbClr val="000000"/>
                          </a:solidFill>
                          <a:latin typeface="+mn-lt"/>
                        </a:rPr>
                        <a:t>0.691</a:t>
                      </a:r>
                    </a:p>
                  </a:txBody>
                  <a:tcPr marL="9525" marR="9525" marT="9525" marB="0" anchor="ctr"/>
                </a:tc>
                <a:tc>
                  <a:txBody>
                    <a:bodyPr/>
                    <a:lstStyle/>
                    <a:p>
                      <a:pPr algn="ctr" fontAlgn="ctr"/>
                      <a:r>
                        <a:rPr lang="en-US" sz="800" b="0" i="0" u="none" strike="noStrike">
                          <a:solidFill>
                            <a:srgbClr val="000000"/>
                          </a:solidFill>
                          <a:latin typeface="+mn-lt"/>
                        </a:rPr>
                        <a:t>7.829</a:t>
                      </a:r>
                    </a:p>
                  </a:txBody>
                  <a:tcPr marL="9525" marR="9525" marT="9525" marB="0" anchor="ctr"/>
                </a:tc>
                <a:tc>
                  <a:txBody>
                    <a:bodyPr/>
                    <a:lstStyle/>
                    <a:p>
                      <a:pPr algn="ctr" fontAlgn="ctr"/>
                      <a:r>
                        <a:rPr lang="en-US" sz="800" b="0" i="0" u="none" strike="noStrike" dirty="0">
                          <a:solidFill>
                            <a:srgbClr val="000000"/>
                          </a:solidFill>
                          <a:latin typeface="+mn-lt"/>
                        </a:rPr>
                        <a:t>1.086</a:t>
                      </a:r>
                    </a:p>
                  </a:txBody>
                  <a:tcPr marL="9525" marR="9525" marT="9525" marB="0" anchor="ctr">
                    <a:solidFill>
                      <a:schemeClr val="accent6">
                        <a:lumMod val="20000"/>
                        <a:lumOff val="80000"/>
                      </a:schemeClr>
                    </a:solidFill>
                  </a:tcPr>
                </a:tc>
              </a:tr>
            </a:tbl>
          </a:graphicData>
        </a:graphic>
      </p:graphicFrame>
      <p:pic>
        <p:nvPicPr>
          <p:cNvPr id="3073" name="Picture 1"/>
          <p:cNvPicPr>
            <a:picLocks noChangeAspect="1" noChangeArrowheads="1"/>
          </p:cNvPicPr>
          <p:nvPr/>
        </p:nvPicPr>
        <p:blipFill>
          <a:blip r:embed="rId2" cstate="print"/>
          <a:srcRect/>
          <a:stretch>
            <a:fillRect/>
          </a:stretch>
        </p:blipFill>
        <p:spPr bwMode="auto">
          <a:xfrm>
            <a:off x="354806" y="747712"/>
            <a:ext cx="2921794" cy="2700338"/>
          </a:xfrm>
          <a:prstGeom prst="rect">
            <a:avLst/>
          </a:prstGeom>
          <a:noFill/>
          <a:ln w="9525">
            <a:solidFill>
              <a:schemeClr val="tx1"/>
            </a:solidFill>
            <a:miter lim="800000"/>
            <a:headEnd/>
            <a:tailEnd/>
          </a:ln>
        </p:spPr>
      </p:pic>
      <p:pic>
        <p:nvPicPr>
          <p:cNvPr id="3074" name="Picture 2"/>
          <p:cNvPicPr>
            <a:picLocks noChangeAspect="1" noChangeArrowheads="1"/>
          </p:cNvPicPr>
          <p:nvPr/>
        </p:nvPicPr>
        <p:blipFill>
          <a:blip r:embed="rId3" cstate="print"/>
          <a:srcRect/>
          <a:stretch>
            <a:fillRect/>
          </a:stretch>
        </p:blipFill>
        <p:spPr bwMode="auto">
          <a:xfrm>
            <a:off x="354806" y="3783806"/>
            <a:ext cx="2921794" cy="2693194"/>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3581400" y="533400"/>
          <a:ext cx="4267200" cy="86296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200uM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Ambiguous</a:t>
                      </a:r>
                      <a:endParaRPr lang="en-US" sz="1000" b="0" i="0" u="none" strike="noStrike" dirty="0">
                        <a:latin typeface="Arial"/>
                      </a:endParaRPr>
                    </a:p>
                  </a:txBody>
                  <a:tcPr marL="9525" marR="9525" marT="9525" marB="0" anchor="ctr"/>
                </a:tc>
                <a:tc>
                  <a:txBody>
                    <a:bodyPr/>
                    <a:lstStyle/>
                    <a:p>
                      <a:pPr algn="ctr" fontAlgn="b"/>
                      <a:endParaRPr lang="en-US" sz="1000" b="0" i="0" u="none" strike="noStrike" dirty="0">
                        <a:latin typeface="Arial"/>
                      </a:endParaRPr>
                    </a:p>
                  </a:txBody>
                  <a:tcPr marL="9525" marR="9525" marT="9525" marB="0" anchor="ctr"/>
                </a:tc>
              </a:tr>
              <a:tr h="274320">
                <a:tc>
                  <a:txBody>
                    <a:bodyPr/>
                    <a:lstStyle/>
                    <a:p>
                      <a:pPr algn="l" fontAlgn="b"/>
                      <a:r>
                        <a:rPr lang="en-US" sz="1000" b="0" i="0" u="none" strike="noStrike" dirty="0" smtClean="0">
                          <a:latin typeface="+mn-lt"/>
                        </a:rPr>
                        <a:t>  </a:t>
                      </a:r>
                      <a:r>
                        <a:rPr lang="en-US" sz="1000" b="0" i="0" u="none" strike="noStrike" baseline="0" dirty="0" smtClean="0">
                          <a:latin typeface="+mn-lt"/>
                        </a:rPr>
                        <a:t> </a:t>
                      </a:r>
                      <a:r>
                        <a:rPr lang="en-US" sz="1000" b="0" i="0" u="none" strike="noStrike" dirty="0" smtClean="0">
                          <a:latin typeface="+mn-lt"/>
                        </a:rPr>
                        <a:t>R square </a:t>
                      </a:r>
                      <a:endParaRPr lang="en-US" sz="1000" b="0" i="0" u="none" strike="noStrike" dirty="0">
                        <a:latin typeface="+mn-lt"/>
                      </a:endParaRPr>
                    </a:p>
                  </a:txBody>
                  <a:tcPr marL="9525" marR="9525" marT="9525" marB="0" anchor="ctr"/>
                </a:tc>
                <a:tc>
                  <a:txBody>
                    <a:bodyPr/>
                    <a:lstStyle/>
                    <a:p>
                      <a:pPr algn="ctr" fontAlgn="b"/>
                      <a:r>
                        <a:rPr lang="en-US" sz="1000" b="0" i="0" u="none" strike="noStrike">
                          <a:latin typeface="+mn-lt"/>
                        </a:rPr>
                        <a:t>0.7153</a:t>
                      </a:r>
                    </a:p>
                  </a:txBody>
                  <a:tcPr marL="9525" marR="9525" marT="9525" marB="0" anchor="ctr"/>
                </a:tc>
                <a:tc>
                  <a:txBody>
                    <a:bodyPr/>
                    <a:lstStyle/>
                    <a:p>
                      <a:pPr algn="ctr" fontAlgn="b"/>
                      <a:r>
                        <a:rPr lang="en-US" sz="1000" b="0" i="0" u="none" strike="noStrike" dirty="0">
                          <a:latin typeface="+mn-lt"/>
                        </a:rPr>
                        <a:t>0.7409</a:t>
                      </a:r>
                    </a:p>
                  </a:txBody>
                  <a:tcPr marL="9525" marR="9525" marT="9525" marB="0" anchor="ctr"/>
                </a:tc>
              </a:tr>
            </a:tbl>
          </a:graphicData>
        </a:graphic>
      </p:graphicFrame>
      <p:graphicFrame>
        <p:nvGraphicFramePr>
          <p:cNvPr id="7" name="Table 6"/>
          <p:cNvGraphicFramePr>
            <a:graphicFrameLocks noGrp="1"/>
          </p:cNvGraphicFramePr>
          <p:nvPr/>
        </p:nvGraphicFramePr>
        <p:xfrm>
          <a:off x="3581400" y="3657600"/>
          <a:ext cx="4267200" cy="86296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300uM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300uM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Ambiguous</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Ambiguous</a:t>
                      </a:r>
                      <a:endParaRPr lang="en-US" sz="1000" b="0" i="0" u="none" strike="noStrike" dirty="0">
                        <a:latin typeface="Arial"/>
                      </a:endParaRPr>
                    </a:p>
                  </a:txBody>
                  <a:tcPr marL="9525" marR="9525" marT="9525" marB="0" anchor="ctr"/>
                </a:tc>
              </a:tr>
              <a:tr h="274320">
                <a:tc>
                  <a:txBody>
                    <a:bodyPr/>
                    <a:lstStyle/>
                    <a:p>
                      <a:pPr algn="l" fontAlgn="b"/>
                      <a:r>
                        <a:rPr lang="en-US" sz="1000" b="0" i="0" u="none" strike="noStrike" baseline="0" dirty="0" smtClean="0">
                          <a:latin typeface="+mn-lt"/>
                        </a:rPr>
                        <a:t>  </a:t>
                      </a:r>
                      <a:r>
                        <a:rPr lang="en-US" sz="1000" b="0" i="0" u="none" strike="noStrike" dirty="0" smtClean="0">
                          <a:latin typeface="+mn-lt"/>
                        </a:rPr>
                        <a:t>R square </a:t>
                      </a:r>
                      <a:endParaRPr lang="en-US" sz="1000" b="0" i="0" u="none" strike="noStrike" dirty="0">
                        <a:latin typeface="Arial"/>
                      </a:endParaRPr>
                    </a:p>
                  </a:txBody>
                  <a:tcPr marL="9525" marR="9525" marT="9525" marB="0" anchor="ctr"/>
                </a:tc>
                <a:tc>
                  <a:txBody>
                    <a:bodyPr/>
                    <a:lstStyle/>
                    <a:p>
                      <a:pPr algn="ctr" fontAlgn="b"/>
                      <a:r>
                        <a:rPr lang="en-US" sz="1000" b="0" i="0" u="none" strike="noStrike">
                          <a:latin typeface="+mn-lt"/>
                        </a:rPr>
                        <a:t>0.6669</a:t>
                      </a:r>
                    </a:p>
                  </a:txBody>
                  <a:tcPr marL="9525" marR="9525" marT="9525" marB="0" anchor="ctr"/>
                </a:tc>
                <a:tc>
                  <a:txBody>
                    <a:bodyPr/>
                    <a:lstStyle/>
                    <a:p>
                      <a:pPr algn="ctr" fontAlgn="b"/>
                      <a:r>
                        <a:rPr lang="en-US" sz="1000" b="0" i="0" u="none" strike="noStrike" dirty="0">
                          <a:latin typeface="+mn-lt"/>
                        </a:rPr>
                        <a:t>0.6875</a:t>
                      </a:r>
                    </a:p>
                  </a:txBody>
                  <a:tcPr marL="9525" marR="9525" marT="9525" marB="0" anchor="ctr"/>
                </a:tc>
              </a:tr>
            </a:tbl>
          </a:graphicData>
        </a:graphic>
      </p:graphicFrame>
      <p:graphicFrame>
        <p:nvGraphicFramePr>
          <p:cNvPr id="8" name="Table 7"/>
          <p:cNvGraphicFramePr>
            <a:graphicFrameLocks noGrp="1"/>
          </p:cNvGraphicFramePr>
          <p:nvPr/>
        </p:nvGraphicFramePr>
        <p:xfrm>
          <a:off x="3581400" y="1586688"/>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200uM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200M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8.662</a:t>
                      </a:r>
                    </a:p>
                  </a:txBody>
                  <a:tcPr marL="9525" marR="9525" marT="9525" marB="0" anchor="ctr"/>
                </a:tc>
                <a:tc>
                  <a:txBody>
                    <a:bodyPr/>
                    <a:lstStyle/>
                    <a:p>
                      <a:pPr algn="ctr" fontAlgn="ctr"/>
                      <a:r>
                        <a:rPr lang="en-US" sz="800" b="0" i="0" u="none" strike="noStrike" dirty="0">
                          <a:solidFill>
                            <a:srgbClr val="000000"/>
                          </a:solidFill>
                          <a:latin typeface="+mn-lt"/>
                        </a:rPr>
                        <a:t> </a:t>
                      </a:r>
                    </a:p>
                  </a:txBody>
                  <a:tcPr marL="9525" marR="9525" marT="9525" marB="0" anchor="ctr"/>
                </a:tc>
                <a:tc>
                  <a:txBody>
                    <a:bodyPr/>
                    <a:lstStyle/>
                    <a:p>
                      <a:pPr algn="ctr" fontAlgn="b"/>
                      <a:r>
                        <a:rPr lang="en-US" sz="800" b="0" i="0" u="none" strike="noStrike">
                          <a:solidFill>
                            <a:srgbClr val="000000"/>
                          </a:solidFill>
                          <a:latin typeface="+mn-lt"/>
                        </a:rPr>
                        <a:t>7.593</a:t>
                      </a:r>
                    </a:p>
                  </a:txBody>
                  <a:tcPr marL="9525" marR="9525" marT="9525" marB="0" anchor="ctr"/>
                </a:tc>
                <a:tc>
                  <a:txBody>
                    <a:bodyPr/>
                    <a:lstStyle/>
                    <a:p>
                      <a:pPr algn="l" fontAlgn="b"/>
                      <a:r>
                        <a:rPr lang="en-US" sz="800" b="0" i="0" u="none" strike="noStrike">
                          <a:solidFill>
                            <a:srgbClr val="000000"/>
                          </a:solidFill>
                          <a:latin typeface="+mn-lt"/>
                        </a:rPr>
                        <a:t> </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8.713</a:t>
                      </a:r>
                    </a:p>
                  </a:txBody>
                  <a:tcPr marL="9525" marR="9525" marT="9525" marB="0" anchor="ctr"/>
                </a:tc>
                <a:tc>
                  <a:txBody>
                    <a:bodyPr/>
                    <a:lstStyle/>
                    <a:p>
                      <a:pPr algn="ctr" fontAlgn="ctr"/>
                      <a:r>
                        <a:rPr lang="en-US" sz="800" b="0" i="0" u="none" strike="noStrike" dirty="0">
                          <a:solidFill>
                            <a:srgbClr val="000000"/>
                          </a:solidFill>
                          <a:latin typeface="+mn-lt"/>
                        </a:rPr>
                        <a:t>0.755</a:t>
                      </a:r>
                    </a:p>
                  </a:txBody>
                  <a:tcPr marL="9525" marR="9525" marT="9525" marB="0" anchor="ctr"/>
                </a:tc>
                <a:tc>
                  <a:txBody>
                    <a:bodyPr/>
                    <a:lstStyle/>
                    <a:p>
                      <a:pPr algn="ctr" fontAlgn="ctr"/>
                      <a:r>
                        <a:rPr lang="en-US" sz="800" b="0" i="0" u="none" strike="noStrike" dirty="0">
                          <a:solidFill>
                            <a:srgbClr val="000000"/>
                          </a:solidFill>
                          <a:latin typeface="+mn-lt"/>
                        </a:rPr>
                        <a:t>7.669</a:t>
                      </a:r>
                    </a:p>
                  </a:txBody>
                  <a:tcPr marL="9525" marR="9525" marT="9525" marB="0" anchor="ctr"/>
                </a:tc>
                <a:tc>
                  <a:txBody>
                    <a:bodyPr/>
                    <a:lstStyle/>
                    <a:p>
                      <a:pPr algn="ctr" fontAlgn="ctr"/>
                      <a:r>
                        <a:rPr lang="en-US" sz="800" b="0" i="0" u="none" strike="noStrike">
                          <a:solidFill>
                            <a:srgbClr val="000000"/>
                          </a:solidFill>
                          <a:latin typeface="+mn-lt"/>
                        </a:rPr>
                        <a:t>1.143</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8.764</a:t>
                      </a:r>
                    </a:p>
                  </a:txBody>
                  <a:tcPr marL="9525" marR="9525" marT="9525" marB="0" anchor="ctr"/>
                </a:tc>
                <a:tc>
                  <a:txBody>
                    <a:bodyPr/>
                    <a:lstStyle/>
                    <a:p>
                      <a:pPr algn="ctr" fontAlgn="ctr"/>
                      <a:r>
                        <a:rPr lang="en-US" sz="800" b="0" i="0" u="none" strike="noStrike">
                          <a:solidFill>
                            <a:srgbClr val="000000"/>
                          </a:solidFill>
                          <a:latin typeface="+mn-lt"/>
                        </a:rPr>
                        <a:t>0.755</a:t>
                      </a:r>
                    </a:p>
                  </a:txBody>
                  <a:tcPr marL="9525" marR="9525" marT="9525" marB="0" anchor="ctr"/>
                </a:tc>
                <a:tc>
                  <a:txBody>
                    <a:bodyPr/>
                    <a:lstStyle/>
                    <a:p>
                      <a:pPr algn="ctr" fontAlgn="ctr"/>
                      <a:r>
                        <a:rPr lang="en-US" sz="800" b="0" i="0" u="none" strike="noStrike" dirty="0">
                          <a:solidFill>
                            <a:srgbClr val="000000"/>
                          </a:solidFill>
                          <a:latin typeface="+mn-lt"/>
                        </a:rPr>
                        <a:t>7.746</a:t>
                      </a:r>
                    </a:p>
                  </a:txBody>
                  <a:tcPr marL="9525" marR="9525" marT="9525" marB="0" anchor="ctr"/>
                </a:tc>
                <a:tc>
                  <a:txBody>
                    <a:bodyPr/>
                    <a:lstStyle/>
                    <a:p>
                      <a:pPr algn="ctr" fontAlgn="ctr"/>
                      <a:r>
                        <a:rPr lang="en-US" sz="800" b="0" i="0" u="none" strike="noStrike" dirty="0">
                          <a:solidFill>
                            <a:srgbClr val="000000"/>
                          </a:solidFill>
                          <a:latin typeface="+mn-lt"/>
                        </a:rPr>
                        <a:t>1.138</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8.814</a:t>
                      </a:r>
                    </a:p>
                  </a:txBody>
                  <a:tcPr marL="9525" marR="9525" marT="9525" marB="0" anchor="ctr"/>
                </a:tc>
                <a:tc>
                  <a:txBody>
                    <a:bodyPr/>
                    <a:lstStyle/>
                    <a:p>
                      <a:pPr algn="ctr" fontAlgn="ctr"/>
                      <a:r>
                        <a:rPr lang="en-US" sz="800" b="0" i="0" u="none" strike="noStrike">
                          <a:solidFill>
                            <a:srgbClr val="000000"/>
                          </a:solidFill>
                          <a:latin typeface="+mn-lt"/>
                        </a:rPr>
                        <a:t>0.755</a:t>
                      </a:r>
                    </a:p>
                  </a:txBody>
                  <a:tcPr marL="9525" marR="9525" marT="9525" marB="0" anchor="ctr"/>
                </a:tc>
                <a:tc>
                  <a:txBody>
                    <a:bodyPr/>
                    <a:lstStyle/>
                    <a:p>
                      <a:pPr algn="ctr" fontAlgn="ctr"/>
                      <a:r>
                        <a:rPr lang="en-US" sz="800" b="0" i="0" u="none" strike="noStrike">
                          <a:solidFill>
                            <a:srgbClr val="000000"/>
                          </a:solidFill>
                          <a:latin typeface="+mn-lt"/>
                        </a:rPr>
                        <a:t>7.822</a:t>
                      </a:r>
                    </a:p>
                  </a:txBody>
                  <a:tcPr marL="9525" marR="9525" marT="9525" marB="0" anchor="ctr"/>
                </a:tc>
                <a:tc>
                  <a:txBody>
                    <a:bodyPr/>
                    <a:lstStyle/>
                    <a:p>
                      <a:pPr algn="ctr" fontAlgn="ctr"/>
                      <a:r>
                        <a:rPr lang="en-US" sz="800" b="0" i="0" u="none" strike="noStrike" dirty="0">
                          <a:solidFill>
                            <a:srgbClr val="000000"/>
                          </a:solidFill>
                          <a:latin typeface="+mn-lt"/>
                        </a:rPr>
                        <a:t>1.134</a:t>
                      </a:r>
                    </a:p>
                  </a:txBody>
                  <a:tcPr marL="9525" marR="9525" marT="9525" marB="0" anchor="ctr">
                    <a:solidFill>
                      <a:schemeClr val="accent6">
                        <a:lumMod val="20000"/>
                        <a:lumOff val="80000"/>
                      </a:schemeClr>
                    </a:solidFill>
                  </a:tcPr>
                </a:tc>
              </a:tr>
            </a:tbl>
          </a:graphicData>
        </a:graphic>
      </p:graphicFrame>
      <p:graphicFrame>
        <p:nvGraphicFramePr>
          <p:cNvPr id="9" name="Table 8"/>
          <p:cNvGraphicFramePr>
            <a:graphicFrameLocks noGrp="1"/>
          </p:cNvGraphicFramePr>
          <p:nvPr/>
        </p:nvGraphicFramePr>
        <p:xfrm>
          <a:off x="3581400" y="4800600"/>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500uM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500uM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8.743</a:t>
                      </a:r>
                    </a:p>
                  </a:txBody>
                  <a:tcPr marL="9525" marR="9525" marT="9525" marB="0" anchor="ctr"/>
                </a:tc>
                <a:tc>
                  <a:txBody>
                    <a:bodyPr/>
                    <a:lstStyle/>
                    <a:p>
                      <a:pPr algn="ctr" fontAlgn="ctr"/>
                      <a:r>
                        <a:rPr lang="en-US" sz="800" b="0" i="0" u="none" strike="noStrike">
                          <a:solidFill>
                            <a:srgbClr val="000000"/>
                          </a:solidFill>
                          <a:latin typeface="+mn-lt"/>
                        </a:rPr>
                        <a:t> </a:t>
                      </a:r>
                    </a:p>
                  </a:txBody>
                  <a:tcPr marL="9525" marR="9525" marT="9525" marB="0" anchor="ctr"/>
                </a:tc>
                <a:tc>
                  <a:txBody>
                    <a:bodyPr/>
                    <a:lstStyle/>
                    <a:p>
                      <a:pPr algn="ctr" fontAlgn="b"/>
                      <a:r>
                        <a:rPr lang="en-US" sz="800" b="0" i="0" u="none" strike="noStrike">
                          <a:solidFill>
                            <a:srgbClr val="000000"/>
                          </a:solidFill>
                          <a:latin typeface="+mn-lt"/>
                        </a:rPr>
                        <a:t>8.681</a:t>
                      </a:r>
                    </a:p>
                  </a:txBody>
                  <a:tcPr marL="9525" marR="9525" marT="9525" marB="0" anchor="ctr"/>
                </a:tc>
                <a:tc>
                  <a:txBody>
                    <a:bodyPr/>
                    <a:lstStyle/>
                    <a:p>
                      <a:pPr algn="l" fontAlgn="b"/>
                      <a:r>
                        <a:rPr lang="en-US" sz="800" b="0" i="0" u="none" strike="noStrike">
                          <a:solidFill>
                            <a:srgbClr val="000000"/>
                          </a:solidFill>
                          <a:latin typeface="+mn-lt"/>
                        </a:rPr>
                        <a:t> </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8.781</a:t>
                      </a:r>
                    </a:p>
                  </a:txBody>
                  <a:tcPr marL="9525" marR="9525" marT="9525" marB="0" anchor="ctr"/>
                </a:tc>
                <a:tc>
                  <a:txBody>
                    <a:bodyPr/>
                    <a:lstStyle/>
                    <a:p>
                      <a:pPr algn="ctr" fontAlgn="ctr"/>
                      <a:r>
                        <a:rPr lang="en-US" sz="800" b="0" i="0" u="none" strike="noStrike">
                          <a:solidFill>
                            <a:srgbClr val="000000"/>
                          </a:solidFill>
                          <a:latin typeface="+mn-lt"/>
                        </a:rPr>
                        <a:t>0.577</a:t>
                      </a:r>
                    </a:p>
                  </a:txBody>
                  <a:tcPr marL="9525" marR="9525" marT="9525" marB="0" anchor="ctr"/>
                </a:tc>
                <a:tc>
                  <a:txBody>
                    <a:bodyPr/>
                    <a:lstStyle/>
                    <a:p>
                      <a:pPr algn="ctr" fontAlgn="ctr"/>
                      <a:r>
                        <a:rPr lang="en-US" sz="800" b="0" i="0" u="none" strike="noStrike">
                          <a:solidFill>
                            <a:srgbClr val="000000"/>
                          </a:solidFill>
                          <a:latin typeface="+mn-lt"/>
                        </a:rPr>
                        <a:t>8.720</a:t>
                      </a:r>
                    </a:p>
                  </a:txBody>
                  <a:tcPr marL="9525" marR="9525" marT="9525" marB="0" anchor="ctr"/>
                </a:tc>
                <a:tc>
                  <a:txBody>
                    <a:bodyPr/>
                    <a:lstStyle/>
                    <a:p>
                      <a:pPr algn="ctr" fontAlgn="ctr"/>
                      <a:r>
                        <a:rPr lang="en-US" sz="800" b="0" i="0" u="none" strike="noStrike">
                          <a:solidFill>
                            <a:srgbClr val="000000"/>
                          </a:solidFill>
                          <a:latin typeface="+mn-lt"/>
                        </a:rPr>
                        <a:t>0.588</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8.820</a:t>
                      </a:r>
                    </a:p>
                  </a:txBody>
                  <a:tcPr marL="9525" marR="9525" marT="9525" marB="0" anchor="ctr"/>
                </a:tc>
                <a:tc>
                  <a:txBody>
                    <a:bodyPr/>
                    <a:lstStyle/>
                    <a:p>
                      <a:pPr algn="ctr" fontAlgn="ctr"/>
                      <a:r>
                        <a:rPr lang="en-US" sz="800" b="0" i="0" u="none" strike="noStrike">
                          <a:solidFill>
                            <a:srgbClr val="000000"/>
                          </a:solidFill>
                          <a:latin typeface="+mn-lt"/>
                        </a:rPr>
                        <a:t>0.577</a:t>
                      </a:r>
                    </a:p>
                  </a:txBody>
                  <a:tcPr marL="9525" marR="9525" marT="9525" marB="0" anchor="ctr"/>
                </a:tc>
                <a:tc>
                  <a:txBody>
                    <a:bodyPr/>
                    <a:lstStyle/>
                    <a:p>
                      <a:pPr algn="ctr" fontAlgn="ctr"/>
                      <a:r>
                        <a:rPr lang="en-US" sz="800" b="0" i="0" u="none" strike="noStrike">
                          <a:solidFill>
                            <a:srgbClr val="000000"/>
                          </a:solidFill>
                          <a:latin typeface="+mn-lt"/>
                        </a:rPr>
                        <a:t>8.760</a:t>
                      </a:r>
                    </a:p>
                  </a:txBody>
                  <a:tcPr marL="9525" marR="9525" marT="9525" marB="0" anchor="ctr"/>
                </a:tc>
                <a:tc>
                  <a:txBody>
                    <a:bodyPr/>
                    <a:lstStyle/>
                    <a:p>
                      <a:pPr algn="ctr" fontAlgn="ctr"/>
                      <a:r>
                        <a:rPr lang="en-US" sz="800" b="0" i="0" u="none" strike="noStrike">
                          <a:solidFill>
                            <a:srgbClr val="000000"/>
                          </a:solidFill>
                          <a:latin typeface="+mn-lt"/>
                        </a:rPr>
                        <a:t>0.588</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8.859</a:t>
                      </a:r>
                    </a:p>
                  </a:txBody>
                  <a:tcPr marL="9525" marR="9525" marT="9525" marB="0" anchor="ctr"/>
                </a:tc>
                <a:tc>
                  <a:txBody>
                    <a:bodyPr/>
                    <a:lstStyle/>
                    <a:p>
                      <a:pPr algn="ctr" fontAlgn="ctr"/>
                      <a:r>
                        <a:rPr lang="en-US" sz="800" b="0" i="0" u="none" strike="noStrike">
                          <a:solidFill>
                            <a:srgbClr val="000000"/>
                          </a:solidFill>
                          <a:latin typeface="+mn-lt"/>
                        </a:rPr>
                        <a:t>0.577</a:t>
                      </a:r>
                    </a:p>
                  </a:txBody>
                  <a:tcPr marL="9525" marR="9525" marT="9525" marB="0" anchor="ctr"/>
                </a:tc>
                <a:tc>
                  <a:txBody>
                    <a:bodyPr/>
                    <a:lstStyle/>
                    <a:p>
                      <a:pPr algn="ctr" fontAlgn="ctr"/>
                      <a:r>
                        <a:rPr lang="en-US" sz="800" b="0" i="0" u="none" strike="noStrike">
                          <a:solidFill>
                            <a:srgbClr val="000000"/>
                          </a:solidFill>
                          <a:latin typeface="+mn-lt"/>
                        </a:rPr>
                        <a:t>8.799</a:t>
                      </a:r>
                    </a:p>
                  </a:txBody>
                  <a:tcPr marL="9525" marR="9525" marT="9525" marB="0" anchor="ctr"/>
                </a:tc>
                <a:tc>
                  <a:txBody>
                    <a:bodyPr/>
                    <a:lstStyle/>
                    <a:p>
                      <a:pPr algn="ctr" fontAlgn="ctr"/>
                      <a:r>
                        <a:rPr lang="en-US" sz="800" b="0" i="0" u="none" strike="noStrike" dirty="0">
                          <a:solidFill>
                            <a:srgbClr val="000000"/>
                          </a:solidFill>
                          <a:latin typeface="+mn-lt"/>
                        </a:rPr>
                        <a:t>0.588</a:t>
                      </a:r>
                    </a:p>
                  </a:txBody>
                  <a:tcPr marL="9525" marR="9525" marT="9525" marB="0" anchor="ctr">
                    <a:solidFill>
                      <a:schemeClr val="accent6">
                        <a:lumMod val="20000"/>
                        <a:lumOff val="80000"/>
                      </a:schemeClr>
                    </a:solidFill>
                  </a:tcPr>
                </a:tc>
              </a:tr>
            </a:tbl>
          </a:graphicData>
        </a:graphic>
      </p:graphicFrame>
      <p:pic>
        <p:nvPicPr>
          <p:cNvPr id="2049" name="Picture 1"/>
          <p:cNvPicPr>
            <a:picLocks noChangeAspect="1" noChangeArrowheads="1"/>
          </p:cNvPicPr>
          <p:nvPr/>
        </p:nvPicPr>
        <p:blipFill>
          <a:blip r:embed="rId2" cstate="print"/>
          <a:srcRect/>
          <a:stretch>
            <a:fillRect/>
          </a:stretch>
        </p:blipFill>
        <p:spPr bwMode="auto">
          <a:xfrm>
            <a:off x="354806" y="459581"/>
            <a:ext cx="2921794" cy="2736056"/>
          </a:xfrm>
          <a:prstGeom prst="rect">
            <a:avLst/>
          </a:prstGeom>
          <a:noFill/>
          <a:ln w="9525">
            <a:solidFill>
              <a:schemeClr val="tx1"/>
            </a:solidFill>
            <a:miter lim="800000"/>
            <a:headEnd/>
            <a:tailEnd/>
          </a:ln>
        </p:spPr>
      </p:pic>
      <p:pic>
        <p:nvPicPr>
          <p:cNvPr id="2050" name="Picture 2"/>
          <p:cNvPicPr>
            <a:picLocks noChangeAspect="1" noChangeArrowheads="1"/>
          </p:cNvPicPr>
          <p:nvPr/>
        </p:nvPicPr>
        <p:blipFill>
          <a:blip r:embed="rId3" cstate="print"/>
          <a:srcRect/>
          <a:stretch>
            <a:fillRect/>
          </a:stretch>
        </p:blipFill>
        <p:spPr bwMode="auto">
          <a:xfrm>
            <a:off x="354806" y="3655218"/>
            <a:ext cx="2921794" cy="2743200"/>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3581400" y="533400"/>
          <a:ext cx="4267200" cy="58864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400uM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400uM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Interrupted</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Interrupted</a:t>
                      </a:r>
                      <a:endParaRPr lang="en-US" sz="1000" b="0" i="0" u="none" strike="noStrike" dirty="0">
                        <a:latin typeface="Arial"/>
                      </a:endParaRPr>
                    </a:p>
                  </a:txBody>
                  <a:tcPr marL="9525" marR="9525" marT="9525" marB="0" anchor="ctr"/>
                </a:tc>
              </a:tr>
            </a:tbl>
          </a:graphicData>
        </a:graphic>
      </p:graphicFrame>
      <p:graphicFrame>
        <p:nvGraphicFramePr>
          <p:cNvPr id="7" name="Table 6"/>
          <p:cNvGraphicFramePr>
            <a:graphicFrameLocks noGrp="1"/>
          </p:cNvGraphicFramePr>
          <p:nvPr/>
        </p:nvGraphicFramePr>
        <p:xfrm>
          <a:off x="3581400" y="3657600"/>
          <a:ext cx="4267200" cy="862965"/>
        </p:xfrm>
        <a:graphic>
          <a:graphicData uri="http://schemas.openxmlformats.org/drawingml/2006/table">
            <a:tbl>
              <a:tblPr firstRow="1" bandRow="1">
                <a:tableStyleId>{5C22544A-7EE6-4342-B048-85BDC9FD1C3A}</a:tableStyleId>
              </a:tblPr>
              <a:tblGrid>
                <a:gridCol w="1600200"/>
                <a:gridCol w="1333500"/>
                <a:gridCol w="1333500"/>
              </a:tblGrid>
              <a:tr h="274320">
                <a:tc>
                  <a:txBody>
                    <a:bodyPr/>
                    <a:lstStyle/>
                    <a:p>
                      <a:pPr algn="l" fontAlgn="b"/>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500uM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RFU</a:t>
                      </a:r>
                      <a:endParaRPr lang="en-US" sz="1000" b="0" i="0" u="none" strike="noStrike" dirty="0">
                        <a:latin typeface="Arial"/>
                      </a:endParaRPr>
                    </a:p>
                  </a:txBody>
                  <a:tcPr marL="9525" marR="9525" marT="9525" marB="0" anchor="ctr"/>
                </a:tc>
                <a:tc>
                  <a:txBody>
                    <a:bodyPr/>
                    <a:lstStyle/>
                    <a:p>
                      <a:pPr algn="ctr" fontAlgn="b"/>
                      <a:r>
                        <a:rPr lang="en-US" sz="1000" u="none" strike="noStrike" dirty="0" smtClean="0"/>
                        <a:t>500uM  </a:t>
                      </a:r>
                      <a:r>
                        <a:rPr lang="en-US" sz="1000" u="none" strike="noStrike" dirty="0" err="1" smtClean="0"/>
                        <a:t>dNTP</a:t>
                      </a:r>
                      <a:r>
                        <a:rPr lang="en-US" sz="1000" u="none" strike="noStrike" dirty="0" smtClean="0"/>
                        <a:t> with 0</a:t>
                      </a:r>
                      <a:r>
                        <a:rPr lang="en-US" sz="1000" u="none" strike="noStrike" baseline="-25000" dirty="0" smtClean="0"/>
                        <a:t>-taq</a:t>
                      </a:r>
                      <a:r>
                        <a:rPr lang="en-US" sz="1000" u="none" strike="noStrike" dirty="0" smtClean="0"/>
                        <a:t> </a:t>
                      </a:r>
                      <a:r>
                        <a:rPr lang="en-US" sz="1000" u="none" strike="noStrike" dirty="0"/>
                        <a:t>RFU</a:t>
                      </a:r>
                      <a:endParaRPr lang="en-US" sz="1000" b="0" i="0" u="none" strike="noStrike" dirty="0">
                        <a:latin typeface="Arial"/>
                      </a:endParaRPr>
                    </a:p>
                  </a:txBody>
                  <a:tcPr marL="9525" marR="9525" marT="9525" marB="0" anchor="ctr"/>
                </a:tc>
              </a:tr>
              <a:tr h="274320">
                <a:tc>
                  <a:txBody>
                    <a:bodyPr/>
                    <a:lstStyle/>
                    <a:p>
                      <a:pPr algn="l" fontAlgn="b"/>
                      <a:r>
                        <a:rPr lang="en-US" sz="1000" u="none" strike="noStrike" dirty="0" smtClean="0"/>
                        <a:t>  One-phase </a:t>
                      </a:r>
                      <a:r>
                        <a:rPr lang="en-US" sz="1000" u="none" strike="noStrike" dirty="0"/>
                        <a:t>association</a:t>
                      </a:r>
                      <a:endParaRPr lang="en-US" sz="1000" b="0" i="0" u="none" strike="noStrike" dirty="0">
                        <a:latin typeface="Arial"/>
                      </a:endParaRPr>
                    </a:p>
                  </a:txBody>
                  <a:tcPr marL="9525" marR="9525" marT="9525" marB="0" anchor="ctr"/>
                </a:tc>
                <a:tc>
                  <a:txBody>
                    <a:bodyPr/>
                    <a:lstStyle/>
                    <a:p>
                      <a:pPr algn="ctr" fontAlgn="b"/>
                      <a:endParaRPr lang="en-US" sz="1000" b="0" i="0" u="none" strike="noStrike" dirty="0">
                        <a:latin typeface="Arial"/>
                      </a:endParaRPr>
                    </a:p>
                  </a:txBody>
                  <a:tcPr marL="9525" marR="9525" marT="9525" marB="0" anchor="ctr"/>
                </a:tc>
                <a:tc>
                  <a:txBody>
                    <a:bodyPr/>
                    <a:lstStyle/>
                    <a:p>
                      <a:pPr algn="ctr" fontAlgn="b"/>
                      <a:endParaRPr lang="en-US" sz="1000" b="0" i="0" u="none" strike="noStrike" dirty="0">
                        <a:latin typeface="Arial"/>
                      </a:endParaRPr>
                    </a:p>
                  </a:txBody>
                  <a:tcPr marL="9525" marR="9525" marT="9525" marB="0" anchor="ctr"/>
                </a:tc>
              </a:tr>
              <a:tr h="274320">
                <a:tc>
                  <a:txBody>
                    <a:bodyPr/>
                    <a:lstStyle/>
                    <a:p>
                      <a:pPr algn="l" fontAlgn="b"/>
                      <a:r>
                        <a:rPr lang="en-US" sz="1000" b="0" i="0" u="none" strike="noStrike" dirty="0" smtClean="0">
                          <a:latin typeface="+mn-lt"/>
                        </a:rPr>
                        <a:t>  </a:t>
                      </a:r>
                      <a:r>
                        <a:rPr lang="en-US" sz="1000" b="0" i="0" u="none" strike="noStrike" baseline="0" dirty="0" smtClean="0">
                          <a:latin typeface="+mn-lt"/>
                        </a:rPr>
                        <a:t> </a:t>
                      </a:r>
                      <a:r>
                        <a:rPr lang="en-US" sz="1000" b="0" i="0" u="none" strike="noStrike" dirty="0" smtClean="0">
                          <a:latin typeface="+mn-lt"/>
                        </a:rPr>
                        <a:t>R square </a:t>
                      </a:r>
                      <a:endParaRPr lang="en-US" sz="1000" b="0" i="0" u="none" strike="noStrike" dirty="0">
                        <a:latin typeface="+mn-lt"/>
                      </a:endParaRPr>
                    </a:p>
                  </a:txBody>
                  <a:tcPr marL="9525" marR="9525" marT="9525" marB="0" anchor="ctr"/>
                </a:tc>
                <a:tc>
                  <a:txBody>
                    <a:bodyPr/>
                    <a:lstStyle/>
                    <a:p>
                      <a:pPr algn="ctr" fontAlgn="b"/>
                      <a:r>
                        <a:rPr lang="en-US" sz="1000" b="0" i="0" u="none" strike="noStrike">
                          <a:latin typeface="+mn-lt"/>
                        </a:rPr>
                        <a:t>0.03370</a:t>
                      </a:r>
                    </a:p>
                  </a:txBody>
                  <a:tcPr marL="9525" marR="9525" marT="9525" marB="0" anchor="ctr"/>
                </a:tc>
                <a:tc>
                  <a:txBody>
                    <a:bodyPr/>
                    <a:lstStyle/>
                    <a:p>
                      <a:pPr algn="ctr" fontAlgn="b"/>
                      <a:r>
                        <a:rPr lang="en-US" sz="1000" b="0" i="0" u="none" strike="noStrike" dirty="0">
                          <a:latin typeface="+mn-lt"/>
                        </a:rPr>
                        <a:t>0.007303</a:t>
                      </a:r>
                    </a:p>
                  </a:txBody>
                  <a:tcPr marL="9525" marR="9525" marT="9525" marB="0" anchor="ctr"/>
                </a:tc>
              </a:tr>
            </a:tbl>
          </a:graphicData>
        </a:graphic>
      </p:graphicFrame>
      <p:graphicFrame>
        <p:nvGraphicFramePr>
          <p:cNvPr id="8" name="Table 7"/>
          <p:cNvGraphicFramePr>
            <a:graphicFrameLocks noGrp="1"/>
          </p:cNvGraphicFramePr>
          <p:nvPr/>
        </p:nvGraphicFramePr>
        <p:xfrm>
          <a:off x="3581400" y="1586688"/>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200uM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200M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8.190</a:t>
                      </a:r>
                    </a:p>
                  </a:txBody>
                  <a:tcPr marL="9525" marR="9525" marT="9525" marB="0" anchor="ctr"/>
                </a:tc>
                <a:tc>
                  <a:txBody>
                    <a:bodyPr/>
                    <a:lstStyle/>
                    <a:p>
                      <a:pPr algn="ctr" fontAlgn="ctr"/>
                      <a:r>
                        <a:rPr lang="en-US" sz="800" b="0" i="0" u="none" strike="noStrike" dirty="0">
                          <a:solidFill>
                            <a:srgbClr val="000000"/>
                          </a:solidFill>
                          <a:latin typeface="+mn-lt"/>
                        </a:rPr>
                        <a:t> </a:t>
                      </a:r>
                    </a:p>
                  </a:txBody>
                  <a:tcPr marL="9525" marR="9525" marT="9525" marB="0" anchor="ctr"/>
                </a:tc>
                <a:tc>
                  <a:txBody>
                    <a:bodyPr/>
                    <a:lstStyle/>
                    <a:p>
                      <a:pPr algn="ctr" fontAlgn="b"/>
                      <a:r>
                        <a:rPr lang="en-US" sz="800" b="0" i="0" u="none" strike="noStrike" dirty="0">
                          <a:solidFill>
                            <a:srgbClr val="000000"/>
                          </a:solidFill>
                          <a:latin typeface="+mn-lt"/>
                        </a:rPr>
                        <a:t>8.108</a:t>
                      </a:r>
                    </a:p>
                  </a:txBody>
                  <a:tcPr marL="9525" marR="9525" marT="9525" marB="0" anchor="ctr"/>
                </a:tc>
                <a:tc>
                  <a:txBody>
                    <a:bodyPr/>
                    <a:lstStyle/>
                    <a:p>
                      <a:pPr algn="l" fontAlgn="b"/>
                      <a:r>
                        <a:rPr lang="en-US" sz="800" b="0" i="0" u="none" strike="noStrike">
                          <a:solidFill>
                            <a:srgbClr val="000000"/>
                          </a:solidFill>
                          <a:latin typeface="+mn-lt"/>
                        </a:rPr>
                        <a:t> </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8.208</a:t>
                      </a:r>
                    </a:p>
                  </a:txBody>
                  <a:tcPr marL="9525" marR="9525" marT="9525" marB="0" anchor="ctr"/>
                </a:tc>
                <a:tc>
                  <a:txBody>
                    <a:bodyPr/>
                    <a:lstStyle/>
                    <a:p>
                      <a:pPr algn="ctr" fontAlgn="ctr"/>
                      <a:r>
                        <a:rPr lang="en-US" sz="800" b="0" i="0" u="none" strike="noStrike">
                          <a:solidFill>
                            <a:srgbClr val="000000"/>
                          </a:solidFill>
                          <a:latin typeface="+mn-lt"/>
                        </a:rPr>
                        <a:t>0.276</a:t>
                      </a:r>
                    </a:p>
                  </a:txBody>
                  <a:tcPr marL="9525" marR="9525" marT="9525" marB="0" anchor="ctr"/>
                </a:tc>
                <a:tc>
                  <a:txBody>
                    <a:bodyPr/>
                    <a:lstStyle/>
                    <a:p>
                      <a:pPr algn="ctr" fontAlgn="ctr"/>
                      <a:r>
                        <a:rPr lang="en-US" sz="800" b="0" i="0" u="none" strike="noStrike" dirty="0">
                          <a:solidFill>
                            <a:srgbClr val="000000"/>
                          </a:solidFill>
                          <a:latin typeface="+mn-lt"/>
                        </a:rPr>
                        <a:t>8.127</a:t>
                      </a:r>
                    </a:p>
                  </a:txBody>
                  <a:tcPr marL="9525" marR="9525" marT="9525" marB="0" anchor="ctr"/>
                </a:tc>
                <a:tc>
                  <a:txBody>
                    <a:bodyPr/>
                    <a:lstStyle/>
                    <a:p>
                      <a:pPr algn="ctr" fontAlgn="ctr"/>
                      <a:r>
                        <a:rPr lang="en-US" sz="800" b="0" i="0" u="none" strike="noStrike" dirty="0">
                          <a:solidFill>
                            <a:srgbClr val="000000"/>
                          </a:solidFill>
                          <a:latin typeface="+mn-lt"/>
                        </a:rPr>
                        <a:t>0.284</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8.227</a:t>
                      </a:r>
                    </a:p>
                  </a:txBody>
                  <a:tcPr marL="9525" marR="9525" marT="9525" marB="0" anchor="ctr"/>
                </a:tc>
                <a:tc>
                  <a:txBody>
                    <a:bodyPr/>
                    <a:lstStyle/>
                    <a:p>
                      <a:pPr algn="ctr" fontAlgn="ctr"/>
                      <a:r>
                        <a:rPr lang="en-US" sz="800" b="0" i="0" u="none" strike="noStrike">
                          <a:solidFill>
                            <a:srgbClr val="000000"/>
                          </a:solidFill>
                          <a:latin typeface="+mn-lt"/>
                        </a:rPr>
                        <a:t>0.276</a:t>
                      </a:r>
                    </a:p>
                  </a:txBody>
                  <a:tcPr marL="9525" marR="9525" marT="9525" marB="0" anchor="ctr"/>
                </a:tc>
                <a:tc>
                  <a:txBody>
                    <a:bodyPr/>
                    <a:lstStyle/>
                    <a:p>
                      <a:pPr algn="ctr" fontAlgn="ctr"/>
                      <a:r>
                        <a:rPr lang="en-US" sz="800" b="0" i="0" u="none" strike="noStrike">
                          <a:solidFill>
                            <a:srgbClr val="000000"/>
                          </a:solidFill>
                          <a:latin typeface="+mn-lt"/>
                        </a:rPr>
                        <a:t>8.146</a:t>
                      </a:r>
                    </a:p>
                  </a:txBody>
                  <a:tcPr marL="9525" marR="9525" marT="9525" marB="0" anchor="ctr"/>
                </a:tc>
                <a:tc>
                  <a:txBody>
                    <a:bodyPr/>
                    <a:lstStyle/>
                    <a:p>
                      <a:pPr algn="ctr" fontAlgn="ctr"/>
                      <a:r>
                        <a:rPr lang="en-US" sz="800" b="0" i="0" u="none" strike="noStrike" dirty="0">
                          <a:solidFill>
                            <a:srgbClr val="000000"/>
                          </a:solidFill>
                          <a:latin typeface="+mn-lt"/>
                        </a:rPr>
                        <a:t>0.284</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8.245</a:t>
                      </a:r>
                    </a:p>
                  </a:txBody>
                  <a:tcPr marL="9525" marR="9525" marT="9525" marB="0" anchor="ctr"/>
                </a:tc>
                <a:tc>
                  <a:txBody>
                    <a:bodyPr/>
                    <a:lstStyle/>
                    <a:p>
                      <a:pPr algn="ctr" fontAlgn="ctr"/>
                      <a:r>
                        <a:rPr lang="en-US" sz="800" b="0" i="0" u="none" strike="noStrike">
                          <a:solidFill>
                            <a:srgbClr val="000000"/>
                          </a:solidFill>
                          <a:latin typeface="+mn-lt"/>
                        </a:rPr>
                        <a:t>0.276</a:t>
                      </a:r>
                    </a:p>
                  </a:txBody>
                  <a:tcPr marL="9525" marR="9525" marT="9525" marB="0" anchor="ctr"/>
                </a:tc>
                <a:tc>
                  <a:txBody>
                    <a:bodyPr/>
                    <a:lstStyle/>
                    <a:p>
                      <a:pPr algn="ctr" fontAlgn="ctr"/>
                      <a:r>
                        <a:rPr lang="en-US" sz="800" b="0" i="0" u="none" strike="noStrike">
                          <a:solidFill>
                            <a:srgbClr val="000000"/>
                          </a:solidFill>
                          <a:latin typeface="+mn-lt"/>
                        </a:rPr>
                        <a:t>8.165</a:t>
                      </a:r>
                    </a:p>
                  </a:txBody>
                  <a:tcPr marL="9525" marR="9525" marT="9525" marB="0" anchor="ctr"/>
                </a:tc>
                <a:tc>
                  <a:txBody>
                    <a:bodyPr/>
                    <a:lstStyle/>
                    <a:p>
                      <a:pPr algn="ctr" fontAlgn="ctr"/>
                      <a:r>
                        <a:rPr lang="en-US" sz="800" b="0" i="0" u="none" strike="noStrike" dirty="0">
                          <a:solidFill>
                            <a:srgbClr val="000000"/>
                          </a:solidFill>
                          <a:latin typeface="+mn-lt"/>
                        </a:rPr>
                        <a:t>0.284</a:t>
                      </a:r>
                    </a:p>
                  </a:txBody>
                  <a:tcPr marL="9525" marR="9525" marT="9525" marB="0" anchor="ctr">
                    <a:solidFill>
                      <a:schemeClr val="accent6">
                        <a:lumMod val="20000"/>
                        <a:lumOff val="80000"/>
                      </a:schemeClr>
                    </a:solidFill>
                  </a:tcPr>
                </a:tc>
              </a:tr>
            </a:tbl>
          </a:graphicData>
        </a:graphic>
      </p:graphicFrame>
      <p:graphicFrame>
        <p:nvGraphicFramePr>
          <p:cNvPr id="9" name="Table 8"/>
          <p:cNvGraphicFramePr>
            <a:graphicFrameLocks noGrp="1"/>
          </p:cNvGraphicFramePr>
          <p:nvPr/>
        </p:nvGraphicFramePr>
        <p:xfrm>
          <a:off x="3581400" y="4800600"/>
          <a:ext cx="1905000" cy="1493520"/>
        </p:xfrm>
        <a:graphic>
          <a:graphicData uri="http://schemas.openxmlformats.org/drawingml/2006/table">
            <a:tbl>
              <a:tblPr firstRow="1" bandRow="1">
                <a:tableStyleId>{5C22544A-7EE6-4342-B048-85BDC9FD1C3A}</a:tableStyleId>
              </a:tblPr>
              <a:tblGrid>
                <a:gridCol w="381000"/>
                <a:gridCol w="381000"/>
                <a:gridCol w="381000"/>
                <a:gridCol w="381000"/>
                <a:gridCol w="381000"/>
              </a:tblGrid>
              <a:tr h="365760">
                <a:tc>
                  <a:txBody>
                    <a:bodyPr/>
                    <a:lstStyle/>
                    <a:p>
                      <a:pPr algn="ctr" fontAlgn="ctr"/>
                      <a:endParaRPr lang="en-US" sz="800" b="0" i="0" u="none" strike="noStrike" dirty="0">
                        <a:solidFill>
                          <a:srgbClr val="000000"/>
                        </a:solidFill>
                        <a:latin typeface="Arial"/>
                      </a:endParaRPr>
                    </a:p>
                  </a:txBody>
                  <a:tcPr marL="9525" marR="9525" marT="9525" marB="0" anchor="ctr"/>
                </a:tc>
                <a:tc gridSpan="2">
                  <a:txBody>
                    <a:bodyPr/>
                    <a:lstStyle/>
                    <a:p>
                      <a:pPr algn="ctr" fontAlgn="ctr"/>
                      <a:r>
                        <a:rPr lang="en-US" sz="800" u="none" strike="noStrike" dirty="0" smtClean="0"/>
                        <a:t>500uM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c gridSpan="2">
                  <a:txBody>
                    <a:bodyPr/>
                    <a:lstStyle/>
                    <a:p>
                      <a:pPr algn="ctr" fontAlgn="ctr"/>
                      <a:r>
                        <a:rPr lang="en-US" sz="800" u="none" strike="noStrike" dirty="0" smtClean="0"/>
                        <a:t>500uM </a:t>
                      </a:r>
                      <a:r>
                        <a:rPr lang="en-US" sz="800" u="none" strike="noStrike" dirty="0" err="1" smtClean="0"/>
                        <a:t>dNTP</a:t>
                      </a:r>
                      <a:r>
                        <a:rPr lang="en-US" sz="800" u="none" strike="noStrike" dirty="0" smtClean="0"/>
                        <a:t> </a:t>
                      </a:r>
                    </a:p>
                    <a:p>
                      <a:pPr algn="ctr" fontAlgn="ctr"/>
                      <a:r>
                        <a:rPr lang="en-US" sz="800" u="none" strike="noStrike" dirty="0" smtClean="0"/>
                        <a:t>with 0</a:t>
                      </a:r>
                      <a:r>
                        <a:rPr lang="en-US" sz="800" u="none" strike="noStrike" baseline="-25000" dirty="0" smtClean="0"/>
                        <a:t>-taq</a:t>
                      </a:r>
                      <a:endParaRPr lang="en-US" sz="800" b="0" i="0" u="none" strike="noStrike" dirty="0">
                        <a:solidFill>
                          <a:srgbClr val="000000"/>
                        </a:solidFill>
                        <a:latin typeface="Arial"/>
                      </a:endParaRPr>
                    </a:p>
                  </a:txBody>
                  <a:tcPr marL="9525" marR="9525" marT="9525" marB="0" anchor="ctr"/>
                </a:tc>
                <a:tc hMerge="1">
                  <a:txBody>
                    <a:bodyPr/>
                    <a:lstStyle/>
                    <a:p>
                      <a:pPr algn="ctr" fontAlgn="ctr"/>
                      <a:endParaRPr lang="en-US" sz="800" b="0" i="0" u="none" strike="noStrike" dirty="0">
                        <a:solidFill>
                          <a:srgbClr val="000000"/>
                        </a:solidFill>
                        <a:latin typeface="Arial"/>
                      </a:endParaRPr>
                    </a:p>
                  </a:txBody>
                  <a:tcPr marL="9525" marR="9525" marT="9525" marB="0" anchor="ctr">
                    <a:lnL>
                      <a:noFill/>
                    </a:lnL>
                    <a:lnR>
                      <a:noFill/>
                    </a:lnR>
                    <a:lnT>
                      <a:noFill/>
                    </a:lnT>
                    <a:lnB>
                      <a:noFill/>
                    </a:lnB>
                  </a:tcPr>
                </a:tc>
              </a:tr>
              <a:tr h="365760">
                <a:tc>
                  <a:txBody>
                    <a:bodyPr/>
                    <a:lstStyle/>
                    <a:p>
                      <a:pPr algn="ctr" fontAlgn="ctr"/>
                      <a:r>
                        <a:rPr lang="en-US" sz="800" u="none" strike="noStrike" dirty="0" err="1"/>
                        <a:t>Mins</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smtClean="0"/>
                        <a:t>RFU</a:t>
                      </a:r>
                      <a:endParaRPr lang="en-US" sz="800" b="0" i="0" u="none" strike="noStrike" dirty="0">
                        <a:solidFill>
                          <a:srgbClr val="000000"/>
                        </a:solidFill>
                        <a:latin typeface="Arial"/>
                      </a:endParaRPr>
                    </a:p>
                  </a:txBody>
                  <a:tcPr marL="9525" marR="9525" marT="9525" marB="0" anchor="ctr"/>
                </a:tc>
                <a:tc>
                  <a:txBody>
                    <a:bodyPr/>
                    <a:lstStyle/>
                    <a:p>
                      <a:pPr algn="ctr" fontAlgn="ctr"/>
                      <a:r>
                        <a:rPr lang="en-US" sz="800" u="none" strike="noStrike" dirty="0" err="1"/>
                        <a:t>dRFU</a:t>
                      </a:r>
                      <a:r>
                        <a:rPr lang="en-US" sz="800" u="none" strike="noStrike" dirty="0"/>
                        <a:t>/   </a:t>
                      </a:r>
                      <a:r>
                        <a:rPr lang="en-US" sz="800" u="none" strike="noStrike" dirty="0" err="1"/>
                        <a:t>dT</a:t>
                      </a:r>
                      <a:endParaRPr lang="en-US" sz="800" b="0" i="0" u="none" strike="noStrike" dirty="0">
                        <a:solidFill>
                          <a:srgbClr val="000000"/>
                        </a:solidFill>
                        <a:latin typeface="Arial"/>
                      </a:endParaRPr>
                    </a:p>
                  </a:txBody>
                  <a:tcPr marL="9525" marR="9525" marT="9525" marB="0" anchor="ctr">
                    <a:solidFill>
                      <a:schemeClr val="accent6">
                        <a:lumMod val="20000"/>
                        <a:lumOff val="80000"/>
                      </a:schemeClr>
                    </a:solidFill>
                  </a:tcPr>
                </a:tc>
              </a:tr>
              <a:tr h="190500">
                <a:tc>
                  <a:txBody>
                    <a:bodyPr/>
                    <a:lstStyle/>
                    <a:p>
                      <a:pPr algn="ctr" fontAlgn="ctr"/>
                      <a:r>
                        <a:rPr lang="en-US" sz="800" u="none" strike="noStrike" dirty="0"/>
                        <a:t>0.000</a:t>
                      </a:r>
                      <a:endParaRPr lang="en-US" sz="800" b="1" i="0" u="none" strike="noStrike" dirty="0">
                        <a:solidFill>
                          <a:srgbClr val="000000"/>
                        </a:solidFill>
                        <a:latin typeface="Arial"/>
                      </a:endParaRPr>
                    </a:p>
                  </a:txBody>
                  <a:tcPr marL="9525" marR="9525" marT="9525" marB="0" anchor="ctr"/>
                </a:tc>
                <a:tc>
                  <a:txBody>
                    <a:bodyPr/>
                    <a:lstStyle/>
                    <a:p>
                      <a:pPr algn="ctr" fontAlgn="ctr"/>
                      <a:r>
                        <a:rPr lang="en-US" sz="800" b="0" i="0" u="none" strike="noStrike" dirty="0">
                          <a:solidFill>
                            <a:srgbClr val="000000"/>
                          </a:solidFill>
                          <a:latin typeface="+mn-lt"/>
                        </a:rPr>
                        <a:t>7.969</a:t>
                      </a:r>
                    </a:p>
                  </a:txBody>
                  <a:tcPr marL="9525" marR="9525" marT="9525" marB="0" anchor="ctr"/>
                </a:tc>
                <a:tc>
                  <a:txBody>
                    <a:bodyPr/>
                    <a:lstStyle/>
                    <a:p>
                      <a:pPr algn="ctr" fontAlgn="ctr"/>
                      <a:r>
                        <a:rPr lang="en-US" sz="800" b="0" i="0" u="none" strike="noStrike">
                          <a:solidFill>
                            <a:srgbClr val="000000"/>
                          </a:solidFill>
                          <a:latin typeface="+mn-lt"/>
                        </a:rPr>
                        <a:t> </a:t>
                      </a:r>
                    </a:p>
                  </a:txBody>
                  <a:tcPr marL="9525" marR="9525" marT="9525" marB="0" anchor="ctr"/>
                </a:tc>
                <a:tc>
                  <a:txBody>
                    <a:bodyPr/>
                    <a:lstStyle/>
                    <a:p>
                      <a:pPr algn="ctr" fontAlgn="b"/>
                      <a:r>
                        <a:rPr lang="en-US" sz="800" b="0" i="0" u="none" strike="noStrike">
                          <a:solidFill>
                            <a:srgbClr val="000000"/>
                          </a:solidFill>
                          <a:latin typeface="+mn-lt"/>
                        </a:rPr>
                        <a:t>9.107</a:t>
                      </a:r>
                    </a:p>
                  </a:txBody>
                  <a:tcPr marL="9525" marR="9525" marT="9525" marB="0" anchor="ctr"/>
                </a:tc>
                <a:tc>
                  <a:txBody>
                    <a:bodyPr/>
                    <a:lstStyle/>
                    <a:p>
                      <a:pPr algn="l" fontAlgn="b"/>
                      <a:r>
                        <a:rPr lang="en-US" sz="800" b="0" i="0" u="none" strike="noStrike">
                          <a:solidFill>
                            <a:srgbClr val="000000"/>
                          </a:solidFill>
                          <a:latin typeface="+mn-lt"/>
                        </a:rPr>
                        <a:t> </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0.067</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8.016</a:t>
                      </a:r>
                    </a:p>
                  </a:txBody>
                  <a:tcPr marL="9525" marR="9525" marT="9525" marB="0" anchor="ctr"/>
                </a:tc>
                <a:tc>
                  <a:txBody>
                    <a:bodyPr/>
                    <a:lstStyle/>
                    <a:p>
                      <a:pPr algn="ctr" fontAlgn="ctr"/>
                      <a:r>
                        <a:rPr lang="en-US" sz="800" b="0" i="0" u="none" strike="noStrike">
                          <a:solidFill>
                            <a:srgbClr val="000000"/>
                          </a:solidFill>
                          <a:latin typeface="+mn-lt"/>
                        </a:rPr>
                        <a:t>0.709</a:t>
                      </a:r>
                    </a:p>
                  </a:txBody>
                  <a:tcPr marL="9525" marR="9525" marT="9525" marB="0" anchor="ctr"/>
                </a:tc>
                <a:tc>
                  <a:txBody>
                    <a:bodyPr/>
                    <a:lstStyle/>
                    <a:p>
                      <a:pPr algn="ctr" fontAlgn="ctr"/>
                      <a:r>
                        <a:rPr lang="en-US" sz="800" b="0" i="0" u="none" strike="noStrike">
                          <a:solidFill>
                            <a:srgbClr val="000000"/>
                          </a:solidFill>
                          <a:latin typeface="+mn-lt"/>
                        </a:rPr>
                        <a:t>9.094</a:t>
                      </a:r>
                    </a:p>
                  </a:txBody>
                  <a:tcPr marL="9525" marR="9525" marT="9525" marB="0" anchor="ctr"/>
                </a:tc>
                <a:tc>
                  <a:txBody>
                    <a:bodyPr/>
                    <a:lstStyle/>
                    <a:p>
                      <a:pPr algn="ctr" fontAlgn="ctr"/>
                      <a:r>
                        <a:rPr lang="en-US" sz="800" b="0" i="0" u="none" strike="noStrike">
                          <a:solidFill>
                            <a:srgbClr val="000000"/>
                          </a:solidFill>
                          <a:latin typeface="+mn-lt"/>
                        </a:rPr>
                        <a:t>-0.192</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0.134</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8.061</a:t>
                      </a:r>
                    </a:p>
                  </a:txBody>
                  <a:tcPr marL="9525" marR="9525" marT="9525" marB="0" anchor="ctr"/>
                </a:tc>
                <a:tc>
                  <a:txBody>
                    <a:bodyPr/>
                    <a:lstStyle/>
                    <a:p>
                      <a:pPr algn="ctr" fontAlgn="ctr"/>
                      <a:r>
                        <a:rPr lang="en-US" sz="800" b="0" i="0" u="none" strike="noStrike">
                          <a:solidFill>
                            <a:srgbClr val="000000"/>
                          </a:solidFill>
                          <a:latin typeface="+mn-lt"/>
                        </a:rPr>
                        <a:t>0.667</a:t>
                      </a:r>
                    </a:p>
                  </a:txBody>
                  <a:tcPr marL="9525" marR="9525" marT="9525" marB="0" anchor="ctr"/>
                </a:tc>
                <a:tc>
                  <a:txBody>
                    <a:bodyPr/>
                    <a:lstStyle/>
                    <a:p>
                      <a:pPr algn="ctr" fontAlgn="ctr"/>
                      <a:r>
                        <a:rPr lang="en-US" sz="800" b="0" i="0" u="none" strike="noStrike">
                          <a:solidFill>
                            <a:srgbClr val="000000"/>
                          </a:solidFill>
                          <a:latin typeface="+mn-lt"/>
                        </a:rPr>
                        <a:t>9.082</a:t>
                      </a:r>
                    </a:p>
                  </a:txBody>
                  <a:tcPr marL="9525" marR="9525" marT="9525" marB="0" anchor="ctr"/>
                </a:tc>
                <a:tc>
                  <a:txBody>
                    <a:bodyPr/>
                    <a:lstStyle/>
                    <a:p>
                      <a:pPr algn="ctr" fontAlgn="ctr"/>
                      <a:r>
                        <a:rPr lang="en-US" sz="800" b="0" i="0" u="none" strike="noStrike">
                          <a:solidFill>
                            <a:srgbClr val="000000"/>
                          </a:solidFill>
                          <a:latin typeface="+mn-lt"/>
                        </a:rPr>
                        <a:t>-0.186</a:t>
                      </a:r>
                    </a:p>
                  </a:txBody>
                  <a:tcPr marL="9525" marR="9525" marT="9525" marB="0" anchor="ctr">
                    <a:solidFill>
                      <a:schemeClr val="accent6">
                        <a:lumMod val="20000"/>
                        <a:lumOff val="80000"/>
                      </a:schemeClr>
                    </a:solidFill>
                  </a:tcPr>
                </a:tc>
              </a:tr>
              <a:tr h="190500">
                <a:tc>
                  <a:txBody>
                    <a:bodyPr/>
                    <a:lstStyle/>
                    <a:p>
                      <a:pPr algn="ctr" fontAlgn="ctr"/>
                      <a:r>
                        <a:rPr lang="en-US" sz="800" u="none" strike="noStrike"/>
                        <a:t>0.201</a:t>
                      </a:r>
                      <a:endParaRPr lang="en-US" sz="800" b="1" i="0" u="none" strike="noStrike">
                        <a:solidFill>
                          <a:srgbClr val="000000"/>
                        </a:solidFill>
                        <a:latin typeface="Arial"/>
                      </a:endParaRPr>
                    </a:p>
                  </a:txBody>
                  <a:tcPr marL="9525" marR="9525" marT="9525" marB="0" anchor="ctr"/>
                </a:tc>
                <a:tc>
                  <a:txBody>
                    <a:bodyPr/>
                    <a:lstStyle/>
                    <a:p>
                      <a:pPr algn="ctr" fontAlgn="ctr"/>
                      <a:r>
                        <a:rPr lang="en-US" sz="800" b="0" i="0" u="none" strike="noStrike">
                          <a:solidFill>
                            <a:srgbClr val="000000"/>
                          </a:solidFill>
                          <a:latin typeface="+mn-lt"/>
                        </a:rPr>
                        <a:t>8.103</a:t>
                      </a:r>
                    </a:p>
                  </a:txBody>
                  <a:tcPr marL="9525" marR="9525" marT="9525" marB="0" anchor="ctr"/>
                </a:tc>
                <a:tc>
                  <a:txBody>
                    <a:bodyPr/>
                    <a:lstStyle/>
                    <a:p>
                      <a:pPr algn="ctr" fontAlgn="ctr"/>
                      <a:r>
                        <a:rPr lang="en-US" sz="800" b="0" i="0" u="none" strike="noStrike">
                          <a:solidFill>
                            <a:srgbClr val="000000"/>
                          </a:solidFill>
                          <a:latin typeface="+mn-lt"/>
                        </a:rPr>
                        <a:t>0.627</a:t>
                      </a:r>
                    </a:p>
                  </a:txBody>
                  <a:tcPr marL="9525" marR="9525" marT="9525" marB="0" anchor="ctr"/>
                </a:tc>
                <a:tc>
                  <a:txBody>
                    <a:bodyPr/>
                    <a:lstStyle/>
                    <a:p>
                      <a:pPr algn="ctr" fontAlgn="ctr"/>
                      <a:r>
                        <a:rPr lang="en-US" sz="800" b="0" i="0" u="none" strike="noStrike">
                          <a:solidFill>
                            <a:srgbClr val="000000"/>
                          </a:solidFill>
                          <a:latin typeface="+mn-lt"/>
                        </a:rPr>
                        <a:t>9.069</a:t>
                      </a:r>
                    </a:p>
                  </a:txBody>
                  <a:tcPr marL="9525" marR="9525" marT="9525" marB="0" anchor="ctr"/>
                </a:tc>
                <a:tc>
                  <a:txBody>
                    <a:bodyPr/>
                    <a:lstStyle/>
                    <a:p>
                      <a:pPr algn="ctr" fontAlgn="ctr"/>
                      <a:r>
                        <a:rPr lang="en-US" sz="800" b="0" i="0" u="none" strike="noStrike" dirty="0">
                          <a:solidFill>
                            <a:srgbClr val="000000"/>
                          </a:solidFill>
                          <a:latin typeface="+mn-lt"/>
                        </a:rPr>
                        <a:t>-0.180</a:t>
                      </a:r>
                    </a:p>
                  </a:txBody>
                  <a:tcPr marL="9525" marR="9525" marT="9525" marB="0" anchor="ctr">
                    <a:solidFill>
                      <a:schemeClr val="accent6">
                        <a:lumMod val="20000"/>
                        <a:lumOff val="80000"/>
                      </a:schemeClr>
                    </a:solidFill>
                  </a:tcPr>
                </a:tc>
              </a:tr>
            </a:tbl>
          </a:graphicData>
        </a:graphic>
      </p:graphicFrame>
      <p:pic>
        <p:nvPicPr>
          <p:cNvPr id="1025" name="Picture 1"/>
          <p:cNvPicPr>
            <a:picLocks noChangeAspect="1" noChangeArrowheads="1"/>
          </p:cNvPicPr>
          <p:nvPr/>
        </p:nvPicPr>
        <p:blipFill>
          <a:blip r:embed="rId2" cstate="print"/>
          <a:srcRect/>
          <a:stretch>
            <a:fillRect/>
          </a:stretch>
        </p:blipFill>
        <p:spPr bwMode="auto">
          <a:xfrm>
            <a:off x="354806" y="481013"/>
            <a:ext cx="2921794" cy="2707481"/>
          </a:xfrm>
          <a:prstGeom prst="rect">
            <a:avLst/>
          </a:prstGeom>
          <a:noFill/>
          <a:ln w="9525">
            <a:solidFill>
              <a:schemeClr val="tx1"/>
            </a:solidFill>
            <a:miter lim="800000"/>
            <a:headEnd/>
            <a:tailEnd/>
          </a:ln>
        </p:spPr>
      </p:pic>
      <p:pic>
        <p:nvPicPr>
          <p:cNvPr id="1026" name="Picture 2"/>
          <p:cNvPicPr>
            <a:picLocks noChangeAspect="1" noChangeArrowheads="1"/>
          </p:cNvPicPr>
          <p:nvPr/>
        </p:nvPicPr>
        <p:blipFill>
          <a:blip r:embed="rId3" cstate="print"/>
          <a:srcRect/>
          <a:stretch>
            <a:fillRect/>
          </a:stretch>
        </p:blipFill>
        <p:spPr bwMode="auto">
          <a:xfrm>
            <a:off x="354806" y="3669507"/>
            <a:ext cx="2921794" cy="2707481"/>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a:normAutofit/>
          </a:bodyPr>
          <a:lstStyle/>
          <a:p>
            <a:r>
              <a:rPr lang="en-US" sz="2000" dirty="0" smtClean="0"/>
              <a:t>Remarks</a:t>
            </a:r>
            <a:endParaRPr lang="en-US" sz="2000" dirty="0"/>
          </a:p>
        </p:txBody>
      </p:sp>
      <p:sp>
        <p:nvSpPr>
          <p:cNvPr id="3" name="Content Placeholder 2"/>
          <p:cNvSpPr>
            <a:spLocks noGrp="1"/>
          </p:cNvSpPr>
          <p:nvPr>
            <p:ph idx="1"/>
          </p:nvPr>
        </p:nvSpPr>
        <p:spPr>
          <a:xfrm>
            <a:off x="457200" y="990600"/>
            <a:ext cx="8229600" cy="5135563"/>
          </a:xfrm>
        </p:spPr>
        <p:txBody>
          <a:bodyPr>
            <a:normAutofit/>
          </a:bodyPr>
          <a:lstStyle/>
          <a:p>
            <a:pPr algn="just"/>
            <a:r>
              <a:rPr lang="en-US" sz="1400" dirty="0" smtClean="0"/>
              <a:t>It appears that 10mins of incubation is insufficient to reach a plateau in the polymerase reaction. This brings into question the one-phase association equation used for the curve fitting  as also Prism’s description of the fit. However practical considerations limit extension of the experiment beyond a 10min incubation. With longer incubations, experiment cannot be completed in one day.</a:t>
            </a:r>
          </a:p>
          <a:p>
            <a:pPr algn="just"/>
            <a:r>
              <a:rPr lang="en-US" sz="1400" dirty="0" smtClean="0"/>
              <a:t>It is not clear at this point whether fit depends on other data columns in the group being </a:t>
            </a:r>
            <a:r>
              <a:rPr lang="en-US" sz="1400" dirty="0" err="1" smtClean="0"/>
              <a:t>analysed</a:t>
            </a:r>
            <a:r>
              <a:rPr lang="en-US" sz="1400" dirty="0" smtClean="0"/>
              <a:t>.</a:t>
            </a:r>
          </a:p>
          <a:p>
            <a:pPr algn="just"/>
            <a:r>
              <a:rPr lang="en-US" sz="1400" dirty="0" smtClean="0"/>
              <a:t>Initial rate increases with increasing [</a:t>
            </a:r>
            <a:r>
              <a:rPr lang="en-US" sz="1400" dirty="0" err="1" smtClean="0"/>
              <a:t>dNTP</a:t>
            </a:r>
            <a:r>
              <a:rPr lang="en-US" sz="1400" dirty="0" smtClean="0"/>
              <a:t>] till 200uM and after that decreases with further increase in [</a:t>
            </a:r>
            <a:r>
              <a:rPr lang="en-US" sz="1400" dirty="0" err="1" smtClean="0"/>
              <a:t>dNTP</a:t>
            </a:r>
            <a:r>
              <a:rPr lang="en-US" sz="1400" dirty="0" smtClean="0"/>
              <a:t>]. Can the data be fitted into  classical </a:t>
            </a:r>
            <a:r>
              <a:rPr lang="en-US" sz="1400" dirty="0" err="1" smtClean="0"/>
              <a:t>Michaelis-Menten</a:t>
            </a:r>
            <a:r>
              <a:rPr lang="en-US" sz="1400" dirty="0" smtClean="0"/>
              <a:t> kinetics? </a:t>
            </a:r>
          </a:p>
          <a:p>
            <a:pPr algn="just"/>
            <a:r>
              <a:rPr lang="en-US" sz="1400" dirty="0" smtClean="0"/>
              <a:t>Non-overlap of error bars for –</a:t>
            </a:r>
            <a:r>
              <a:rPr lang="en-US" sz="1400" dirty="0" err="1" smtClean="0"/>
              <a:t>taq</a:t>
            </a:r>
            <a:r>
              <a:rPr lang="en-US" sz="1400" dirty="0" smtClean="0"/>
              <a:t> RFU with its corresponding +</a:t>
            </a:r>
            <a:r>
              <a:rPr lang="en-US" sz="1400" dirty="0" err="1" smtClean="0"/>
              <a:t>taq</a:t>
            </a:r>
            <a:r>
              <a:rPr lang="en-US" sz="1400" dirty="0" smtClean="0"/>
              <a:t> RFU (at 5 and 10mins and preferably all other time points except 0) indicates increase in activity with time. Therefore, overlap of error bars of 2 [</a:t>
            </a:r>
            <a:r>
              <a:rPr lang="en-US" sz="1400" dirty="0" err="1" smtClean="0"/>
              <a:t>dNTP</a:t>
            </a:r>
            <a:r>
              <a:rPr lang="en-US" sz="1400" dirty="0" smtClean="0"/>
              <a:t>]  </a:t>
            </a:r>
            <a:r>
              <a:rPr lang="en-US" sz="1400" dirty="0" err="1" smtClean="0"/>
              <a:t>conc.s</a:t>
            </a:r>
            <a:r>
              <a:rPr lang="en-US" sz="1400" dirty="0" smtClean="0"/>
              <a:t> at a particular temperature-time point is not that significant.</a:t>
            </a:r>
          </a:p>
          <a:p>
            <a:pPr algn="just"/>
            <a:r>
              <a:rPr lang="en-US" sz="1400" dirty="0" smtClean="0"/>
              <a:t>Is Zero correction significant? In this analyses, zero correction was tried on the final mean rather than on individual values, this seems to improve fit in some cases but not in others. Thus for purposes of purity, only actual RFU values are plotted for each [</a:t>
            </a:r>
            <a:r>
              <a:rPr lang="en-US" sz="1400" dirty="0" err="1" smtClean="0"/>
              <a:t>dNTP</a:t>
            </a:r>
            <a:r>
              <a:rPr lang="en-US" sz="1400" dirty="0" smtClean="0"/>
              <a:t>] for each temp.  </a:t>
            </a:r>
          </a:p>
          <a:p>
            <a:pPr algn="just"/>
            <a:r>
              <a:rPr lang="en-US" sz="1400" dirty="0" smtClean="0"/>
              <a:t>0</a:t>
            </a:r>
            <a:r>
              <a:rPr lang="en-US" sz="1400" baseline="-25000" dirty="0" smtClean="0"/>
              <a:t>-taq</a:t>
            </a:r>
            <a:r>
              <a:rPr lang="en-US" sz="1400" dirty="0" smtClean="0"/>
              <a:t> and 0</a:t>
            </a:r>
            <a:r>
              <a:rPr lang="en-US" sz="1400" baseline="-25000" dirty="0" smtClean="0"/>
              <a:t>+taq</a:t>
            </a:r>
            <a:r>
              <a:rPr lang="en-US" sz="1400" dirty="0" smtClean="0"/>
              <a:t> also show  variation. While it appears that 0</a:t>
            </a:r>
            <a:r>
              <a:rPr lang="en-US" sz="1400" baseline="-25000" dirty="0" smtClean="0"/>
              <a:t>-taq</a:t>
            </a:r>
            <a:r>
              <a:rPr lang="en-US" sz="1400" dirty="0" smtClean="0"/>
              <a:t> has greater chances of being accurate , even this can sometimes be off the mark due to the various elements of experimental variability.</a:t>
            </a:r>
          </a:p>
          <a:p>
            <a:pPr algn="just"/>
            <a:r>
              <a:rPr lang="en-US" sz="1400" dirty="0" smtClean="0"/>
              <a:t>Variability (batch-to-batch) is due to:</a:t>
            </a:r>
          </a:p>
          <a:p>
            <a:pPr lvl="1" algn="just"/>
            <a:r>
              <a:rPr lang="en-US" sz="1400" dirty="0" smtClean="0"/>
              <a:t>Template-primer mixes</a:t>
            </a:r>
          </a:p>
          <a:p>
            <a:pPr lvl="1" algn="just"/>
            <a:r>
              <a:rPr lang="en-US" sz="1400" dirty="0" err="1" smtClean="0"/>
              <a:t>Taq</a:t>
            </a:r>
            <a:r>
              <a:rPr lang="en-US" sz="1400" dirty="0" smtClean="0"/>
              <a:t> polymerase dilutions</a:t>
            </a:r>
          </a:p>
          <a:p>
            <a:pPr lvl="1" algn="just"/>
            <a:r>
              <a:rPr lang="en-US" sz="1400" dirty="0" err="1" smtClean="0"/>
              <a:t>Picogreen</a:t>
            </a:r>
            <a:r>
              <a:rPr lang="en-US" sz="1400" dirty="0" smtClean="0"/>
              <a:t> dilutions</a:t>
            </a:r>
          </a:p>
          <a:p>
            <a:pPr lvl="1" algn="just"/>
            <a:r>
              <a:rPr lang="en-US" sz="1400" dirty="0" err="1" smtClean="0"/>
              <a:t>Pipett</a:t>
            </a:r>
            <a:r>
              <a:rPr lang="en-US" sz="1400" dirty="0" smtClean="0"/>
              <a:t> inaccuracy.</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rmAutofit/>
          </a:bodyPr>
          <a:lstStyle/>
          <a:p>
            <a:r>
              <a:rPr lang="en-US" sz="2000" dirty="0" smtClean="0"/>
              <a:t>Conclusions</a:t>
            </a:r>
          </a:p>
        </p:txBody>
      </p:sp>
      <p:sp>
        <p:nvSpPr>
          <p:cNvPr id="3" name="Content Placeholder 2"/>
          <p:cNvSpPr>
            <a:spLocks noGrp="1"/>
          </p:cNvSpPr>
          <p:nvPr>
            <p:ph idx="1"/>
          </p:nvPr>
        </p:nvSpPr>
        <p:spPr/>
        <p:txBody>
          <a:bodyPr>
            <a:normAutofit/>
          </a:bodyPr>
          <a:lstStyle/>
          <a:p>
            <a:pPr algn="just">
              <a:buNone/>
            </a:pPr>
            <a:r>
              <a:rPr lang="en-US" sz="1400" dirty="0" smtClean="0"/>
              <a:t>	Please analyze each plot</a:t>
            </a:r>
          </a:p>
          <a:p>
            <a:pPr algn="just"/>
            <a:r>
              <a:rPr lang="en-US" sz="1400" dirty="0" smtClean="0"/>
              <a:t>Determine whether 0</a:t>
            </a:r>
            <a:r>
              <a:rPr lang="en-US" sz="1400" baseline="-25000" dirty="0" smtClean="0"/>
              <a:t>-taq</a:t>
            </a:r>
            <a:r>
              <a:rPr lang="en-US" sz="1400" dirty="0" smtClean="0"/>
              <a:t> or 0</a:t>
            </a:r>
            <a:r>
              <a:rPr lang="en-US" sz="1400" baseline="-25000" dirty="0" smtClean="0"/>
              <a:t>+taq</a:t>
            </a:r>
            <a:r>
              <a:rPr lang="en-US" sz="1400" dirty="0" smtClean="0"/>
              <a:t> is better for the particular assay.</a:t>
            </a:r>
          </a:p>
          <a:p>
            <a:pPr algn="just"/>
            <a:r>
              <a:rPr lang="en-US" sz="1400" dirty="0" smtClean="0"/>
              <a:t>Determine whether early time point (20secs to 1min) maybe eliminated without compromising the experiment.</a:t>
            </a:r>
          </a:p>
          <a:p>
            <a:pPr algn="just"/>
            <a:r>
              <a:rPr lang="en-US" sz="1400" dirty="0" smtClean="0"/>
              <a:t>Determine whether zero correction would improve the quality of the fit and hence the results.</a:t>
            </a:r>
          </a:p>
          <a:p>
            <a:pPr algn="just"/>
            <a:r>
              <a:rPr lang="en-US" sz="1400" dirty="0" smtClean="0"/>
              <a:t>Is one phase association still the model to be used for fitting?</a:t>
            </a:r>
          </a:p>
          <a:p>
            <a:pPr algn="just">
              <a:buNone/>
            </a:pPr>
            <a:r>
              <a:rPr lang="en-US" sz="1400" dirty="0" smtClean="0"/>
              <a:t>	</a:t>
            </a:r>
            <a:r>
              <a:rPr lang="en-US" sz="1400" dirty="0" smtClean="0"/>
              <a:t>Only based on these, can we </a:t>
            </a:r>
            <a:r>
              <a:rPr lang="en-US" sz="1400" dirty="0" err="1" smtClean="0"/>
              <a:t>finalise</a:t>
            </a:r>
            <a:r>
              <a:rPr lang="en-US" sz="1400" dirty="0" smtClean="0"/>
              <a:t> the calculate the rate values to plot rate </a:t>
            </a:r>
            <a:r>
              <a:rPr lang="en-US" sz="1400" dirty="0" err="1" smtClean="0"/>
              <a:t>vs</a:t>
            </a:r>
            <a:r>
              <a:rPr lang="en-US" sz="1400" dirty="0" smtClean="0"/>
              <a:t> [</a:t>
            </a:r>
            <a:r>
              <a:rPr lang="en-US" sz="1400" dirty="0" err="1" smtClean="0"/>
              <a:t>dNTP</a:t>
            </a:r>
            <a:r>
              <a:rPr lang="en-US" sz="1400" dirty="0" smtClean="0"/>
              <a:t>].</a:t>
            </a:r>
          </a:p>
          <a:p>
            <a:pPr algn="just"/>
            <a:r>
              <a:rPr lang="en-US" sz="1400" dirty="0" smtClean="0"/>
              <a:t>Does the </a:t>
            </a:r>
            <a:r>
              <a:rPr lang="en-US" sz="1400" dirty="0" err="1" smtClean="0"/>
              <a:t>Michealis-Menten</a:t>
            </a:r>
            <a:r>
              <a:rPr lang="en-US" sz="1400" dirty="0" smtClean="0"/>
              <a:t> kinetic model still fit?</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smtClean="0"/>
              <a:t>Assay </a:t>
            </a:r>
            <a:r>
              <a:rPr lang="en-US" sz="1600" dirty="0" smtClean="0"/>
              <a:t>Method </a:t>
            </a:r>
            <a:r>
              <a:rPr lang="en-US" sz="1600" dirty="0"/>
              <a:t>3</a:t>
            </a:r>
          </a:p>
        </p:txBody>
      </p:sp>
      <p:sp>
        <p:nvSpPr>
          <p:cNvPr id="3" name="Content Placeholder 2"/>
          <p:cNvSpPr>
            <a:spLocks noGrp="1"/>
          </p:cNvSpPr>
          <p:nvPr>
            <p:ph idx="1"/>
          </p:nvPr>
        </p:nvSpPr>
        <p:spPr>
          <a:xfrm>
            <a:off x="457200" y="1143000"/>
            <a:ext cx="8229600" cy="4525963"/>
          </a:xfrm>
        </p:spPr>
        <p:txBody>
          <a:bodyPr>
            <a:normAutofit/>
          </a:bodyPr>
          <a:lstStyle/>
          <a:p>
            <a:pPr algn="just">
              <a:spcAft>
                <a:spcPts val="1200"/>
              </a:spcAft>
            </a:pPr>
            <a:r>
              <a:rPr lang="en-US" sz="1400" b="1" dirty="0" err="1" smtClean="0"/>
              <a:t>Quantitation</a:t>
            </a:r>
            <a:r>
              <a:rPr lang="en-US" sz="1400" b="1" dirty="0" smtClean="0"/>
              <a:t>:</a:t>
            </a:r>
            <a:endParaRPr lang="en-US" sz="1400" dirty="0" smtClean="0"/>
          </a:p>
          <a:p>
            <a:pPr lvl="1" algn="just">
              <a:spcAft>
                <a:spcPts val="600"/>
              </a:spcAft>
              <a:buFont typeface="Calibri" pitchFamily="34" charset="0"/>
              <a:buChar char="•"/>
            </a:pPr>
            <a:r>
              <a:rPr lang="en-US" sz="1400" dirty="0" smtClean="0"/>
              <a:t>80ul </a:t>
            </a:r>
            <a:r>
              <a:rPr lang="en-US" sz="1400" dirty="0"/>
              <a:t>of </a:t>
            </a:r>
            <a:r>
              <a:rPr lang="en-US" sz="1400" dirty="0" err="1"/>
              <a:t>Picogreen</a:t>
            </a:r>
            <a:r>
              <a:rPr lang="en-US" sz="1400" dirty="0"/>
              <a:t> reagent  freshly diluted  178-fold in 1X TE </a:t>
            </a:r>
            <a:r>
              <a:rPr lang="en-US" sz="1400" dirty="0" smtClean="0"/>
              <a:t>was </a:t>
            </a:r>
            <a:r>
              <a:rPr lang="en-US" sz="1400" dirty="0"/>
              <a:t>added to each reaction. The reaction </a:t>
            </a:r>
            <a:r>
              <a:rPr lang="en-US" sz="1400" dirty="0" smtClean="0"/>
              <a:t>was </a:t>
            </a:r>
            <a:r>
              <a:rPr lang="en-US" sz="1400" dirty="0"/>
              <a:t>incubated in the dark for 5min at room temperature and fluorescence </a:t>
            </a:r>
            <a:r>
              <a:rPr lang="en-US" sz="1400" dirty="0" smtClean="0"/>
              <a:t>was </a:t>
            </a:r>
            <a:r>
              <a:rPr lang="en-US" sz="1400" dirty="0"/>
              <a:t>measured in the </a:t>
            </a:r>
            <a:r>
              <a:rPr lang="en-US" sz="1400" dirty="0" err="1"/>
              <a:t>Fluoroskan</a:t>
            </a:r>
            <a:r>
              <a:rPr lang="en-US" sz="1400" dirty="0"/>
              <a:t> with excitation at 485nm and emission at 520nm.</a:t>
            </a:r>
          </a:p>
          <a:p>
            <a:pPr lvl="0" algn="just">
              <a:spcAft>
                <a:spcPts val="1200"/>
              </a:spcAft>
              <a:buFont typeface="Calibri" pitchFamily="34" charset="0"/>
              <a:buChar char="•"/>
            </a:pPr>
            <a:r>
              <a:rPr lang="en-US" sz="1400" b="1" dirty="0"/>
              <a:t>Plots:</a:t>
            </a:r>
            <a:endParaRPr lang="en-US" sz="1400" dirty="0"/>
          </a:p>
          <a:p>
            <a:pPr lvl="1" algn="just">
              <a:buSzPct val="120000"/>
              <a:buFont typeface="Arial" pitchFamily="34" charset="0"/>
              <a:buChar char="•"/>
            </a:pPr>
            <a:r>
              <a:rPr lang="en-US" sz="1400" dirty="0" smtClean="0"/>
              <a:t>The measured RFU was plotted against time. The curves were fitted using the equation for one-phase association </a:t>
            </a:r>
            <a:r>
              <a:rPr lang="en-US" sz="1400" dirty="0" smtClean="0"/>
              <a:t>kinetics (see figure with notes in later slide). </a:t>
            </a:r>
            <a:endParaRPr lang="en-US" sz="1400" dirty="0" smtClean="0"/>
          </a:p>
          <a:p>
            <a:pPr lvl="1" algn="just">
              <a:buSzPct val="120000"/>
              <a:buFont typeface="Arial" pitchFamily="34" charset="0"/>
              <a:buChar char="•"/>
            </a:pPr>
            <a:r>
              <a:rPr lang="en-US" sz="1400" dirty="0" smtClean="0"/>
              <a:t>Two trials were performed for each assay temperature. The replicate means of each trial were plotted together to obtain the final fitted curve.</a:t>
            </a:r>
          </a:p>
          <a:p>
            <a:pPr lvl="1" algn="just">
              <a:buSzPct val="120000"/>
              <a:buFont typeface="Arial" pitchFamily="34" charset="0"/>
              <a:buChar char="•"/>
            </a:pPr>
            <a:r>
              <a:rPr lang="en-US" sz="1400" dirty="0" smtClean="0"/>
              <a:t>The initial reaction rate (del RFU/sec) was calculated using the corrected RFU values from the fitted curve. </a:t>
            </a:r>
          </a:p>
          <a:p>
            <a:pPr lvl="1" algn="just">
              <a:buSzPct val="120000"/>
              <a:buFont typeface="Arial" pitchFamily="34" charset="0"/>
              <a:buChar char="•"/>
            </a:pPr>
            <a:r>
              <a:rPr lang="en-US" sz="1400" dirty="0" smtClean="0"/>
              <a:t>The initial rates were then plotted against [</a:t>
            </a:r>
            <a:r>
              <a:rPr lang="en-US" sz="1400" dirty="0" err="1" smtClean="0"/>
              <a:t>dNTP</a:t>
            </a:r>
            <a:r>
              <a:rPr lang="en-US" sz="1400" dirty="0" smtClean="0"/>
              <a:t>] for each temperature.</a:t>
            </a:r>
          </a:p>
          <a:p>
            <a:pPr algn="just"/>
            <a:endParaRPr lang="en-US" sz="1400" dirty="0"/>
          </a:p>
        </p:txBody>
      </p:sp>
      <p:sp>
        <p:nvSpPr>
          <p:cNvPr id="4" name="Slide Number Placeholder 3"/>
          <p:cNvSpPr>
            <a:spLocks noGrp="1"/>
          </p:cNvSpPr>
          <p:nvPr>
            <p:ph type="sldNum" sz="quarter" idx="12"/>
          </p:nvPr>
        </p:nvSpPr>
        <p:spPr/>
        <p:txBody>
          <a:bodyPr/>
          <a:lstStyle/>
          <a:p>
            <a:fld id="{2309D8EA-C950-4620-942E-B4E3258EFE7C}"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sz="2000" smtClean="0"/>
              <a:t>Picogreen Calibration Curve Preparation</a:t>
            </a:r>
          </a:p>
        </p:txBody>
      </p:sp>
      <p:sp>
        <p:nvSpPr>
          <p:cNvPr id="3" name="Content Placeholder 2"/>
          <p:cNvSpPr>
            <a:spLocks noGrp="1"/>
          </p:cNvSpPr>
          <p:nvPr>
            <p:ph idx="1"/>
          </p:nvPr>
        </p:nvSpPr>
        <p:spPr>
          <a:xfrm>
            <a:off x="457200" y="1482725"/>
            <a:ext cx="8229600" cy="4525963"/>
          </a:xfrm>
        </p:spPr>
        <p:txBody>
          <a:bodyPr rtlCol="0">
            <a:normAutofit/>
          </a:bodyPr>
          <a:lstStyle/>
          <a:p>
            <a:pPr lvl="2" algn="just" fontAlgn="auto">
              <a:spcAft>
                <a:spcPts val="0"/>
              </a:spcAft>
              <a:buNone/>
              <a:defRPr/>
            </a:pPr>
            <a:endParaRPr lang="en-US" sz="1000" dirty="0" smtClean="0"/>
          </a:p>
          <a:p>
            <a:pPr marL="463550" lvl="2" indent="-238125" algn="just" fontAlgn="auto">
              <a:spcAft>
                <a:spcPts val="0"/>
              </a:spcAft>
              <a:buFont typeface="Arial" pitchFamily="34" charset="0"/>
              <a:buChar char="•"/>
              <a:defRPr/>
            </a:pPr>
            <a:r>
              <a:rPr lang="en-US" sz="1400" dirty="0" smtClean="0"/>
              <a:t>Samples </a:t>
            </a:r>
            <a:r>
              <a:rPr lang="en-US" sz="1400" dirty="0" smtClean="0"/>
              <a:t>were prepared </a:t>
            </a:r>
            <a:r>
              <a:rPr lang="en-US" sz="1400" dirty="0" smtClean="0"/>
              <a:t>directly in </a:t>
            </a:r>
            <a:r>
              <a:rPr lang="en-US" sz="1400" dirty="0" smtClean="0"/>
              <a:t>the 96 well PCR plates.</a:t>
            </a:r>
          </a:p>
          <a:p>
            <a:pPr marL="463550" lvl="2" indent="-238125" algn="just" fontAlgn="auto">
              <a:spcAft>
                <a:spcPts val="0"/>
              </a:spcAft>
              <a:buFont typeface="Arial" pitchFamily="34" charset="0"/>
              <a:buChar char="•"/>
              <a:defRPr/>
            </a:pPr>
            <a:r>
              <a:rPr lang="en-US" sz="1400" dirty="0" smtClean="0"/>
              <a:t>TAT2 and TAT2comp were mixed in the </a:t>
            </a:r>
            <a:r>
              <a:rPr lang="en-US" sz="1400" dirty="0" err="1" smtClean="0"/>
              <a:t>Taq</a:t>
            </a:r>
            <a:r>
              <a:rPr lang="en-US" sz="1400" dirty="0" smtClean="0"/>
              <a:t> Assay buffer such that  the range of TAT2-TAT2comp </a:t>
            </a:r>
            <a:r>
              <a:rPr lang="en-US" sz="1400" dirty="0" err="1" smtClean="0"/>
              <a:t>ds</a:t>
            </a:r>
            <a:r>
              <a:rPr lang="en-US" sz="1400" dirty="0" smtClean="0"/>
              <a:t> DNA complex in 20ul  would be 0.1- 50ng.</a:t>
            </a:r>
          </a:p>
          <a:p>
            <a:pPr marL="463550" lvl="2" indent="-238125" algn="just" fontAlgn="auto">
              <a:spcAft>
                <a:spcPts val="0"/>
              </a:spcAft>
              <a:buFont typeface="Arial" pitchFamily="34" charset="0"/>
              <a:buChar char="•"/>
              <a:defRPr/>
            </a:pPr>
            <a:r>
              <a:rPr lang="en-US" sz="1400" dirty="0" smtClean="0"/>
              <a:t>The mixes were annealed  in the CFX96 by heating to 95</a:t>
            </a:r>
            <a:r>
              <a:rPr lang="en-US" sz="1400" baseline="30000" dirty="0" smtClean="0"/>
              <a:t>o</a:t>
            </a:r>
            <a:r>
              <a:rPr lang="en-US" sz="1400" dirty="0" smtClean="0"/>
              <a:t>C for 1min and then slowly cooling to 25</a:t>
            </a:r>
            <a:r>
              <a:rPr lang="en-US" sz="1400" baseline="30000" dirty="0" smtClean="0"/>
              <a:t>o</a:t>
            </a:r>
            <a:r>
              <a:rPr lang="en-US" sz="1400" dirty="0" smtClean="0"/>
              <a:t>C at the rate of 0.1</a:t>
            </a:r>
            <a:r>
              <a:rPr lang="en-US" sz="1400" baseline="30000" dirty="0" smtClean="0"/>
              <a:t>o</a:t>
            </a:r>
            <a:r>
              <a:rPr lang="en-US" sz="1400" dirty="0" smtClean="0"/>
              <a:t>C/sec.</a:t>
            </a:r>
          </a:p>
          <a:p>
            <a:pPr marL="463550" lvl="2" indent="-238125" algn="just" fontAlgn="auto">
              <a:spcAft>
                <a:spcPts val="0"/>
              </a:spcAft>
              <a:buFont typeface="Arial" pitchFamily="34" charset="0"/>
              <a:buChar char="•"/>
              <a:defRPr/>
            </a:pPr>
            <a:r>
              <a:rPr lang="en-US" sz="1400" dirty="0" smtClean="0"/>
              <a:t>80ul of </a:t>
            </a:r>
            <a:r>
              <a:rPr lang="en-US" sz="1400" dirty="0" err="1" smtClean="0"/>
              <a:t>Picogreen</a:t>
            </a:r>
            <a:r>
              <a:rPr lang="en-US" sz="1400" dirty="0" smtClean="0"/>
              <a:t> freshly diluted 1:178 in 1X TE was added to the reaction mix (total volume is now 100ul) and the mix was gently </a:t>
            </a:r>
            <a:r>
              <a:rPr lang="en-US" sz="1400" dirty="0" err="1" smtClean="0"/>
              <a:t>vortexed</a:t>
            </a:r>
            <a:r>
              <a:rPr lang="en-US" sz="1400" dirty="0" smtClean="0"/>
              <a:t> </a:t>
            </a:r>
            <a:r>
              <a:rPr lang="en-US" sz="1400" dirty="0" smtClean="0"/>
              <a:t>.</a:t>
            </a:r>
          </a:p>
          <a:p>
            <a:pPr marL="463550" lvl="2" indent="-238125" algn="just">
              <a:defRPr/>
            </a:pPr>
            <a:r>
              <a:rPr lang="en-US" sz="1400" dirty="0" smtClean="0"/>
              <a:t>The samples were incubated </a:t>
            </a:r>
            <a:r>
              <a:rPr lang="en-US" sz="1400" dirty="0" smtClean="0"/>
              <a:t>in the dark for 5min at room temperature and fluorescence was measured in the </a:t>
            </a:r>
            <a:r>
              <a:rPr lang="en-US" sz="1400" dirty="0" err="1" smtClean="0"/>
              <a:t>Fluoroskan</a:t>
            </a:r>
            <a:r>
              <a:rPr lang="en-US" sz="1400" dirty="0" smtClean="0"/>
              <a:t> with excitation at 485nm and emission at 520nm</a:t>
            </a:r>
            <a:r>
              <a:rPr lang="en-US" sz="1400" dirty="0" smtClean="0"/>
              <a:t>.</a:t>
            </a:r>
            <a:endParaRPr lang="en-US" sz="1400" dirty="0" smtClean="0"/>
          </a:p>
          <a:p>
            <a:pPr lvl="2" algn="just" fontAlgn="auto">
              <a:spcAft>
                <a:spcPts val="0"/>
              </a:spcAft>
              <a:buFont typeface="Arial" pitchFamily="34" charset="0"/>
              <a:buNone/>
              <a:defRPr/>
            </a:pPr>
            <a:endParaRPr lang="en-US" sz="1400" dirty="0" smtClean="0"/>
          </a:p>
          <a:p>
            <a:pPr lvl="2" algn="just" fontAlgn="auto">
              <a:spcAft>
                <a:spcPts val="0"/>
              </a:spcAft>
              <a:buFont typeface="Arial" pitchFamily="34" charset="0"/>
              <a:buChar char="•"/>
              <a:defRPr/>
            </a:pPr>
            <a:endParaRPr lang="en-US" sz="14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vert="horz" lIns="91440" tIns="45720" rIns="91440" bIns="45720" rtlCol="0" anchor="ctr">
            <a:normAutofit/>
          </a:bodyPr>
          <a:lstStyle/>
          <a:p>
            <a:r>
              <a:rPr lang="en-US" sz="2000" dirty="0" smtClean="0"/>
              <a:t>Description of data</a:t>
            </a:r>
          </a:p>
        </p:txBody>
      </p:sp>
      <p:sp>
        <p:nvSpPr>
          <p:cNvPr id="4" name="Content Placeholder 3"/>
          <p:cNvSpPr>
            <a:spLocks noGrp="1"/>
          </p:cNvSpPr>
          <p:nvPr>
            <p:ph idx="1"/>
          </p:nvPr>
        </p:nvSpPr>
        <p:spPr>
          <a:xfrm>
            <a:off x="457200" y="1295400"/>
            <a:ext cx="8229600" cy="4525963"/>
          </a:xfrm>
        </p:spPr>
        <p:txBody>
          <a:bodyPr>
            <a:normAutofit/>
          </a:bodyPr>
          <a:lstStyle/>
          <a:p>
            <a:pPr marL="344488" lvl="1" indent="-344488">
              <a:buFont typeface="Arial" pitchFamily="34" charset="0"/>
              <a:buChar char="•"/>
            </a:pPr>
            <a:r>
              <a:rPr lang="en-US" sz="1400" dirty="0" smtClean="0"/>
              <a:t>For all the data, the following background information is provided in the next few slides:</a:t>
            </a:r>
          </a:p>
          <a:p>
            <a:pPr marL="744538" lvl="2" indent="-344488"/>
            <a:r>
              <a:rPr lang="en-US" sz="1400" dirty="0" err="1" smtClean="0"/>
              <a:t>Picogreen</a:t>
            </a:r>
            <a:r>
              <a:rPr lang="en-US" sz="1400" dirty="0" smtClean="0"/>
              <a:t> Calibration Curve and its equation</a:t>
            </a:r>
          </a:p>
          <a:p>
            <a:pPr marL="744538" lvl="2" indent="-344488"/>
            <a:r>
              <a:rPr lang="en-US" sz="1400" dirty="0" smtClean="0"/>
              <a:t>Correlation between RFU and </a:t>
            </a:r>
            <a:r>
              <a:rPr lang="en-US" sz="1400" dirty="0" err="1" smtClean="0"/>
              <a:t>nanograms</a:t>
            </a:r>
            <a:r>
              <a:rPr lang="en-US" sz="1400" dirty="0" smtClean="0"/>
              <a:t>/ </a:t>
            </a:r>
            <a:r>
              <a:rPr lang="en-US" sz="1400" dirty="0" err="1" smtClean="0"/>
              <a:t>pmols</a:t>
            </a:r>
            <a:r>
              <a:rPr lang="en-US" sz="1400" dirty="0" smtClean="0"/>
              <a:t> of </a:t>
            </a:r>
            <a:r>
              <a:rPr lang="en-US" sz="1400" dirty="0" err="1" smtClean="0"/>
              <a:t>dNTPs</a:t>
            </a:r>
            <a:r>
              <a:rPr lang="en-US" sz="1400" dirty="0" smtClean="0"/>
              <a:t>.</a:t>
            </a:r>
          </a:p>
          <a:p>
            <a:pPr marL="744538" lvl="2" indent="-344488"/>
            <a:r>
              <a:rPr lang="en-US" sz="1400" dirty="0" smtClean="0"/>
              <a:t>Correlation between </a:t>
            </a:r>
            <a:r>
              <a:rPr lang="en-US" sz="1400" dirty="0" err="1" smtClean="0"/>
              <a:t>Taq</a:t>
            </a:r>
            <a:r>
              <a:rPr lang="en-US" sz="1400" dirty="0" smtClean="0"/>
              <a:t> Polymerase enzyme units,  </a:t>
            </a:r>
            <a:r>
              <a:rPr lang="en-US" sz="1400" dirty="0" err="1" smtClean="0"/>
              <a:t>pmols</a:t>
            </a:r>
            <a:r>
              <a:rPr lang="en-US" sz="1400" dirty="0" smtClean="0"/>
              <a:t>, </a:t>
            </a:r>
            <a:r>
              <a:rPr lang="en-US" sz="1400" dirty="0" err="1" smtClean="0"/>
              <a:t>nanograms</a:t>
            </a:r>
            <a:endParaRPr lang="en-US" sz="1400" dirty="0" smtClean="0"/>
          </a:p>
          <a:p>
            <a:pPr marL="744538" lvl="2" indent="-344488"/>
            <a:r>
              <a:rPr lang="en-US" sz="1400" dirty="0" smtClean="0"/>
              <a:t>Description of typical one phase association curve</a:t>
            </a:r>
          </a:p>
          <a:p>
            <a:pPr marL="744538" lvl="2" indent="-344488">
              <a:spcAft>
                <a:spcPts val="600"/>
              </a:spcAft>
            </a:pPr>
            <a:r>
              <a:rPr lang="en-US" sz="1400" dirty="0" smtClean="0"/>
              <a:t>Prism terms to explain the fit obtained. </a:t>
            </a:r>
          </a:p>
          <a:p>
            <a:r>
              <a:rPr lang="en-US" sz="1400" dirty="0" smtClean="0"/>
              <a:t>For assays at each temperature, the following is available:</a:t>
            </a:r>
          </a:p>
          <a:p>
            <a:pPr lvl="1"/>
            <a:r>
              <a:rPr lang="en-US" sz="1400" dirty="0" smtClean="0"/>
              <a:t>Raw data: actual RFU reading for each reaction.</a:t>
            </a:r>
          </a:p>
          <a:p>
            <a:pPr lvl="1"/>
            <a:r>
              <a:rPr lang="en-US" sz="1400" dirty="0" smtClean="0"/>
              <a:t>Table of means: The corresponding replicate means from each trial.*</a:t>
            </a:r>
          </a:p>
          <a:p>
            <a:pPr lvl="1"/>
            <a:r>
              <a:rPr lang="en-US" sz="1400" dirty="0" smtClean="0"/>
              <a:t>Time courses (RFU </a:t>
            </a:r>
            <a:r>
              <a:rPr lang="en-US" sz="1400" dirty="0" err="1" smtClean="0"/>
              <a:t>vs</a:t>
            </a:r>
            <a:r>
              <a:rPr lang="en-US" sz="1400" dirty="0" smtClean="0"/>
              <a:t> Time) for each </a:t>
            </a:r>
            <a:r>
              <a:rPr lang="en-US" sz="1400" dirty="0" err="1" smtClean="0"/>
              <a:t>dNTP</a:t>
            </a:r>
            <a:r>
              <a:rPr lang="en-US" sz="1400" dirty="0" smtClean="0"/>
              <a:t> concentration used.</a:t>
            </a:r>
          </a:p>
          <a:p>
            <a:pPr lvl="1"/>
            <a:r>
              <a:rPr lang="en-US" sz="1400" dirty="0" smtClean="0"/>
              <a:t>Prism data describing the fit and R square value if available.</a:t>
            </a:r>
          </a:p>
          <a:p>
            <a:pPr lvl="1"/>
            <a:r>
              <a:rPr lang="en-US" sz="1400" dirty="0" smtClean="0"/>
              <a:t>Corrected RFU values for the first few time points (from the fitted curve) and the rate calculation in terms of </a:t>
            </a:r>
            <a:r>
              <a:rPr lang="en-US" sz="1400" dirty="0" err="1" smtClean="0"/>
              <a:t>dRFU</a:t>
            </a:r>
            <a:r>
              <a:rPr lang="en-US" sz="1400" dirty="0" smtClean="0"/>
              <a:t>/</a:t>
            </a:r>
            <a:r>
              <a:rPr lang="en-US" sz="1400" dirty="0" err="1" smtClean="0"/>
              <a:t>dT</a:t>
            </a:r>
            <a:r>
              <a:rPr lang="en-US" sz="1400" dirty="0" smtClean="0"/>
              <a:t>. </a:t>
            </a:r>
          </a:p>
          <a:p>
            <a:pPr lvl="1">
              <a:buNone/>
            </a:pPr>
            <a:r>
              <a:rPr lang="en-US" sz="1400" dirty="0" smtClean="0"/>
              <a:t>*: For assays at 70</a:t>
            </a:r>
            <a:r>
              <a:rPr lang="en-US" sz="1400" baseline="30000" dirty="0" smtClean="0"/>
              <a:t>o</a:t>
            </a:r>
            <a:r>
              <a:rPr lang="en-US" sz="1400" dirty="0" smtClean="0"/>
              <a:t>C, </a:t>
            </a:r>
            <a:r>
              <a:rPr lang="en-US" sz="1400" dirty="0" smtClean="0"/>
              <a:t>only </a:t>
            </a:r>
            <a:r>
              <a:rPr lang="en-US" sz="1400" dirty="0" smtClean="0"/>
              <a:t>one set of trials is available to date due to PCR machine malfunction.</a:t>
            </a:r>
          </a:p>
          <a:p>
            <a:pPr lvl="1">
              <a:buNone/>
            </a:pPr>
            <a:r>
              <a:rPr lang="en-US" sz="1400" dirty="0" smtClean="0"/>
              <a:t>		</a:t>
            </a:r>
            <a:endParaRPr lang="en-US" sz="14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342900" y="384175"/>
            <a:ext cx="8458200" cy="1143000"/>
          </a:xfrm>
        </p:spPr>
        <p:txBody>
          <a:bodyPr/>
          <a:lstStyle/>
          <a:p>
            <a:r>
              <a:rPr lang="en-US" sz="2000" dirty="0" smtClean="0"/>
              <a:t>Calibration Curve of </a:t>
            </a:r>
            <a:r>
              <a:rPr lang="en-US" sz="2000" dirty="0" err="1" smtClean="0"/>
              <a:t>Picogreen</a:t>
            </a:r>
            <a:r>
              <a:rPr lang="en-US" sz="2000" dirty="0" smtClean="0"/>
              <a:t> with TAT2-TAT2comp </a:t>
            </a:r>
            <a:r>
              <a:rPr lang="en-US" sz="2000" dirty="0" err="1" smtClean="0"/>
              <a:t>ds</a:t>
            </a:r>
            <a:r>
              <a:rPr lang="en-US" sz="2000" dirty="0" smtClean="0"/>
              <a:t> DNA complex (0.1-25ng</a:t>
            </a:r>
            <a:r>
              <a:rPr lang="en-US" sz="2000" dirty="0" smtClean="0"/>
              <a:t>)</a:t>
            </a:r>
            <a:br>
              <a:rPr lang="en-US" sz="2000" dirty="0" smtClean="0"/>
            </a:br>
            <a:r>
              <a:rPr lang="en-US" sz="1600" dirty="0" smtClean="0"/>
              <a:t>This was made on 2/18/12. A calibration curve has not been done with this series of experiments; however, one does not expect it to change.</a:t>
            </a:r>
            <a:endParaRPr lang="en-US" sz="1600" dirty="0" smtClean="0"/>
          </a:p>
        </p:txBody>
      </p:sp>
      <p:graphicFrame>
        <p:nvGraphicFramePr>
          <p:cNvPr id="3" name="Chart 2"/>
          <p:cNvGraphicFramePr>
            <a:graphicFrameLocks noChangeAspect="1"/>
          </p:cNvGraphicFramePr>
          <p:nvPr/>
        </p:nvGraphicFramePr>
        <p:xfrm>
          <a:off x="1645920" y="1828800"/>
          <a:ext cx="5852160" cy="448056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666280" y="1513671"/>
          <a:ext cx="5811440" cy="1534329"/>
        </p:xfrm>
        <a:graphic>
          <a:graphicData uri="http://schemas.openxmlformats.org/drawingml/2006/table">
            <a:tbl>
              <a:tblPr/>
              <a:tblGrid>
                <a:gridCol w="1984394"/>
                <a:gridCol w="637841"/>
                <a:gridCol w="637841"/>
                <a:gridCol w="637841"/>
                <a:gridCol w="637841"/>
                <a:gridCol w="637841"/>
                <a:gridCol w="637841"/>
              </a:tblGrid>
              <a:tr h="170481">
                <a:tc>
                  <a:txBody>
                    <a:bodyPr/>
                    <a:lstStyle/>
                    <a:p>
                      <a:pPr algn="l" fontAlgn="b"/>
                      <a:r>
                        <a:rPr lang="en-US" sz="1000" b="0" i="0" u="none" strike="noStrike" dirty="0" err="1">
                          <a:solidFill>
                            <a:srgbClr val="000000"/>
                          </a:solidFill>
                          <a:latin typeface="Calibri"/>
                        </a:rPr>
                        <a:t>Picogreen</a:t>
                      </a:r>
                      <a:r>
                        <a:rPr lang="en-US" sz="1000" b="0" i="0" u="none" strike="noStrike" dirty="0">
                          <a:solidFill>
                            <a:srgbClr val="000000"/>
                          </a:solidFill>
                          <a:latin typeface="Calibri"/>
                        </a:rPr>
                        <a:t> Calibration </a:t>
                      </a:r>
                      <a:r>
                        <a:rPr lang="en-US" sz="1000" b="0" i="0" u="none" strike="noStrike" dirty="0" err="1">
                          <a:solidFill>
                            <a:srgbClr val="000000"/>
                          </a:solidFill>
                          <a:latin typeface="Calibri"/>
                        </a:rPr>
                        <a:t>Eq</a:t>
                      </a:r>
                      <a:r>
                        <a:rPr lang="en-US" sz="1000" b="0" i="0" u="none" strike="noStrike" dirty="0">
                          <a:solidFill>
                            <a:srgbClr val="000000"/>
                          </a:solidFill>
                          <a:latin typeface="Calibri"/>
                        </a:rPr>
                        <a:t>: </a:t>
                      </a:r>
                    </a:p>
                  </a:txBody>
                  <a:tcPr marL="0" marR="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gridSpan="2">
                  <a:txBody>
                    <a:bodyPr/>
                    <a:lstStyle/>
                    <a:p>
                      <a:pPr algn="l" fontAlgn="b"/>
                      <a:r>
                        <a:rPr lang="en-US" sz="1000" b="1" i="0" u="none" strike="noStrike" dirty="0">
                          <a:solidFill>
                            <a:srgbClr val="000000"/>
                          </a:solidFill>
                          <a:latin typeface="Calibri"/>
                        </a:rPr>
                        <a:t>y = 0.1037x + 0.0103</a:t>
                      </a: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hMerge="1">
                  <a:txBody>
                    <a:bodyPr/>
                    <a:lstStyle/>
                    <a:p>
                      <a:endParaRPr lang="en-US"/>
                    </a:p>
                  </a:txBody>
                  <a:tcPr/>
                </a:tc>
                <a:tc>
                  <a:txBody>
                    <a:bodyPr/>
                    <a:lstStyle/>
                    <a:p>
                      <a:pPr algn="l" fontAlgn="b"/>
                      <a:endParaRPr lang="en-US" sz="1000" b="0" i="0" u="none" strike="noStrike" dirty="0">
                        <a:solidFill>
                          <a:srgbClr val="000000"/>
                        </a:solidFill>
                        <a:latin typeface="Calibri"/>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latin typeface="Calibri"/>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latin typeface="Calibri"/>
                      </a:endParaRPr>
                    </a:p>
                  </a:txBody>
                  <a:tcPr marL="0" marR="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latin typeface="Calibri"/>
                      </a:endParaRPr>
                    </a:p>
                  </a:txBody>
                  <a:tcPr marL="0" marR="0" marT="0"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r>
              <a:tr h="170481">
                <a:tc>
                  <a:txBody>
                    <a:bodyPr/>
                    <a:lstStyle/>
                    <a:p>
                      <a:pPr algn="l" fontAlgn="b"/>
                      <a:r>
                        <a:rPr lang="en-US" sz="1000" b="0" i="0" u="none" strike="noStrike">
                          <a:solidFill>
                            <a:srgbClr val="000000"/>
                          </a:solidFill>
                          <a:latin typeface="Calibri"/>
                        </a:rPr>
                        <a:t>y represents RFU</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10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70481">
                <a:tc>
                  <a:txBody>
                    <a:bodyPr/>
                    <a:lstStyle/>
                    <a:p>
                      <a:pPr algn="l" fontAlgn="b"/>
                      <a:r>
                        <a:rPr lang="en-US" sz="1000" b="0" i="0" u="none" strike="noStrike">
                          <a:solidFill>
                            <a:srgbClr val="000000"/>
                          </a:solidFill>
                          <a:latin typeface="Calibri"/>
                        </a:rPr>
                        <a:t>x represents ng ds DNA</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10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70481">
                <a:tc>
                  <a:txBody>
                    <a:bodyPr/>
                    <a:lstStyle/>
                    <a:p>
                      <a:pPr algn="r" fontAlgn="t"/>
                      <a:r>
                        <a:rPr lang="en-US" sz="1000" b="0" i="0" u="none" strike="noStrike">
                          <a:solidFill>
                            <a:srgbClr val="000000"/>
                          </a:solidFill>
                          <a:latin typeface="Calibri"/>
                        </a:rPr>
                        <a:t>When y = 1, x = (1-0.0103)/0.1037 =</a:t>
                      </a:r>
                    </a:p>
                  </a:txBody>
                  <a:tcPr marL="0" marR="0" marT="0" marB="0">
                    <a:lnL w="12700" cap="flat" cmpd="sng" algn="ctr">
                      <a:solidFill>
                        <a:schemeClr val="tx1"/>
                      </a:solidFill>
                      <a:prstDash val="solid"/>
                      <a:round/>
                      <a:headEnd type="none" w="med" len="med"/>
                      <a:tailEnd type="none" w="med" len="med"/>
                    </a:lnL>
                    <a:lnR>
                      <a:noFill/>
                    </a:lnR>
                    <a:lnT>
                      <a:noFill/>
                    </a:lnT>
                    <a:lnB>
                      <a:noFill/>
                    </a:lnB>
                  </a:tcPr>
                </a:tc>
                <a:tc>
                  <a:txBody>
                    <a:bodyPr/>
                    <a:lstStyle/>
                    <a:p>
                      <a:pPr algn="r" fontAlgn="b"/>
                      <a:r>
                        <a:rPr lang="en-US" sz="1000" b="0" i="0" u="none" strike="noStrike">
                          <a:solidFill>
                            <a:srgbClr val="000000"/>
                          </a:solidFill>
                          <a:latin typeface="Calibri"/>
                        </a:rPr>
                        <a:t>9.54</a:t>
                      </a:r>
                    </a:p>
                  </a:txBody>
                  <a:tcPr marL="0" marR="0" marT="0" marB="0" anchor="b">
                    <a:lnL>
                      <a:noFill/>
                    </a:lnL>
                    <a:lnR>
                      <a:noFill/>
                    </a:lnR>
                    <a:lnT>
                      <a:noFill/>
                    </a:lnT>
                    <a:lnB>
                      <a:noFill/>
                    </a:lnB>
                  </a:tcPr>
                </a:tc>
                <a:tc>
                  <a:txBody>
                    <a:bodyPr/>
                    <a:lstStyle/>
                    <a:p>
                      <a:pPr algn="l" fontAlgn="b"/>
                      <a:endParaRPr lang="en-US" sz="1000" b="0" i="1"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70481">
                <a:tc>
                  <a:txBody>
                    <a:bodyPr/>
                    <a:lstStyle/>
                    <a:p>
                      <a:pPr algn="r" fontAlgn="b"/>
                      <a:r>
                        <a:rPr lang="en-US" sz="1000" b="0" i="0" u="none" strike="noStrike">
                          <a:solidFill>
                            <a:srgbClr val="000000"/>
                          </a:solidFill>
                          <a:latin typeface="Calibri"/>
                        </a:rPr>
                        <a:t>i.e. 1 RFU =</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r" fontAlgn="b"/>
                      <a:r>
                        <a:rPr lang="en-US" sz="1000" b="0" i="0" u="none" strike="noStrike">
                          <a:solidFill>
                            <a:srgbClr val="000000"/>
                          </a:solidFill>
                          <a:latin typeface="Calibri"/>
                        </a:rPr>
                        <a:t>9.54</a:t>
                      </a:r>
                    </a:p>
                  </a:txBody>
                  <a:tcPr marL="0" marR="0" marT="0" marB="0" anchor="b">
                    <a:lnL>
                      <a:noFill/>
                    </a:lnL>
                    <a:lnR>
                      <a:noFill/>
                    </a:lnR>
                    <a:lnT>
                      <a:noFill/>
                    </a:lnT>
                    <a:lnB>
                      <a:noFill/>
                    </a:lnB>
                  </a:tcPr>
                </a:tc>
                <a:tc>
                  <a:txBody>
                    <a:bodyPr/>
                    <a:lstStyle/>
                    <a:p>
                      <a:pPr algn="l" fontAlgn="b"/>
                      <a:r>
                        <a:rPr lang="en-US" sz="1000" b="0" i="1" u="none" strike="noStrike">
                          <a:solidFill>
                            <a:srgbClr val="000000"/>
                          </a:solidFill>
                          <a:latin typeface="Calibri"/>
                        </a:rPr>
                        <a:t>ng ds DNA</a:t>
                      </a:r>
                    </a:p>
                  </a:txBody>
                  <a:tcPr marL="0" marR="0" marT="0"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70481">
                <a:tc>
                  <a:txBody>
                    <a:bodyPr/>
                    <a:lstStyle/>
                    <a:p>
                      <a:pPr algn="r" fontAlgn="b"/>
                      <a:r>
                        <a:rPr lang="en-US" sz="1000" b="0" i="0" u="none" strike="noStrike">
                          <a:solidFill>
                            <a:srgbClr val="000000"/>
                          </a:solidFill>
                          <a:latin typeface="Calibri"/>
                        </a:rPr>
                        <a:t>=</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r" fontAlgn="b"/>
                      <a:r>
                        <a:rPr lang="en-US" sz="1000" b="0" i="0" u="none" strike="noStrike">
                          <a:solidFill>
                            <a:srgbClr val="000000"/>
                          </a:solidFill>
                          <a:latin typeface="Calibri"/>
                        </a:rPr>
                        <a:t>4.77</a:t>
                      </a:r>
                    </a:p>
                  </a:txBody>
                  <a:tcPr marL="0" marR="0" marT="0" marB="0" anchor="b">
                    <a:lnL>
                      <a:noFill/>
                    </a:lnL>
                    <a:lnR>
                      <a:noFill/>
                    </a:lnR>
                    <a:lnT>
                      <a:noFill/>
                    </a:lnT>
                    <a:lnB>
                      <a:noFill/>
                    </a:lnB>
                  </a:tcPr>
                </a:tc>
                <a:tc gridSpan="5">
                  <a:txBody>
                    <a:bodyPr/>
                    <a:lstStyle/>
                    <a:p>
                      <a:pPr algn="l" fontAlgn="b"/>
                      <a:r>
                        <a:rPr lang="en-US" sz="1000" b="0" i="1" u="none" strike="noStrike">
                          <a:solidFill>
                            <a:srgbClr val="000000"/>
                          </a:solidFill>
                          <a:latin typeface="Calibri"/>
                        </a:rPr>
                        <a:t>ng dNTP incorporated (since only one strand is synthesised)</a:t>
                      </a: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70481">
                <a:tc>
                  <a:txBody>
                    <a:bodyPr/>
                    <a:lstStyle/>
                    <a:p>
                      <a:pPr algn="r" fontAlgn="b"/>
                      <a:r>
                        <a:rPr lang="en-US" sz="1000" b="0" i="0" u="none" strike="noStrike">
                          <a:solidFill>
                            <a:srgbClr val="000000"/>
                          </a:solidFill>
                          <a:latin typeface="Calibri"/>
                        </a:rPr>
                        <a:t>=</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r" fontAlgn="b"/>
                      <a:r>
                        <a:rPr lang="en-US" sz="1000" b="0" i="0" u="none" strike="noStrike">
                          <a:solidFill>
                            <a:srgbClr val="000000"/>
                          </a:solidFill>
                          <a:latin typeface="Calibri"/>
                        </a:rPr>
                        <a:t>14.71</a:t>
                      </a:r>
                    </a:p>
                  </a:txBody>
                  <a:tcPr marL="0" marR="0" marT="0" marB="0" anchor="b">
                    <a:lnL>
                      <a:noFill/>
                    </a:lnL>
                    <a:lnR>
                      <a:noFill/>
                    </a:lnR>
                    <a:lnT>
                      <a:noFill/>
                    </a:lnT>
                    <a:lnB>
                      <a:noFill/>
                    </a:lnB>
                  </a:tcPr>
                </a:tc>
                <a:tc gridSpan="3">
                  <a:txBody>
                    <a:bodyPr/>
                    <a:lstStyle/>
                    <a:p>
                      <a:pPr algn="l" fontAlgn="b"/>
                      <a:r>
                        <a:rPr lang="en-US" sz="1000" b="0" i="1" u="none" strike="noStrike">
                          <a:solidFill>
                            <a:srgbClr val="000000"/>
                          </a:solidFill>
                          <a:latin typeface="Calibri"/>
                        </a:rPr>
                        <a:t>pmols dNTP incorporated</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70481">
                <a:tc>
                  <a:txBody>
                    <a:bodyPr/>
                    <a:lstStyle/>
                    <a:p>
                      <a:pPr algn="r" fontAlgn="b"/>
                      <a:r>
                        <a:rPr lang="en-US" sz="1000" b="0" i="0" u="none" strike="noStrike">
                          <a:solidFill>
                            <a:srgbClr val="000000"/>
                          </a:solidFill>
                          <a:latin typeface="Calibri"/>
                        </a:rPr>
                        <a:t>=</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r" fontAlgn="b"/>
                      <a:r>
                        <a:rPr lang="en-US" sz="1000" b="0" i="0" u="none" strike="noStrike">
                          <a:solidFill>
                            <a:srgbClr val="000000"/>
                          </a:solidFill>
                          <a:latin typeface="Calibri"/>
                        </a:rPr>
                        <a:t>1.47E-02</a:t>
                      </a:r>
                    </a:p>
                  </a:txBody>
                  <a:tcPr marL="0" marR="0" marT="0" marB="0" anchor="b">
                    <a:lnL>
                      <a:noFill/>
                    </a:lnL>
                    <a:lnR>
                      <a:noFill/>
                    </a:lnR>
                    <a:lnT>
                      <a:noFill/>
                    </a:lnT>
                    <a:lnB>
                      <a:noFill/>
                    </a:lnB>
                  </a:tcPr>
                </a:tc>
                <a:tc gridSpan="3">
                  <a:txBody>
                    <a:bodyPr/>
                    <a:lstStyle/>
                    <a:p>
                      <a:pPr algn="l" fontAlgn="b"/>
                      <a:r>
                        <a:rPr lang="en-US" sz="1000" b="0" i="1" u="none" strike="noStrike">
                          <a:solidFill>
                            <a:srgbClr val="000000"/>
                          </a:solidFill>
                          <a:latin typeface="Calibri"/>
                        </a:rPr>
                        <a:t>nmols dNTP incorporated</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dirty="0">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a:noFill/>
                    </a:lnB>
                  </a:tcPr>
                </a:tc>
              </a:tr>
              <a:tr h="170481">
                <a:tc>
                  <a:txBody>
                    <a:bodyPr/>
                    <a:lstStyle/>
                    <a:p>
                      <a:pPr algn="r" fontAlgn="b"/>
                      <a:r>
                        <a:rPr lang="en-US" sz="1000" b="0" i="0" u="none" strike="noStrike">
                          <a:solidFill>
                            <a:srgbClr val="000000"/>
                          </a:solidFill>
                          <a:latin typeface="Calibri"/>
                        </a:rPr>
                        <a:t>=</a:t>
                      </a:r>
                    </a:p>
                  </a:txBody>
                  <a:tcPr marL="0" marR="0" marT="0" marB="0" anchor="b">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r" fontAlgn="b"/>
                      <a:r>
                        <a:rPr lang="en-US" sz="1000" b="0" i="0" u="none" strike="noStrike">
                          <a:solidFill>
                            <a:srgbClr val="000000"/>
                          </a:solidFill>
                          <a:latin typeface="Calibri"/>
                        </a:rPr>
                        <a:t>1.47E-11</a:t>
                      </a: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gridSpan="3">
                  <a:txBody>
                    <a:bodyPr/>
                    <a:lstStyle/>
                    <a:p>
                      <a:pPr algn="l" fontAlgn="b"/>
                      <a:r>
                        <a:rPr lang="en-US" sz="1000" b="0" i="1" u="none" strike="noStrike" dirty="0" err="1">
                          <a:solidFill>
                            <a:srgbClr val="000000"/>
                          </a:solidFill>
                          <a:latin typeface="Calibri"/>
                        </a:rPr>
                        <a:t>mols</a:t>
                      </a:r>
                      <a:r>
                        <a:rPr lang="en-US" sz="1000" b="0" i="1" u="none" strike="noStrike" dirty="0">
                          <a:solidFill>
                            <a:srgbClr val="000000"/>
                          </a:solidFill>
                          <a:latin typeface="Calibri"/>
                        </a:rPr>
                        <a:t> </a:t>
                      </a:r>
                      <a:r>
                        <a:rPr lang="en-US" sz="1000" b="0" i="1" u="none" strike="noStrike" dirty="0" err="1">
                          <a:solidFill>
                            <a:srgbClr val="000000"/>
                          </a:solidFill>
                          <a:latin typeface="Calibri"/>
                        </a:rPr>
                        <a:t>dNTP</a:t>
                      </a:r>
                      <a:r>
                        <a:rPr lang="en-US" sz="1000" b="0" i="1" u="none" strike="noStrike" dirty="0">
                          <a:solidFill>
                            <a:srgbClr val="000000"/>
                          </a:solidFill>
                          <a:latin typeface="Calibri"/>
                        </a:rPr>
                        <a:t> incorporated</a:t>
                      </a: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solidFill>
                          <a:srgbClr val="000000"/>
                        </a:solidFill>
                        <a:latin typeface="Calibri"/>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1000" b="0" i="0" u="none" strike="noStrike" dirty="0">
                        <a:solidFill>
                          <a:srgbClr val="000000"/>
                        </a:solidFill>
                        <a:latin typeface="Calibri"/>
                      </a:endParaRPr>
                    </a:p>
                  </a:txBody>
                  <a:tcPr marL="0" marR="0" marT="0"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r>
            </a:tbl>
          </a:graphicData>
        </a:graphic>
      </p:graphicFrame>
      <p:sp>
        <p:nvSpPr>
          <p:cNvPr id="17768" name="Title 1"/>
          <p:cNvSpPr>
            <a:spLocks noGrp="1"/>
          </p:cNvSpPr>
          <p:nvPr>
            <p:ph type="title"/>
          </p:nvPr>
        </p:nvSpPr>
        <p:spPr>
          <a:xfrm>
            <a:off x="457200" y="9525"/>
            <a:ext cx="8229600" cy="1143000"/>
          </a:xfrm>
        </p:spPr>
        <p:txBody>
          <a:bodyPr/>
          <a:lstStyle/>
          <a:p>
            <a:r>
              <a:rPr lang="en-US" sz="2000" dirty="0" smtClean="0"/>
              <a:t>Important Calculations, Equations and Numbers</a:t>
            </a:r>
            <a:endParaRPr lang="en-US" sz="2000" dirty="0" smtClean="0"/>
          </a:p>
        </p:txBody>
      </p:sp>
      <p:sp>
        <p:nvSpPr>
          <p:cNvPr id="6" name="TextBox 5"/>
          <p:cNvSpPr txBox="1"/>
          <p:nvPr/>
        </p:nvSpPr>
        <p:spPr>
          <a:xfrm>
            <a:off x="2714280" y="3429000"/>
            <a:ext cx="3715441" cy="3046988"/>
          </a:xfrm>
          <a:prstGeom prst="rect">
            <a:avLst/>
          </a:prstGeom>
          <a:noFill/>
          <a:ln>
            <a:solidFill>
              <a:schemeClr val="tx1"/>
            </a:solidFill>
          </a:ln>
        </p:spPr>
        <p:txBody>
          <a:bodyPr wrap="none" rtlCol="0">
            <a:spAutoFit/>
          </a:bodyPr>
          <a:lstStyle/>
          <a:p>
            <a:r>
              <a:rPr lang="en-US" sz="1200" dirty="0" smtClean="0"/>
              <a:t>Specific Activity of </a:t>
            </a:r>
            <a:r>
              <a:rPr lang="en-US" sz="1200" dirty="0" err="1" smtClean="0"/>
              <a:t>Taq</a:t>
            </a:r>
            <a:r>
              <a:rPr lang="en-US" sz="1200" dirty="0" smtClean="0"/>
              <a:t> Polymerase = 292000 units/mg </a:t>
            </a:r>
          </a:p>
          <a:p>
            <a:r>
              <a:rPr lang="en-US" sz="1200" dirty="0" smtClean="0"/>
              <a:t>1unit =          1        = 0.0000034mg</a:t>
            </a:r>
            <a:r>
              <a:rPr lang="en-US" sz="1200" dirty="0" smtClean="0"/>
              <a:t> = 0.0034</a:t>
            </a:r>
            <a:r>
              <a:rPr lang="en-US" sz="1200" dirty="0" smtClean="0">
                <a:latin typeface="Symbol" pitchFamily="18" charset="2"/>
              </a:rPr>
              <a:t>m</a:t>
            </a:r>
            <a:r>
              <a:rPr lang="en-US" sz="1200" dirty="0" smtClean="0"/>
              <a:t>g = 3.4ng</a:t>
            </a:r>
            <a:endParaRPr lang="en-US" sz="1200" dirty="0" smtClean="0"/>
          </a:p>
          <a:p>
            <a:r>
              <a:rPr lang="en-US" sz="1200" dirty="0" smtClean="0"/>
              <a:t>                 292000</a:t>
            </a:r>
          </a:p>
          <a:p>
            <a:endParaRPr lang="en-US" sz="1200" dirty="0" smtClean="0"/>
          </a:p>
          <a:p>
            <a:r>
              <a:rPr lang="en-US" sz="1200" dirty="0" smtClean="0"/>
              <a:t>Molecular Weight of </a:t>
            </a:r>
            <a:r>
              <a:rPr lang="en-US" sz="1200" dirty="0" err="1" smtClean="0"/>
              <a:t>Taq</a:t>
            </a:r>
            <a:r>
              <a:rPr lang="en-US" sz="1200" dirty="0" smtClean="0"/>
              <a:t> Polymerase = 94000</a:t>
            </a:r>
          </a:p>
          <a:p>
            <a:r>
              <a:rPr lang="en-US" sz="1200" dirty="0" smtClean="0"/>
              <a:t>1mole = 94000g</a:t>
            </a:r>
          </a:p>
          <a:p>
            <a:r>
              <a:rPr lang="en-US" sz="1200" dirty="0" smtClean="0"/>
              <a:t>1pmol = 94000 x 10</a:t>
            </a:r>
            <a:r>
              <a:rPr lang="en-US" sz="1200" baseline="30000" dirty="0" smtClean="0"/>
              <a:t>-12</a:t>
            </a:r>
            <a:r>
              <a:rPr lang="en-US" sz="1200" dirty="0" smtClean="0"/>
              <a:t>g = 94ng</a:t>
            </a:r>
          </a:p>
          <a:p>
            <a:endParaRPr lang="en-US" sz="1200" dirty="0" smtClean="0"/>
          </a:p>
          <a:p>
            <a:r>
              <a:rPr lang="en-US" sz="1200" dirty="0" smtClean="0"/>
              <a:t>1unit = 3.4ng = 0.036pmols</a:t>
            </a:r>
          </a:p>
          <a:p>
            <a:r>
              <a:rPr lang="en-US" sz="1200" dirty="0" smtClean="0"/>
              <a:t>0.2unit = 0.68ng = 0.0072pmols (Amt of </a:t>
            </a:r>
            <a:r>
              <a:rPr lang="en-US" sz="1200" dirty="0" err="1" smtClean="0"/>
              <a:t>T</a:t>
            </a:r>
            <a:r>
              <a:rPr lang="en-US" sz="1200" dirty="0" err="1" smtClean="0"/>
              <a:t>aq</a:t>
            </a:r>
            <a:r>
              <a:rPr lang="en-US" sz="1200" dirty="0" smtClean="0"/>
              <a:t> used in one </a:t>
            </a:r>
          </a:p>
          <a:p>
            <a:r>
              <a:rPr lang="en-US" sz="1200" dirty="0" smtClean="0"/>
              <a:t> </a:t>
            </a:r>
            <a:r>
              <a:rPr lang="en-US" sz="1200" dirty="0" smtClean="0"/>
              <a:t>                                                                          20</a:t>
            </a:r>
            <a:r>
              <a:rPr lang="en-US" sz="1200" dirty="0" smtClean="0">
                <a:latin typeface="Symbol" pitchFamily="18" charset="2"/>
              </a:rPr>
              <a:t>m</a:t>
            </a:r>
            <a:r>
              <a:rPr lang="en-US" sz="1200" dirty="0" smtClean="0"/>
              <a:t>l reaction)</a:t>
            </a:r>
          </a:p>
          <a:p>
            <a:r>
              <a:rPr lang="en-US" sz="1200" dirty="0" smtClean="0"/>
              <a:t>Concentration of </a:t>
            </a:r>
            <a:r>
              <a:rPr lang="en-US" sz="1200" dirty="0" err="1" smtClean="0"/>
              <a:t>Taq</a:t>
            </a:r>
            <a:r>
              <a:rPr lang="en-US" sz="1200" dirty="0" smtClean="0"/>
              <a:t> = 0.0072pmols</a:t>
            </a:r>
          </a:p>
          <a:p>
            <a:r>
              <a:rPr lang="en-US" sz="1200" dirty="0" smtClean="0"/>
              <a:t> </a:t>
            </a:r>
            <a:r>
              <a:rPr lang="en-US" sz="1200" dirty="0" smtClean="0"/>
              <a:t>                                               20</a:t>
            </a:r>
            <a:r>
              <a:rPr lang="en-US" sz="1200" dirty="0" smtClean="0">
                <a:latin typeface="Symbol" pitchFamily="18" charset="2"/>
              </a:rPr>
              <a:t>m</a:t>
            </a:r>
            <a:r>
              <a:rPr lang="en-US" sz="1200" dirty="0" smtClean="0"/>
              <a:t>l</a:t>
            </a:r>
          </a:p>
          <a:p>
            <a:r>
              <a:rPr lang="en-US" sz="1200" dirty="0" smtClean="0"/>
              <a:t> </a:t>
            </a:r>
            <a:r>
              <a:rPr lang="en-US" sz="1200" dirty="0" smtClean="0"/>
              <a:t>                                     = 0.363 x 10-3 </a:t>
            </a:r>
            <a:r>
              <a:rPr lang="en-US" sz="1200" dirty="0" err="1" smtClean="0"/>
              <a:t>pmols</a:t>
            </a:r>
            <a:r>
              <a:rPr lang="en-US" sz="1200" dirty="0" smtClean="0"/>
              <a:t>/</a:t>
            </a:r>
            <a:r>
              <a:rPr lang="en-US" sz="1200" dirty="0" smtClean="0">
                <a:latin typeface="Symbol" pitchFamily="18" charset="2"/>
              </a:rPr>
              <a:t>m</a:t>
            </a:r>
            <a:r>
              <a:rPr lang="en-US" sz="1200" dirty="0" smtClean="0"/>
              <a:t>l</a:t>
            </a:r>
          </a:p>
          <a:p>
            <a:r>
              <a:rPr lang="en-US" sz="1200" dirty="0" smtClean="0"/>
              <a:t> </a:t>
            </a:r>
            <a:r>
              <a:rPr lang="en-US" sz="1200" dirty="0" smtClean="0"/>
              <a:t>                                     = 0.363 x 10-3 </a:t>
            </a:r>
            <a:r>
              <a:rPr lang="en-US" sz="1200" dirty="0" err="1" smtClean="0">
                <a:latin typeface="Symbol" pitchFamily="18" charset="2"/>
              </a:rPr>
              <a:t>m</a:t>
            </a:r>
            <a:r>
              <a:rPr lang="en-US" sz="1200" dirty="0" err="1" smtClean="0"/>
              <a:t>M</a:t>
            </a:r>
            <a:endParaRPr lang="en-US" sz="1200" dirty="0" smtClean="0"/>
          </a:p>
          <a:p>
            <a:r>
              <a:rPr lang="en-US" sz="1200" dirty="0" smtClean="0"/>
              <a:t> </a:t>
            </a:r>
            <a:r>
              <a:rPr lang="en-US" sz="1200" dirty="0" smtClean="0"/>
              <a:t>                                     = 0.36nM</a:t>
            </a:r>
          </a:p>
        </p:txBody>
      </p:sp>
      <p:cxnSp>
        <p:nvCxnSpPr>
          <p:cNvPr id="8" name="Straight Connector 7"/>
          <p:cNvCxnSpPr/>
          <p:nvPr/>
        </p:nvCxnSpPr>
        <p:spPr>
          <a:xfrm>
            <a:off x="3352800" y="3843668"/>
            <a:ext cx="533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4160520" y="5683101"/>
            <a:ext cx="8229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1772</TotalTime>
  <Words>15356</Words>
  <Application>Microsoft Office PowerPoint</Application>
  <PresentationFormat>On-screen Show (4:3)</PresentationFormat>
  <Paragraphs>12093</Paragraphs>
  <Slides>49</Slides>
  <Notes>0</Notes>
  <HiddenSlides>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Office Theme</vt:lpstr>
      <vt:lpstr>Taq Polymerase Activity</vt:lpstr>
      <vt:lpstr>Materials</vt:lpstr>
      <vt:lpstr>Assay Method 1</vt:lpstr>
      <vt:lpstr>Assay Method 2</vt:lpstr>
      <vt:lpstr>Assay Method 3</vt:lpstr>
      <vt:lpstr>Picogreen Calibration Curve Preparation</vt:lpstr>
      <vt:lpstr>Description of data</vt:lpstr>
      <vt:lpstr>Calibration Curve of Picogreen with TAT2-TAT2comp ds DNA complex (0.1-25ng) This was made on 2/18/12. A calibration curve has not been done with this series of experiments; however, one does not expect it to change.</vt:lpstr>
      <vt:lpstr>Important Calculations, Equations and Numbers</vt:lpstr>
      <vt:lpstr>Fig 1: One Phase Association Kinetics</vt:lpstr>
      <vt:lpstr>Prism terms explained</vt:lpstr>
      <vt:lpstr>Raw data: Trials 1&amp; 2 50oC assay: The means of replicates in each trial (columns shaded orange and green respectively) were plotted on Prism to obtain the fitted curve (see following slides). Blank columns imply that the particular concentrations were not tested in the particular trial.</vt:lpstr>
      <vt:lpstr>Mean of 2 trials: 50oC assay</vt:lpstr>
      <vt:lpstr>Slide 14</vt:lpstr>
      <vt:lpstr>Slide 15</vt:lpstr>
      <vt:lpstr>Slide 16</vt:lpstr>
      <vt:lpstr>Slide 17</vt:lpstr>
      <vt:lpstr>Slide 18</vt:lpstr>
      <vt:lpstr>Raw data: Trials 1&amp; 2 55oC assay: The means of replicates in each trial (columns shaded orange and green respectively) were plotted on Prism to obtain the fitted curve (see following slides).</vt:lpstr>
      <vt:lpstr>Mean of 2 trials: 55oC assay</vt:lpstr>
      <vt:lpstr>Slide 21</vt:lpstr>
      <vt:lpstr>Slide 22</vt:lpstr>
      <vt:lpstr>Slide 23</vt:lpstr>
      <vt:lpstr>Slide 24</vt:lpstr>
      <vt:lpstr>Raw data: Trials 1&amp; 2 60oC assay: The means of replicates in each trial (columns shaded orange and green respectively) were plotted on Prism to obtain the fitted curve (see following slides).  Blank columns imply that the particular concentrations were not tested in the particular trial.</vt:lpstr>
      <vt:lpstr>Mean of 2 trials: 60oC assay</vt:lpstr>
      <vt:lpstr>Slide 27</vt:lpstr>
      <vt:lpstr>Slide 28</vt:lpstr>
      <vt:lpstr>Slide 29</vt:lpstr>
      <vt:lpstr>Slide 30</vt:lpstr>
      <vt:lpstr>Raw data: Trials 1&amp; 2 65oC assay: The means of replicates in each trial (columns shaded orange and green respectively) were plotted on Prism to obtain the fitted curve (see following slides).</vt:lpstr>
      <vt:lpstr>Mean of 2 trials: 65oC assay</vt:lpstr>
      <vt:lpstr>Slide 33</vt:lpstr>
      <vt:lpstr>Slide 34</vt:lpstr>
      <vt:lpstr>Slide 35</vt:lpstr>
      <vt:lpstr>Slide 36</vt:lpstr>
      <vt:lpstr>Raw data: Trial 1 (ONLY) 70oC assay: The replicates of the first trial ONLY were plotted on Prism to obtain the fitted curves (see following slides). Due to PCR machine malfunction, data from the second trial has not been used.</vt:lpstr>
      <vt:lpstr>Slide 38</vt:lpstr>
      <vt:lpstr>Slide 39</vt:lpstr>
      <vt:lpstr>Slide 40</vt:lpstr>
      <vt:lpstr>Slide 41</vt:lpstr>
      <vt:lpstr>Raw data: Trials 1&amp; 2 75oC assay: The means of replicates in each trial (columns shaded orange and green respectively) were plotted on Prism to obtain the fitted curve (see following slides).</vt:lpstr>
      <vt:lpstr>Mean of 2 trials: 75oC assay</vt:lpstr>
      <vt:lpstr>Slide 44</vt:lpstr>
      <vt:lpstr>Slide 45</vt:lpstr>
      <vt:lpstr>Slide 46</vt:lpstr>
      <vt:lpstr>Slide 47</vt:lpstr>
      <vt:lpstr>Remarks</vt:lpstr>
      <vt:lpstr>Conclusions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 </cp:lastModifiedBy>
  <cp:revision>152</cp:revision>
  <dcterms:created xsi:type="dcterms:W3CDTF">2013-06-24T14:26:42Z</dcterms:created>
  <dcterms:modified xsi:type="dcterms:W3CDTF">2013-07-12T19:16:47Z</dcterms:modified>
</cp:coreProperties>
</file>