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58" r:id="rId4"/>
    <p:sldId id="260" r:id="rId5"/>
    <p:sldId id="309" r:id="rId6"/>
    <p:sldId id="310" r:id="rId7"/>
    <p:sldId id="259" r:id="rId8"/>
    <p:sldId id="264" r:id="rId9"/>
    <p:sldId id="266" r:id="rId10"/>
    <p:sldId id="297" r:id="rId11"/>
    <p:sldId id="298" r:id="rId12"/>
    <p:sldId id="299" r:id="rId13"/>
    <p:sldId id="272" r:id="rId14"/>
    <p:sldId id="273" r:id="rId15"/>
    <p:sldId id="267" r:id="rId16"/>
    <p:sldId id="274" r:id="rId17"/>
    <p:sldId id="275" r:id="rId18"/>
    <p:sldId id="277" r:id="rId19"/>
    <p:sldId id="276" r:id="rId20"/>
    <p:sldId id="278"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311" r:id="rId36"/>
    <p:sldId id="312" r:id="rId37"/>
    <p:sldId id="295" r:id="rId38"/>
    <p:sldId id="300" r:id="rId39"/>
    <p:sldId id="301" r:id="rId40"/>
    <p:sldId id="302" r:id="rId41"/>
    <p:sldId id="303" r:id="rId42"/>
    <p:sldId id="304" r:id="rId43"/>
    <p:sldId id="306" r:id="rId44"/>
    <p:sldId id="307" r:id="rId45"/>
    <p:sldId id="321" r:id="rId46"/>
    <p:sldId id="265" r:id="rId47"/>
    <p:sldId id="262" r:id="rId48"/>
    <p:sldId id="263" r:id="rId49"/>
    <p:sldId id="261" r:id="rId50"/>
    <p:sldId id="268" r:id="rId51"/>
    <p:sldId id="269" r:id="rId52"/>
    <p:sldId id="270" r:id="rId53"/>
    <p:sldId id="280" r:id="rId54"/>
    <p:sldId id="279" r:id="rId55"/>
    <p:sldId id="322" r:id="rId56"/>
    <p:sldId id="313" r:id="rId57"/>
    <p:sldId id="314" r:id="rId58"/>
    <p:sldId id="319" r:id="rId59"/>
    <p:sldId id="320"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34" autoAdjust="0"/>
  </p:normalViewPr>
  <p:slideViewPr>
    <p:cSldViewPr>
      <p:cViewPr>
        <p:scale>
          <a:sx n="100" d="100"/>
          <a:sy n="100" d="100"/>
        </p:scale>
        <p:origin x="-1254" y="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lin\Documents\Group%20Meeting\SIRT3_report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xVal>
            <c:numRef>
              <c:f>Sheet2!$A$2:$A$6</c:f>
              <c:numCache>
                <c:formatCode>0.0000</c:formatCode>
                <c:ptCount val="5"/>
                <c:pt idx="0">
                  <c:v>-1.6179829574251317</c:v>
                </c:pt>
                <c:pt idx="1">
                  <c:v>-1.8386319977650252</c:v>
                </c:pt>
                <c:pt idx="2">
                  <c:v>-1.8601209135987635</c:v>
                </c:pt>
                <c:pt idx="3">
                  <c:v>-1.8860566476931633</c:v>
                </c:pt>
                <c:pt idx="4">
                  <c:v>-2.0362121726544449</c:v>
                </c:pt>
              </c:numCache>
            </c:numRef>
          </c:xVal>
          <c:yVal>
            <c:numRef>
              <c:f>Sheet2!$B$2:$B$6</c:f>
              <c:numCache>
                <c:formatCode>0.00</c:formatCode>
                <c:ptCount val="5"/>
                <c:pt idx="0">
                  <c:v>-24.24</c:v>
                </c:pt>
                <c:pt idx="1">
                  <c:v>-34.89</c:v>
                </c:pt>
                <c:pt idx="2">
                  <c:v>-31.54</c:v>
                </c:pt>
                <c:pt idx="3">
                  <c:v>-30.05</c:v>
                </c:pt>
                <c:pt idx="4">
                  <c:v>-40.03</c:v>
                </c:pt>
              </c:numCache>
            </c:numRef>
          </c:yVal>
          <c:smooth val="0"/>
        </c:ser>
        <c:ser>
          <c:idx val="1"/>
          <c:order val="1"/>
          <c:spPr>
            <a:ln w="28575">
              <a:noFill/>
            </a:ln>
          </c:spPr>
          <c:xVal>
            <c:numRef>
              <c:f>Sheet2!$A$2:$A$6</c:f>
              <c:numCache>
                <c:formatCode>0.0000</c:formatCode>
                <c:ptCount val="5"/>
                <c:pt idx="0">
                  <c:v>-1.6179829574251317</c:v>
                </c:pt>
                <c:pt idx="1">
                  <c:v>-1.8386319977650252</c:v>
                </c:pt>
                <c:pt idx="2">
                  <c:v>-1.8601209135987635</c:v>
                </c:pt>
                <c:pt idx="3">
                  <c:v>-1.8860566476931633</c:v>
                </c:pt>
                <c:pt idx="4">
                  <c:v>-2.0362121726544449</c:v>
                </c:pt>
              </c:numCache>
            </c:numRef>
          </c:xVal>
          <c:yVal>
            <c:numRef>
              <c:f>Sheet2!$C$2:$C$6</c:f>
              <c:numCache>
                <c:formatCode>0.00</c:formatCode>
                <c:ptCount val="5"/>
                <c:pt idx="0">
                  <c:v>-21.71</c:v>
                </c:pt>
                <c:pt idx="1">
                  <c:v>-32.799999999999997</c:v>
                </c:pt>
                <c:pt idx="2">
                  <c:v>-31.53</c:v>
                </c:pt>
                <c:pt idx="3">
                  <c:v>-30.39</c:v>
                </c:pt>
                <c:pt idx="4">
                  <c:v>-34.520000000000003</c:v>
                </c:pt>
              </c:numCache>
            </c:numRef>
          </c:yVal>
          <c:smooth val="0"/>
        </c:ser>
        <c:ser>
          <c:idx val="2"/>
          <c:order val="2"/>
          <c:spPr>
            <a:ln w="28575">
              <a:noFill/>
            </a:ln>
          </c:spPr>
          <c:xVal>
            <c:numRef>
              <c:f>Sheet2!$A$2:$A$6</c:f>
              <c:numCache>
                <c:formatCode>0.0000</c:formatCode>
                <c:ptCount val="5"/>
                <c:pt idx="0">
                  <c:v>-1.6179829574251317</c:v>
                </c:pt>
                <c:pt idx="1">
                  <c:v>-1.8386319977650252</c:v>
                </c:pt>
                <c:pt idx="2">
                  <c:v>-1.8601209135987635</c:v>
                </c:pt>
                <c:pt idx="3">
                  <c:v>-1.8860566476931633</c:v>
                </c:pt>
                <c:pt idx="4">
                  <c:v>-2.0362121726544449</c:v>
                </c:pt>
              </c:numCache>
            </c:numRef>
          </c:xVal>
          <c:yVal>
            <c:numRef>
              <c:f>Sheet2!$D$2:$D$6</c:f>
              <c:numCache>
                <c:formatCode>0.00</c:formatCode>
                <c:ptCount val="5"/>
                <c:pt idx="0">
                  <c:v>-26.74</c:v>
                </c:pt>
                <c:pt idx="1">
                  <c:v>-36.590000000000003</c:v>
                </c:pt>
                <c:pt idx="2">
                  <c:v>-34.68</c:v>
                </c:pt>
                <c:pt idx="3">
                  <c:v>-33.06</c:v>
                </c:pt>
                <c:pt idx="4">
                  <c:v>-48.04</c:v>
                </c:pt>
              </c:numCache>
            </c:numRef>
          </c:yVal>
          <c:smooth val="0"/>
        </c:ser>
        <c:ser>
          <c:idx val="3"/>
          <c:order val="3"/>
          <c:spPr>
            <a:ln w="28575">
              <a:noFill/>
            </a:ln>
          </c:spPr>
          <c:xVal>
            <c:numRef>
              <c:f>Sheet2!$A$2:$A$6</c:f>
              <c:numCache>
                <c:formatCode>0.0000</c:formatCode>
                <c:ptCount val="5"/>
                <c:pt idx="0">
                  <c:v>-1.6179829574251317</c:v>
                </c:pt>
                <c:pt idx="1">
                  <c:v>-1.8386319977650252</c:v>
                </c:pt>
                <c:pt idx="2">
                  <c:v>-1.8601209135987635</c:v>
                </c:pt>
                <c:pt idx="3">
                  <c:v>-1.8860566476931633</c:v>
                </c:pt>
                <c:pt idx="4">
                  <c:v>-2.0362121726544449</c:v>
                </c:pt>
              </c:numCache>
            </c:numRef>
          </c:xVal>
          <c:yVal>
            <c:numRef>
              <c:f>Sheet2!$E$2:$E$6</c:f>
              <c:numCache>
                <c:formatCode>0.00</c:formatCode>
                <c:ptCount val="5"/>
                <c:pt idx="0">
                  <c:v>-27.14</c:v>
                </c:pt>
                <c:pt idx="1">
                  <c:v>-46.72</c:v>
                </c:pt>
                <c:pt idx="2">
                  <c:v>-38.5</c:v>
                </c:pt>
                <c:pt idx="3">
                  <c:v>-35.299999999999997</c:v>
                </c:pt>
                <c:pt idx="4">
                  <c:v>-44.83</c:v>
                </c:pt>
              </c:numCache>
            </c:numRef>
          </c:yVal>
          <c:smooth val="0"/>
        </c:ser>
        <c:ser>
          <c:idx val="4"/>
          <c:order val="4"/>
          <c:spPr>
            <a:ln w="28575">
              <a:noFill/>
            </a:ln>
          </c:spPr>
          <c:xVal>
            <c:numRef>
              <c:f>Sheet2!$A$2:$A$6</c:f>
              <c:numCache>
                <c:formatCode>0.0000</c:formatCode>
                <c:ptCount val="5"/>
                <c:pt idx="0">
                  <c:v>-1.6179829574251317</c:v>
                </c:pt>
                <c:pt idx="1">
                  <c:v>-1.8386319977650252</c:v>
                </c:pt>
                <c:pt idx="2">
                  <c:v>-1.8601209135987635</c:v>
                </c:pt>
                <c:pt idx="3">
                  <c:v>-1.8860566476931633</c:v>
                </c:pt>
                <c:pt idx="4">
                  <c:v>-2.0362121726544449</c:v>
                </c:pt>
              </c:numCache>
            </c:numRef>
          </c:xVal>
          <c:yVal>
            <c:numRef>
              <c:f>Sheet2!$F$2:$F$6</c:f>
              <c:numCache>
                <c:formatCode>0.00</c:formatCode>
                <c:ptCount val="5"/>
                <c:pt idx="0">
                  <c:v>-19.71</c:v>
                </c:pt>
                <c:pt idx="1">
                  <c:v>-29.4</c:v>
                </c:pt>
                <c:pt idx="2">
                  <c:v>-28.7</c:v>
                </c:pt>
                <c:pt idx="3">
                  <c:v>-27.7</c:v>
                </c:pt>
                <c:pt idx="4">
                  <c:v>-37.19</c:v>
                </c:pt>
              </c:numCache>
            </c:numRef>
          </c:yVal>
          <c:smooth val="0"/>
        </c:ser>
        <c:ser>
          <c:idx val="5"/>
          <c:order val="5"/>
          <c:spPr>
            <a:ln w="28575">
              <a:noFill/>
            </a:ln>
          </c:spPr>
          <c:xVal>
            <c:numRef>
              <c:f>Sheet2!$A$2:$A$6</c:f>
              <c:numCache>
                <c:formatCode>0.0000</c:formatCode>
                <c:ptCount val="5"/>
                <c:pt idx="0">
                  <c:v>-1.6179829574251317</c:v>
                </c:pt>
                <c:pt idx="1">
                  <c:v>-1.8386319977650252</c:v>
                </c:pt>
                <c:pt idx="2">
                  <c:v>-1.8601209135987635</c:v>
                </c:pt>
                <c:pt idx="3">
                  <c:v>-1.8860566476931633</c:v>
                </c:pt>
                <c:pt idx="4">
                  <c:v>-2.0362121726544449</c:v>
                </c:pt>
              </c:numCache>
            </c:numRef>
          </c:xVal>
          <c:yVal>
            <c:numRef>
              <c:f>Sheet2!$G$2:$G$6</c:f>
              <c:numCache>
                <c:formatCode>0.00</c:formatCode>
                <c:ptCount val="5"/>
                <c:pt idx="0">
                  <c:v>-27.34</c:v>
                </c:pt>
                <c:pt idx="1">
                  <c:v>-36.729999999999997</c:v>
                </c:pt>
                <c:pt idx="2">
                  <c:v>-32.36</c:v>
                </c:pt>
                <c:pt idx="3">
                  <c:v>-34.159999999999997</c:v>
                </c:pt>
                <c:pt idx="4">
                  <c:v>-44.51</c:v>
                </c:pt>
              </c:numCache>
            </c:numRef>
          </c:yVal>
          <c:smooth val="0"/>
        </c:ser>
        <c:dLbls>
          <c:showLegendKey val="0"/>
          <c:showVal val="0"/>
          <c:showCatName val="0"/>
          <c:showSerName val="0"/>
          <c:showPercent val="0"/>
          <c:showBubbleSize val="0"/>
        </c:dLbls>
        <c:axId val="217734144"/>
        <c:axId val="217735936"/>
      </c:scatterChart>
      <c:valAx>
        <c:axId val="217734144"/>
        <c:scaling>
          <c:orientation val="minMax"/>
          <c:max val="-1.5"/>
          <c:min val="-2.2000000000000002"/>
        </c:scaling>
        <c:delete val="0"/>
        <c:axPos val="b"/>
        <c:numFmt formatCode="0.0000" sourceLinked="1"/>
        <c:majorTickMark val="out"/>
        <c:minorTickMark val="none"/>
        <c:tickLblPos val="nextTo"/>
        <c:crossAx val="217735936"/>
        <c:crosses val="autoZero"/>
        <c:crossBetween val="midCat"/>
      </c:valAx>
      <c:valAx>
        <c:axId val="217735936"/>
        <c:scaling>
          <c:orientation val="minMax"/>
          <c:max val="-10"/>
          <c:min val="-50"/>
        </c:scaling>
        <c:delete val="0"/>
        <c:axPos val="l"/>
        <c:majorGridlines/>
        <c:numFmt formatCode="0.00" sourceLinked="1"/>
        <c:majorTickMark val="out"/>
        <c:minorTickMark val="none"/>
        <c:tickLblPos val="nextTo"/>
        <c:crossAx val="217734144"/>
        <c:crosses val="autoZero"/>
        <c:crossBetween val="midCat"/>
      </c:valAx>
    </c:plotArea>
    <c:legend>
      <c:legendPos val="r"/>
      <c:layout/>
      <c:overlay val="0"/>
    </c:legend>
    <c:plotVisOnly val="1"/>
    <c:dispBlanksAs val="gap"/>
    <c:showDLblsOverMax val="0"/>
  </c:chart>
  <c:spPr>
    <a:solidFill>
      <a:schemeClr val="accent1">
        <a:tint val="20000"/>
      </a:schemeClr>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D1198D-2A88-4D79-A002-5E1D39E9C9D4}" type="datetimeFigureOut">
              <a:rPr lang="en-US" smtClean="0"/>
              <a:t>6/3/2014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82AC02-5A92-4773-91E9-2D775DE3917C}" type="slidenum">
              <a:rPr lang="en-US" smtClean="0"/>
              <a:t>‹#›</a:t>
            </a:fld>
            <a:endParaRPr lang="en-US"/>
          </a:p>
        </p:txBody>
      </p:sp>
    </p:spTree>
    <p:extLst>
      <p:ext uri="{BB962C8B-B14F-4D97-AF65-F5344CB8AC3E}">
        <p14:creationId xmlns:p14="http://schemas.microsoft.com/office/powerpoint/2010/main" val="1903596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Polar_surface_are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MD simulation</a:t>
            </a:r>
            <a:r>
              <a:rPr lang="en-US" baseline="0" dirty="0" smtClean="0"/>
              <a:t> runs for more than 23 ns</a:t>
            </a:r>
          </a:p>
          <a:p>
            <a:r>
              <a:rPr lang="en-US" baseline="0" dirty="0" smtClean="0"/>
              <a:t>MM-PB(GB)SA averaged over 22 ns</a:t>
            </a:r>
          </a:p>
          <a:p>
            <a:r>
              <a:rPr lang="en-US" dirty="0" smtClean="0"/>
              <a:t>NAD+ binding fluctuates significantly</a:t>
            </a:r>
          </a:p>
          <a:p>
            <a:endParaRPr lang="en-US" dirty="0" smtClean="0"/>
          </a:p>
          <a:p>
            <a:r>
              <a:rPr lang="en-US" dirty="0" smtClean="0"/>
              <a:t>Binary</a:t>
            </a:r>
            <a:r>
              <a:rPr lang="en-US" baseline="0" dirty="0" smtClean="0"/>
              <a:t> structure between ac-ADPR and SIRT3 is stable.</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4</a:t>
            </a:fld>
            <a:endParaRPr lang="en-US"/>
          </a:p>
        </p:txBody>
      </p:sp>
    </p:spTree>
    <p:extLst>
      <p:ext uri="{BB962C8B-B14F-4D97-AF65-F5344CB8AC3E}">
        <p14:creationId xmlns:p14="http://schemas.microsoft.com/office/powerpoint/2010/main" val="253437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LEA3D offers 1491 fragment</a:t>
            </a:r>
            <a:r>
              <a:rPr lang="en-US" baseline="0" dirty="0" smtClean="0"/>
              <a:t>s extracts</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55</a:t>
            </a:fld>
            <a:endParaRPr lang="en-US"/>
          </a:p>
        </p:txBody>
      </p:sp>
    </p:spTree>
    <p:extLst>
      <p:ext uri="{BB962C8B-B14F-4D97-AF65-F5344CB8AC3E}">
        <p14:creationId xmlns:p14="http://schemas.microsoft.com/office/powerpoint/2010/main" val="239814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convert, add 119 to the residue</a:t>
            </a:r>
            <a:r>
              <a:rPr lang="en-US" baseline="0" dirty="0" smtClean="0"/>
              <a:t> number</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5</a:t>
            </a:fld>
            <a:endParaRPr lang="en-US"/>
          </a:p>
        </p:txBody>
      </p:sp>
    </p:spTree>
    <p:extLst>
      <p:ext uri="{BB962C8B-B14F-4D97-AF65-F5344CB8AC3E}">
        <p14:creationId xmlns:p14="http://schemas.microsoft.com/office/powerpoint/2010/main" val="288855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smtClean="0">
                <a:solidFill>
                  <a:schemeClr val="tx1"/>
                </a:solidFill>
                <a:effectLst/>
                <a:latin typeface="+mn-lt"/>
                <a:ea typeface="+mn-ea"/>
                <a:cs typeface="+mn-cs"/>
                <a:hlinkClick r:id="rId3" tooltip="Polar surface area"/>
              </a:rPr>
              <a:t>Topological Polar Surface Area (</a:t>
            </a:r>
            <a:r>
              <a:rPr lang="en-US" sz="1200" b="0" i="0" u="sng" kern="1200" dirty="0" err="1" smtClean="0">
                <a:solidFill>
                  <a:schemeClr val="tx1"/>
                </a:solidFill>
                <a:effectLst/>
                <a:latin typeface="+mn-lt"/>
                <a:ea typeface="+mn-ea"/>
                <a:cs typeface="+mn-cs"/>
                <a:hlinkClick r:id="rId3" tooltip="Polar surface area"/>
              </a:rPr>
              <a:t>tPSA</a:t>
            </a:r>
            <a:r>
              <a:rPr lang="en-US" sz="1200" b="0" i="0" u="sng" kern="1200" dirty="0" smtClean="0">
                <a:solidFill>
                  <a:schemeClr val="tx1"/>
                </a:solidFill>
                <a:effectLst/>
                <a:latin typeface="+mn-lt"/>
                <a:ea typeface="+mn-ea"/>
                <a:cs typeface="+mn-cs"/>
                <a:hlinkClick r:id="rId3" tooltip="Polar surface area"/>
              </a:rPr>
              <a:t>)</a:t>
            </a:r>
            <a:r>
              <a:rPr lang="en-US" sz="1200" b="0" i="0" kern="1200" dirty="0" smtClean="0">
                <a:solidFill>
                  <a:schemeClr val="tx1"/>
                </a:solidFill>
                <a:effectLst/>
                <a:latin typeface="+mn-lt"/>
                <a:ea typeface="+mn-ea"/>
                <a:cs typeface="+mn-cs"/>
              </a:rPr>
              <a:t>, a physicochemical property describing the polarity of molecules</a:t>
            </a:r>
          </a:p>
          <a:p>
            <a:r>
              <a:rPr lang="en-US" sz="1200" b="0" i="0" kern="1200" dirty="0" err="1" smtClean="0">
                <a:solidFill>
                  <a:schemeClr val="tx1"/>
                </a:solidFill>
                <a:effectLst/>
                <a:latin typeface="+mn-lt"/>
                <a:ea typeface="+mn-ea"/>
                <a:cs typeface="+mn-cs"/>
              </a:rPr>
              <a:t>SlogP</a:t>
            </a:r>
            <a:r>
              <a:rPr lang="en-US" sz="1200" b="0" i="0" kern="1200" dirty="0" smtClean="0">
                <a:solidFill>
                  <a:schemeClr val="tx1"/>
                </a:solidFill>
                <a:effectLst/>
                <a:latin typeface="+mn-lt"/>
                <a:ea typeface="+mn-ea"/>
                <a:cs typeface="+mn-cs"/>
              </a:rPr>
              <a:t>: Log of the </a:t>
            </a:r>
            <a:r>
              <a:rPr lang="en-US" sz="1200" b="0" i="0" kern="1200" dirty="0" err="1" smtClean="0">
                <a:solidFill>
                  <a:schemeClr val="tx1"/>
                </a:solidFill>
                <a:effectLst/>
                <a:latin typeface="+mn-lt"/>
                <a:ea typeface="+mn-ea"/>
                <a:cs typeface="+mn-cs"/>
              </a:rPr>
              <a:t>octanol</a:t>
            </a:r>
            <a:r>
              <a:rPr lang="en-US" sz="1200" b="0" i="0" kern="1200" dirty="0" smtClean="0">
                <a:solidFill>
                  <a:schemeClr val="tx1"/>
                </a:solidFill>
                <a:effectLst/>
                <a:latin typeface="+mn-lt"/>
                <a:ea typeface="+mn-ea"/>
                <a:cs typeface="+mn-cs"/>
              </a:rPr>
              <a:t>/water partition coefficient (including implicit </a:t>
            </a:r>
            <a:r>
              <a:rPr lang="en-US" sz="1200" b="0" i="0" kern="1200" dirty="0" err="1" smtClean="0">
                <a:solidFill>
                  <a:schemeClr val="tx1"/>
                </a:solidFill>
                <a:effectLst/>
                <a:latin typeface="+mn-lt"/>
                <a:ea typeface="+mn-ea"/>
                <a:cs typeface="+mn-cs"/>
              </a:rPr>
              <a:t>hydrogens</a:t>
            </a:r>
            <a:r>
              <a:rPr lang="en-US" sz="1200" b="0" i="0" kern="1200" dirty="0" smtClean="0">
                <a:solidFill>
                  <a:schemeClr val="tx1"/>
                </a:solidFill>
                <a:effectLst/>
                <a:latin typeface="+mn-lt"/>
                <a:ea typeface="+mn-ea"/>
                <a:cs typeface="+mn-cs"/>
              </a:rPr>
              <a:t>). This property is an atomic contribution model [</a:t>
            </a:r>
            <a:r>
              <a:rPr lang="en-US" sz="1200" b="0" i="0" kern="1200" dirty="0" err="1" smtClean="0">
                <a:solidFill>
                  <a:schemeClr val="tx1"/>
                </a:solidFill>
                <a:effectLst/>
                <a:latin typeface="+mn-lt"/>
                <a:ea typeface="+mn-ea"/>
                <a:cs typeface="+mn-cs"/>
              </a:rPr>
              <a:t>Crippen</a:t>
            </a:r>
            <a:r>
              <a:rPr lang="en-US" sz="1200" b="0" i="0" kern="1200" dirty="0" smtClean="0">
                <a:solidFill>
                  <a:schemeClr val="tx1"/>
                </a:solidFill>
                <a:effectLst/>
                <a:latin typeface="+mn-lt"/>
                <a:ea typeface="+mn-ea"/>
                <a:cs typeface="+mn-cs"/>
              </a:rPr>
              <a:t> 1999] that calculates </a:t>
            </a:r>
            <a:r>
              <a:rPr lang="en-US" sz="1200" b="0" i="0" kern="1200" dirty="0" err="1" smtClean="0">
                <a:solidFill>
                  <a:schemeClr val="tx1"/>
                </a:solidFill>
                <a:effectLst/>
                <a:latin typeface="+mn-lt"/>
                <a:ea typeface="+mn-ea"/>
                <a:cs typeface="+mn-cs"/>
              </a:rPr>
              <a:t>logP</a:t>
            </a:r>
            <a:r>
              <a:rPr lang="en-US" sz="1200" b="0" i="0" kern="1200" dirty="0" smtClean="0">
                <a:solidFill>
                  <a:schemeClr val="tx1"/>
                </a:solidFill>
                <a:effectLst/>
                <a:latin typeface="+mn-lt"/>
                <a:ea typeface="+mn-ea"/>
                <a:cs typeface="+mn-cs"/>
              </a:rPr>
              <a:t> from the given structure; i.e., the correct protonation state (washed structures). Results may vary from the </a:t>
            </a:r>
            <a:r>
              <a:rPr lang="en-US" dirty="0" err="1" smtClean="0"/>
              <a:t>logP</a:t>
            </a:r>
            <a:r>
              <a:rPr lang="en-US" dirty="0" smtClean="0"/>
              <a:t>(o/w)</a:t>
            </a:r>
            <a:r>
              <a:rPr lang="en-US" sz="1200" b="0" i="0" kern="1200" dirty="0" smtClean="0">
                <a:solidFill>
                  <a:schemeClr val="tx1"/>
                </a:solidFill>
                <a:effectLst/>
                <a:latin typeface="+mn-lt"/>
                <a:ea typeface="+mn-ea"/>
                <a:cs typeface="+mn-cs"/>
              </a:rPr>
              <a:t> descriptor. The training set for </a:t>
            </a:r>
            <a:r>
              <a:rPr lang="en-US" sz="1200" b="0" i="0" kern="1200" dirty="0" err="1" smtClean="0">
                <a:solidFill>
                  <a:schemeClr val="tx1"/>
                </a:solidFill>
                <a:effectLst/>
                <a:latin typeface="+mn-lt"/>
                <a:ea typeface="+mn-ea"/>
                <a:cs typeface="+mn-cs"/>
              </a:rPr>
              <a:t>SlogP</a:t>
            </a:r>
            <a:r>
              <a:rPr lang="en-US" sz="1200" b="0" i="0" kern="1200" dirty="0" smtClean="0">
                <a:solidFill>
                  <a:schemeClr val="tx1"/>
                </a:solidFill>
                <a:effectLst/>
                <a:latin typeface="+mn-lt"/>
                <a:ea typeface="+mn-ea"/>
                <a:cs typeface="+mn-cs"/>
              </a:rPr>
              <a:t> was ~7000 structures.</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12</a:t>
            </a:fld>
            <a:endParaRPr lang="en-US"/>
          </a:p>
        </p:txBody>
      </p:sp>
    </p:spTree>
    <p:extLst>
      <p:ext uri="{BB962C8B-B14F-4D97-AF65-F5344CB8AC3E}">
        <p14:creationId xmlns:p14="http://schemas.microsoft.com/office/powerpoint/2010/main" val="4044944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no collision with 7 member ring, and the mostly hydrophobic environment created by LEU and ILE favors aliphatic ring, except in near the position of </a:t>
            </a:r>
            <a:r>
              <a:rPr lang="en-US" baseline="0" dirty="0" err="1" smtClean="0"/>
              <a:t>proline</a:t>
            </a:r>
            <a:r>
              <a:rPr lang="en-US" baseline="0" dirty="0" smtClean="0"/>
              <a:t> backbone. </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26</a:t>
            </a:fld>
            <a:endParaRPr lang="en-US"/>
          </a:p>
        </p:txBody>
      </p:sp>
    </p:spTree>
    <p:extLst>
      <p:ext uri="{BB962C8B-B14F-4D97-AF65-F5344CB8AC3E}">
        <p14:creationId xmlns:p14="http://schemas.microsoft.com/office/powerpoint/2010/main" val="416898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-10.735</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28</a:t>
            </a:fld>
            <a:endParaRPr lang="en-US"/>
          </a:p>
        </p:txBody>
      </p:sp>
    </p:spTree>
    <p:extLst>
      <p:ext uri="{BB962C8B-B14F-4D97-AF65-F5344CB8AC3E}">
        <p14:creationId xmlns:p14="http://schemas.microsoft.com/office/powerpoint/2010/main" val="2479422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glide</a:t>
            </a:r>
            <a:r>
              <a:rPr lang="en-US" baseline="0" dirty="0" smtClean="0"/>
              <a:t> score is significantly lower</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30</a:t>
            </a:fld>
            <a:endParaRPr lang="en-US"/>
          </a:p>
        </p:txBody>
      </p:sp>
    </p:spTree>
    <p:extLst>
      <p:ext uri="{BB962C8B-B14F-4D97-AF65-F5344CB8AC3E}">
        <p14:creationId xmlns:p14="http://schemas.microsoft.com/office/powerpoint/2010/main" val="2865715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all pose share the same binding pattern, but some do.</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32</a:t>
            </a:fld>
            <a:endParaRPr lang="en-US"/>
          </a:p>
        </p:txBody>
      </p:sp>
    </p:spTree>
    <p:extLst>
      <p:ext uri="{BB962C8B-B14F-4D97-AF65-F5344CB8AC3E}">
        <p14:creationId xmlns:p14="http://schemas.microsoft.com/office/powerpoint/2010/main" val="411694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 of </a:t>
            </a:r>
            <a:r>
              <a:rPr lang="en-US" dirty="0" err="1" smtClean="0"/>
              <a:t>core</a:t>
            </a:r>
            <a:r>
              <a:rPr lang="en-US" baseline="0" dirty="0" err="1" smtClean="0"/>
              <a:t>finder</a:t>
            </a:r>
            <a:r>
              <a:rPr lang="en-US" baseline="0" dirty="0" smtClean="0"/>
              <a:t> may not be an urgent need as we are not sure if we can identify better cores outside of what Schrodinger provides.</a:t>
            </a:r>
          </a:p>
          <a:p>
            <a:r>
              <a:rPr lang="en-US" dirty="0" smtClean="0"/>
              <a:t>It may very</a:t>
            </a:r>
            <a:r>
              <a:rPr lang="en-US" baseline="0" dirty="0" smtClean="0"/>
              <a:t> well create molecules with undesired properties.</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37</a:t>
            </a:fld>
            <a:endParaRPr lang="en-US"/>
          </a:p>
        </p:txBody>
      </p:sp>
    </p:spTree>
    <p:extLst>
      <p:ext uri="{BB962C8B-B14F-4D97-AF65-F5344CB8AC3E}">
        <p14:creationId xmlns:p14="http://schemas.microsoft.com/office/powerpoint/2010/main" val="46894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use of one single fitness function that combines different properties with different weighting factor may not be the best option.</a:t>
            </a:r>
            <a:endParaRPr lang="en-US" dirty="0"/>
          </a:p>
        </p:txBody>
      </p:sp>
      <p:sp>
        <p:nvSpPr>
          <p:cNvPr id="4" name="Slide Number Placeholder 3"/>
          <p:cNvSpPr>
            <a:spLocks noGrp="1"/>
          </p:cNvSpPr>
          <p:nvPr>
            <p:ph type="sldNum" sz="quarter" idx="10"/>
          </p:nvPr>
        </p:nvSpPr>
        <p:spPr/>
        <p:txBody>
          <a:bodyPr/>
          <a:lstStyle/>
          <a:p>
            <a:fld id="{F182AC02-5A92-4773-91E9-2D775DE3917C}" type="slidenum">
              <a:rPr lang="en-US" smtClean="0"/>
              <a:t>40</a:t>
            </a:fld>
            <a:endParaRPr lang="en-US"/>
          </a:p>
        </p:txBody>
      </p:sp>
    </p:spTree>
    <p:extLst>
      <p:ext uri="{BB962C8B-B14F-4D97-AF65-F5344CB8AC3E}">
        <p14:creationId xmlns:p14="http://schemas.microsoft.com/office/powerpoint/2010/main" val="1145828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C9037D-BAA0-4511-9920-D7A6ACF071FC}"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1741373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C9037D-BAA0-4511-9920-D7A6ACF071FC}"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4038092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C9037D-BAA0-4511-9920-D7A6ACF071FC}"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138675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457200" y="838200"/>
            <a:ext cx="8229600" cy="5867400"/>
          </a:xfrm>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1050"/>
            </a:lvl1pPr>
          </a:lstStyle>
          <a:p>
            <a:fld id="{ACC9037D-BAA0-4511-9920-D7A6ACF071FC}" type="datetimeFigureOut">
              <a:rPr lang="en-US" smtClean="0"/>
              <a:pPr/>
              <a:t>6/3/2014</a:t>
            </a:fld>
            <a:endParaRPr lang="en-US"/>
          </a:p>
        </p:txBody>
      </p:sp>
      <p:sp>
        <p:nvSpPr>
          <p:cNvPr id="5" name="Footer Placeholder 4"/>
          <p:cNvSpPr>
            <a:spLocks noGrp="1"/>
          </p:cNvSpPr>
          <p:nvPr>
            <p:ph type="ftr" sz="quarter" idx="11"/>
          </p:nvPr>
        </p:nvSpPr>
        <p:spPr/>
        <p:txBody>
          <a:bodyPr/>
          <a:lstStyle>
            <a:lvl1pPr>
              <a:defRPr sz="1050"/>
            </a:lvl1pPr>
          </a:lstStyle>
          <a:p>
            <a:endParaRPr lang="en-US"/>
          </a:p>
        </p:txBody>
      </p:sp>
      <p:sp>
        <p:nvSpPr>
          <p:cNvPr id="6" name="Slide Number Placeholder 5"/>
          <p:cNvSpPr>
            <a:spLocks noGrp="1"/>
          </p:cNvSpPr>
          <p:nvPr>
            <p:ph type="sldNum" sz="quarter" idx="12"/>
          </p:nvPr>
        </p:nvSpPr>
        <p:spPr/>
        <p:txBody>
          <a:bodyPr/>
          <a:lstStyle>
            <a:lvl1pPr>
              <a:defRPr sz="1050"/>
            </a:lvl1pPr>
          </a:lstStyle>
          <a:p>
            <a:fld id="{03553B7F-935A-49E0-BD49-3478331EB238}" type="slidenum">
              <a:rPr lang="en-US" smtClean="0"/>
              <a:pPr/>
              <a:t>‹#›</a:t>
            </a:fld>
            <a:endParaRPr lang="en-US"/>
          </a:p>
        </p:txBody>
      </p:sp>
    </p:spTree>
    <p:extLst>
      <p:ext uri="{BB962C8B-B14F-4D97-AF65-F5344CB8AC3E}">
        <p14:creationId xmlns:p14="http://schemas.microsoft.com/office/powerpoint/2010/main" val="411931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C9037D-BAA0-4511-9920-D7A6ACF071FC}"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373749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C9037D-BAA0-4511-9920-D7A6ACF071FC}" type="datetimeFigureOut">
              <a:rPr lang="en-US" smtClean="0"/>
              <a:t>6/3/2014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140588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C9037D-BAA0-4511-9920-D7A6ACF071FC}" type="datetimeFigureOut">
              <a:rPr lang="en-US" smtClean="0"/>
              <a:t>6/3/2014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97732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C9037D-BAA0-4511-9920-D7A6ACF071FC}" type="datetimeFigureOut">
              <a:rPr lang="en-US" smtClean="0"/>
              <a:t>6/3/2014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150523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9037D-BAA0-4511-9920-D7A6ACF071FC}" type="datetimeFigureOut">
              <a:rPr lang="en-US" smtClean="0"/>
              <a:t>6/3/2014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74868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C9037D-BAA0-4511-9920-D7A6ACF071FC}" type="datetimeFigureOut">
              <a:rPr lang="en-US" smtClean="0"/>
              <a:t>6/3/2014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1758267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C9037D-BAA0-4511-9920-D7A6ACF071FC}" type="datetimeFigureOut">
              <a:rPr lang="en-US" smtClean="0"/>
              <a:t>6/3/2014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53B7F-935A-49E0-BD49-3478331EB238}" type="slidenum">
              <a:rPr lang="en-US" smtClean="0"/>
              <a:t>‹#›</a:t>
            </a:fld>
            <a:endParaRPr lang="en-US"/>
          </a:p>
        </p:txBody>
      </p:sp>
    </p:spTree>
    <p:extLst>
      <p:ext uri="{BB962C8B-B14F-4D97-AF65-F5344CB8AC3E}">
        <p14:creationId xmlns:p14="http://schemas.microsoft.com/office/powerpoint/2010/main" val="380618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9037D-BAA0-4511-9920-D7A6ACF071FC}" type="datetimeFigureOut">
              <a:rPr lang="en-US" smtClean="0"/>
              <a:t>6/3/2014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53B7F-935A-49E0-BD49-3478331EB238}" type="slidenum">
              <a:rPr lang="en-US" smtClean="0"/>
              <a:t>‹#›</a:t>
            </a:fld>
            <a:endParaRPr lang="en-US"/>
          </a:p>
        </p:txBody>
      </p:sp>
    </p:spTree>
    <p:extLst>
      <p:ext uri="{BB962C8B-B14F-4D97-AF65-F5344CB8AC3E}">
        <p14:creationId xmlns:p14="http://schemas.microsoft.com/office/powerpoint/2010/main" val="3457151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chart" Target="../charts/chart1.xml"/><Relationship Id="rId4" Type="http://schemas.openxmlformats.org/officeDocument/2006/relationships/image" Target="../media/image128.png"/><Relationship Id="rId9" Type="http://schemas.openxmlformats.org/officeDocument/2006/relationships/image" Target="../media/image13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81200"/>
            <a:ext cx="7772400" cy="1470025"/>
          </a:xfrm>
        </p:spPr>
        <p:txBody>
          <a:bodyPr/>
          <a:lstStyle/>
          <a:p>
            <a:r>
              <a:rPr lang="en-US" dirty="0" smtClean="0"/>
              <a:t>SIRT3 Inhibition: mechanistic study and de novo drug design</a:t>
            </a:r>
            <a:endParaRPr lang="en-US" dirty="0"/>
          </a:p>
        </p:txBody>
      </p:sp>
      <p:sp>
        <p:nvSpPr>
          <p:cNvPr id="3" name="Subtitle 2"/>
          <p:cNvSpPr>
            <a:spLocks noGrp="1"/>
          </p:cNvSpPr>
          <p:nvPr>
            <p:ph type="subTitle" idx="1"/>
          </p:nvPr>
        </p:nvSpPr>
        <p:spPr>
          <a:xfrm>
            <a:off x="1447800" y="3581400"/>
            <a:ext cx="7239000" cy="838200"/>
          </a:xfrm>
        </p:spPr>
        <p:txBody>
          <a:bodyPr/>
          <a:lstStyle/>
          <a:p>
            <a:r>
              <a:rPr lang="en-US" dirty="0" smtClean="0"/>
              <a:t>̶  Starting from a potent inhibitor: Ex-527</a:t>
            </a:r>
            <a:endParaRPr lang="en-US" dirty="0"/>
          </a:p>
        </p:txBody>
      </p:sp>
    </p:spTree>
    <p:extLst>
      <p:ext uri="{BB962C8B-B14F-4D97-AF65-F5344CB8AC3E}">
        <p14:creationId xmlns:p14="http://schemas.microsoft.com/office/powerpoint/2010/main" val="3070061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7"/>
            <a:ext cx="8229600" cy="792163"/>
          </a:xfrm>
        </p:spPr>
        <p:txBody>
          <a:bodyPr>
            <a:normAutofit fontScale="90000"/>
          </a:bodyPr>
          <a:lstStyle/>
          <a:p>
            <a:r>
              <a:rPr lang="en-US" sz="3200" dirty="0" smtClean="0"/>
              <a:t>MOE workflow for scaffold replacement and ligand optimization</a:t>
            </a:r>
            <a:endParaRPr lang="en-US" sz="3200" dirty="0"/>
          </a:p>
        </p:txBody>
      </p:sp>
      <p:sp>
        <p:nvSpPr>
          <p:cNvPr id="3" name="Content Placeholder 2"/>
          <p:cNvSpPr>
            <a:spLocks noGrp="1"/>
          </p:cNvSpPr>
          <p:nvPr>
            <p:ph idx="1"/>
          </p:nvPr>
        </p:nvSpPr>
        <p:spPr>
          <a:xfrm>
            <a:off x="304800" y="1600200"/>
            <a:ext cx="2971800" cy="4724399"/>
          </a:xfrm>
        </p:spPr>
        <p:txBody>
          <a:bodyPr>
            <a:noAutofit/>
          </a:bodyPr>
          <a:lstStyle/>
          <a:p>
            <a:r>
              <a:rPr lang="en-US" sz="2000" dirty="0" smtClean="0"/>
              <a:t>A simple-to-use interface for automatically  create complex scaffold replacement queries; generate 3D molecules; filter using </a:t>
            </a:r>
            <a:r>
              <a:rPr lang="en-US" sz="2000" dirty="0" err="1" smtClean="0"/>
              <a:t>pharmcophore</a:t>
            </a:r>
            <a:r>
              <a:rPr lang="en-US" sz="2000" dirty="0" smtClean="0"/>
              <a:t> model or other properties; estimate synthetic feasibilities; score with receptors.</a:t>
            </a:r>
            <a:endParaRPr lang="en-US" sz="2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137623"/>
            <a:ext cx="5795963" cy="549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947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Fragment library in MOE</a:t>
            </a:r>
            <a:endParaRPr lang="en-US" dirty="0"/>
          </a:p>
        </p:txBody>
      </p:sp>
      <p:sp>
        <p:nvSpPr>
          <p:cNvPr id="3" name="Content Placeholder 2"/>
          <p:cNvSpPr>
            <a:spLocks noGrp="1"/>
          </p:cNvSpPr>
          <p:nvPr>
            <p:ph idx="1"/>
          </p:nvPr>
        </p:nvSpPr>
        <p:spPr/>
        <p:txBody>
          <a:bodyPr>
            <a:normAutofit lnSpcReduction="10000"/>
          </a:bodyPr>
          <a:lstStyle/>
          <a:p>
            <a:r>
              <a:rPr lang="en-US" dirty="0" smtClean="0"/>
              <a:t>4.3 million molecules were obtained from vendor catalogues and 10 years of medicinal chemistry literature. </a:t>
            </a:r>
          </a:p>
          <a:p>
            <a:r>
              <a:rPr lang="en-US" dirty="0" smtClean="0"/>
              <a:t>A rule-based tautomer and ionization state enumerator was applied, retaining most minor </a:t>
            </a:r>
            <a:r>
              <a:rPr lang="en-US" dirty="0" err="1" smtClean="0"/>
              <a:t>tautomers</a:t>
            </a:r>
            <a:r>
              <a:rPr lang="en-US" dirty="0" smtClean="0"/>
              <a:t> and protonation states.</a:t>
            </a:r>
          </a:p>
          <a:p>
            <a:r>
              <a:rPr lang="en-US" dirty="0" err="1" smtClean="0"/>
              <a:t>Scarffolds</a:t>
            </a:r>
            <a:r>
              <a:rPr lang="en-US" dirty="0" smtClean="0"/>
              <a:t> as ring blocks, retaining either the ring block plus exocyclic double bonds, or ring blocks connected by a single rotatable bond; or fragmentation by using RECAP rules or </a:t>
            </a:r>
            <a:r>
              <a:rPr lang="en-US" dirty="0" err="1"/>
              <a:t>Schuffenhauer</a:t>
            </a:r>
            <a:r>
              <a:rPr lang="en-US" dirty="0"/>
              <a:t> </a:t>
            </a:r>
            <a:r>
              <a:rPr lang="en-US" dirty="0" smtClean="0"/>
              <a:t>decomposition.</a:t>
            </a:r>
          </a:p>
          <a:p>
            <a:r>
              <a:rPr lang="en-US" dirty="0" smtClean="0"/>
              <a:t>The resulting unique fragments were subjected to a full conformational search to produce a set of conformations with low strain energy, as determined using the MMFF94 </a:t>
            </a:r>
            <a:r>
              <a:rPr lang="en-US" dirty="0" err="1" smtClean="0"/>
              <a:t>forcefield</a:t>
            </a:r>
            <a:r>
              <a:rPr lang="en-US" dirty="0" smtClean="0"/>
              <a:t>.</a:t>
            </a:r>
          </a:p>
          <a:p>
            <a:r>
              <a:rPr lang="en-US" dirty="0" smtClean="0"/>
              <a:t>The resulting database contained 800,000 fragments and 16.5 million conformations.</a:t>
            </a:r>
            <a:endParaRPr lang="en-US" dirty="0"/>
          </a:p>
        </p:txBody>
      </p:sp>
    </p:spTree>
    <p:extLst>
      <p:ext uri="{BB962C8B-B14F-4D97-AF65-F5344CB8AC3E}">
        <p14:creationId xmlns:p14="http://schemas.microsoft.com/office/powerpoint/2010/main" val="1210892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Filtering rules and </a:t>
            </a:r>
            <a:r>
              <a:rPr lang="en-US" dirty="0"/>
              <a:t>synthetic feasibility </a:t>
            </a:r>
          </a:p>
        </p:txBody>
      </p:sp>
      <p:sp>
        <p:nvSpPr>
          <p:cNvPr id="3" name="Content Placeholder 2"/>
          <p:cNvSpPr>
            <a:spLocks noGrp="1"/>
          </p:cNvSpPr>
          <p:nvPr>
            <p:ph idx="1"/>
          </p:nvPr>
        </p:nvSpPr>
        <p:spPr/>
        <p:txBody>
          <a:bodyPr/>
          <a:lstStyle/>
          <a:p>
            <a:r>
              <a:rPr lang="en-US" dirty="0" smtClean="0"/>
              <a:t>Filters were set up to ensure reasonable, drug-like molecules using molecular weight, </a:t>
            </a:r>
            <a:r>
              <a:rPr lang="en-US" dirty="0" err="1" smtClean="0"/>
              <a:t>SlogP</a:t>
            </a:r>
            <a:r>
              <a:rPr lang="en-US" dirty="0" smtClean="0"/>
              <a:t> and TPSA.</a:t>
            </a:r>
          </a:p>
          <a:p>
            <a:r>
              <a:rPr lang="en-US" dirty="0" smtClean="0"/>
              <a:t>Use some scoring scheme or disconnection protocol to estimate synthesis feasibility.</a:t>
            </a:r>
            <a:endParaRPr lang="en-US" dirty="0"/>
          </a:p>
        </p:txBody>
      </p:sp>
    </p:spTree>
    <p:extLst>
      <p:ext uri="{BB962C8B-B14F-4D97-AF65-F5344CB8AC3E}">
        <p14:creationId xmlns:p14="http://schemas.microsoft.com/office/powerpoint/2010/main" val="2320164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Testing with MOE</a:t>
            </a:r>
            <a:endParaRPr lang="en-US" dirty="0"/>
          </a:p>
        </p:txBody>
      </p:sp>
      <p:sp>
        <p:nvSpPr>
          <p:cNvPr id="3" name="Content Placeholder 2"/>
          <p:cNvSpPr>
            <a:spLocks noGrp="1"/>
          </p:cNvSpPr>
          <p:nvPr>
            <p:ph idx="1"/>
          </p:nvPr>
        </p:nvSpPr>
        <p:spPr/>
        <p:txBody>
          <a:bodyPr>
            <a:normAutofit/>
          </a:bodyPr>
          <a:lstStyle/>
          <a:p>
            <a:r>
              <a:rPr lang="en-US" sz="2400" dirty="0" smtClean="0"/>
              <a:t>Define the scaffold</a:t>
            </a:r>
          </a:p>
          <a:p>
            <a:r>
              <a:rPr lang="en-US" sz="2400" dirty="0" smtClean="0"/>
              <a:t>Using SIRT3 (4BVH0 as receptor</a:t>
            </a:r>
          </a:p>
          <a:p>
            <a:r>
              <a:rPr lang="en-US" sz="2400" dirty="0" smtClean="0"/>
              <a:t>Evaluate </a:t>
            </a:r>
            <a:r>
              <a:rPr lang="en-US" sz="2400" dirty="0" smtClean="0">
                <a:latin typeface="Symbol" pitchFamily="18" charset="2"/>
              </a:rPr>
              <a:t>D</a:t>
            </a:r>
            <a:r>
              <a:rPr lang="en-US" sz="2400" dirty="0" smtClean="0"/>
              <a:t>G(GBVI/WSA)</a:t>
            </a:r>
          </a:p>
          <a:p>
            <a:endParaRPr lang="en-US" sz="2400" dirty="0"/>
          </a:p>
          <a:p>
            <a:r>
              <a:rPr lang="en-US" sz="2400" dirty="0" smtClean="0"/>
              <a:t>Using default linker library, 20599 linkers used, 493 new leads were identified</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62000"/>
            <a:ext cx="2667000" cy="176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6899097" cy="5563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44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Testing with MOE (cont.)</a:t>
            </a:r>
            <a:endParaRPr lang="en-US" dirty="0"/>
          </a:p>
        </p:txBody>
      </p:sp>
      <p:sp>
        <p:nvSpPr>
          <p:cNvPr id="3" name="Content Placeholder 2"/>
          <p:cNvSpPr>
            <a:spLocks noGrp="1"/>
          </p:cNvSpPr>
          <p:nvPr>
            <p:ph idx="1"/>
          </p:nvPr>
        </p:nvSpPr>
        <p:spPr/>
        <p:txBody>
          <a:bodyPr/>
          <a:lstStyle/>
          <a:p>
            <a:r>
              <a:rPr lang="en-US" dirty="0" smtClean="0"/>
              <a:t>#19 on the GBVI/WSA DG list</a:t>
            </a:r>
          </a:p>
          <a:p>
            <a:r>
              <a:rPr lang="en-US" dirty="0" smtClean="0"/>
              <a:t>RMSD: 0.0549 Angstrom </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459" y="762000"/>
            <a:ext cx="3631553"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86" y="685800"/>
            <a:ext cx="7723414" cy="600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16" y="1447800"/>
            <a:ext cx="8381496" cy="505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24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Schrodinger’s Core Hopping method</a:t>
            </a:r>
            <a:endParaRPr lang="en-US" dirty="0"/>
          </a:p>
        </p:txBody>
      </p:sp>
      <p:sp>
        <p:nvSpPr>
          <p:cNvPr id="3" name="Content Placeholder 2"/>
          <p:cNvSpPr>
            <a:spLocks noGrp="1"/>
          </p:cNvSpPr>
          <p:nvPr>
            <p:ph idx="1"/>
          </p:nvPr>
        </p:nvSpPr>
        <p:spPr/>
        <p:txBody>
          <a:bodyPr/>
          <a:lstStyle/>
          <a:p>
            <a:r>
              <a:rPr lang="en-US" dirty="0"/>
              <a:t>C</a:t>
            </a:r>
            <a:r>
              <a:rPr lang="en-US" dirty="0" smtClean="0"/>
              <a:t>ore-hopping screen </a:t>
            </a:r>
            <a:r>
              <a:rPr lang="en-US" dirty="0"/>
              <a:t>multiple potential scaffolds </a:t>
            </a:r>
            <a:r>
              <a:rPr lang="en-US" dirty="0" smtClean="0"/>
              <a:t>against </a:t>
            </a:r>
            <a:r>
              <a:rPr lang="en-US" dirty="0"/>
              <a:t>a template (a lead compound), and search for alignments of potential attachment </a:t>
            </a:r>
            <a:r>
              <a:rPr lang="en-US" dirty="0" smtClean="0"/>
              <a:t>points on </a:t>
            </a:r>
            <a:r>
              <a:rPr lang="en-US" dirty="0"/>
              <a:t>the </a:t>
            </a:r>
            <a:r>
              <a:rPr lang="en-US" dirty="0" smtClean="0"/>
              <a:t>scaffold.</a:t>
            </a:r>
          </a:p>
          <a:p>
            <a:pPr lvl="1"/>
            <a:r>
              <a:rPr lang="en-US" dirty="0" smtClean="0"/>
              <a:t>Ligand-based core </a:t>
            </a:r>
            <a:r>
              <a:rPr lang="en-US" dirty="0"/>
              <a:t>hopping (rated on alignment </a:t>
            </a:r>
            <a:r>
              <a:rPr lang="en-US" dirty="0" smtClean="0"/>
              <a:t>alone)</a:t>
            </a:r>
          </a:p>
          <a:p>
            <a:pPr lvl="1"/>
            <a:r>
              <a:rPr lang="en-US" dirty="0" smtClean="0"/>
              <a:t>Structure-based core hopping (Glide-based)</a:t>
            </a:r>
          </a:p>
          <a:p>
            <a:pPr lvl="1"/>
            <a:r>
              <a:rPr lang="en-US" dirty="0" err="1" smtClean="0"/>
              <a:t>Isosteric</a:t>
            </a:r>
            <a:r>
              <a:rPr lang="en-US" dirty="0" smtClean="0"/>
              <a:t>-matching </a:t>
            </a:r>
            <a:r>
              <a:rPr lang="en-US" dirty="0"/>
              <a:t>method (matching of the </a:t>
            </a:r>
            <a:r>
              <a:rPr lang="en-US" dirty="0" smtClean="0"/>
              <a:t>shape)</a:t>
            </a:r>
          </a:p>
          <a:p>
            <a:endParaRPr lang="en-US" dirty="0" smtClean="0"/>
          </a:p>
          <a:p>
            <a:r>
              <a:rPr lang="en-US" dirty="0" smtClean="0"/>
              <a:t>Large selection of core library</a:t>
            </a:r>
          </a:p>
          <a:p>
            <a:pPr lvl="1"/>
            <a:r>
              <a:rPr lang="en-US" dirty="0" smtClean="0"/>
              <a:t>Up to 97k cores</a:t>
            </a:r>
          </a:p>
          <a:p>
            <a:pPr lvl="1"/>
            <a:r>
              <a:rPr lang="en-US" dirty="0" smtClean="0"/>
              <a:t>Core libraries are selected to be more drug-like</a:t>
            </a:r>
          </a:p>
          <a:p>
            <a:pPr lvl="1"/>
            <a:r>
              <a:rPr lang="en-US" dirty="0" smtClean="0"/>
              <a:t>User customizable </a:t>
            </a:r>
            <a:endParaRPr lang="en-US" dirty="0"/>
          </a:p>
          <a:p>
            <a:r>
              <a:rPr lang="en-US" dirty="0" smtClean="0"/>
              <a:t>Automatic linker addition</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5029200"/>
            <a:ext cx="300664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144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Ligand-based core hopping, trial 1</a:t>
            </a:r>
            <a:endParaRPr lang="en-US" dirty="0"/>
          </a:p>
        </p:txBody>
      </p:sp>
      <p:sp>
        <p:nvSpPr>
          <p:cNvPr id="3" name="Content Placeholder 2"/>
          <p:cNvSpPr>
            <a:spLocks noGrp="1"/>
          </p:cNvSpPr>
          <p:nvPr>
            <p:ph idx="1"/>
          </p:nvPr>
        </p:nvSpPr>
        <p:spPr/>
        <p:txBody>
          <a:bodyPr/>
          <a:lstStyle/>
          <a:p>
            <a:r>
              <a:rPr lang="en-US" dirty="0" smtClean="0"/>
              <a:t>Using small core library (97 cores)</a:t>
            </a:r>
          </a:p>
          <a:p>
            <a:r>
              <a:rPr lang="en-US" dirty="0" smtClean="0"/>
              <a:t>1131 new ligands (multiple ligands from same core structure)</a:t>
            </a:r>
            <a:endParaRPr lang="en-US" dirty="0"/>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152" y="1862959"/>
            <a:ext cx="5345924" cy="376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382" y="1976680"/>
            <a:ext cx="171194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014" y="4567480"/>
            <a:ext cx="2800678" cy="127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41118" y="5770684"/>
            <a:ext cx="960969" cy="369332"/>
          </a:xfrm>
          <a:prstGeom prst="rect">
            <a:avLst/>
          </a:prstGeom>
          <a:noFill/>
        </p:spPr>
        <p:txBody>
          <a:bodyPr wrap="none" rtlCol="0">
            <a:spAutoFit/>
          </a:bodyPr>
          <a:lstStyle/>
          <a:p>
            <a:r>
              <a:rPr lang="en-US" dirty="0" smtClean="0"/>
              <a:t>2D View</a:t>
            </a:r>
            <a:endParaRPr lang="en-US" dirty="0"/>
          </a:p>
        </p:txBody>
      </p:sp>
      <p:sp>
        <p:nvSpPr>
          <p:cNvPr id="5" name="TextBox 4"/>
          <p:cNvSpPr txBox="1"/>
          <p:nvPr/>
        </p:nvSpPr>
        <p:spPr>
          <a:xfrm>
            <a:off x="6116394" y="5847191"/>
            <a:ext cx="2687915" cy="369332"/>
          </a:xfrm>
          <a:prstGeom prst="rect">
            <a:avLst/>
          </a:prstGeom>
          <a:noFill/>
        </p:spPr>
        <p:txBody>
          <a:bodyPr wrap="none" rtlCol="0">
            <a:spAutoFit/>
          </a:bodyPr>
          <a:lstStyle/>
          <a:p>
            <a:r>
              <a:rPr lang="en-US" dirty="0" smtClean="0"/>
              <a:t>Core structures for 1 and 2</a:t>
            </a:r>
            <a:endParaRPr lang="en-US" dirty="0"/>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1" y="1828800"/>
            <a:ext cx="9133489" cy="431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17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196"/>
                                        </p:tgtEl>
                                        <p:attrNameLst>
                                          <p:attrName>ppt_w</p:attrName>
                                        </p:attrNameLst>
                                      </p:cBhvr>
                                      <p:tavLst>
                                        <p:tav tm="0">
                                          <p:val>
                                            <p:strVal val="ppt_w"/>
                                          </p:val>
                                        </p:tav>
                                        <p:tav tm="100000">
                                          <p:val>
                                            <p:fltVal val="0"/>
                                          </p:val>
                                        </p:tav>
                                      </p:tavLst>
                                    </p:anim>
                                    <p:anim calcmode="lin" valueType="num">
                                      <p:cBhvr>
                                        <p:cTn id="7" dur="500"/>
                                        <p:tgtEl>
                                          <p:spTgt spid="8196"/>
                                        </p:tgtEl>
                                        <p:attrNameLst>
                                          <p:attrName>ppt_h</p:attrName>
                                        </p:attrNameLst>
                                      </p:cBhvr>
                                      <p:tavLst>
                                        <p:tav tm="0">
                                          <p:val>
                                            <p:strVal val="ppt_h"/>
                                          </p:val>
                                        </p:tav>
                                        <p:tav tm="100000">
                                          <p:val>
                                            <p:fltVal val="0"/>
                                          </p:val>
                                        </p:tav>
                                      </p:tavLst>
                                    </p:anim>
                                    <p:animEffect transition="out" filter="fade">
                                      <p:cBhvr>
                                        <p:cTn id="8" dur="500"/>
                                        <p:tgtEl>
                                          <p:spTgt spid="8196"/>
                                        </p:tgtEl>
                                      </p:cBhvr>
                                    </p:animEffect>
                                    <p:set>
                                      <p:cBhvr>
                                        <p:cTn id="9" dur="1" fill="hold">
                                          <p:stCondLst>
                                            <p:cond delay="499"/>
                                          </p:stCondLst>
                                        </p:cTn>
                                        <p:tgtEl>
                                          <p:spTgt spid="8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50094"/>
            <a:ext cx="3459822" cy="277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normAutofit/>
          </a:bodyPr>
          <a:lstStyle/>
          <a:p>
            <a:r>
              <a:rPr lang="en-US" sz="2000" dirty="0" smtClean="0"/>
              <a:t>HTVS Glide docking using SIRT3/ac-ADPR as receptor (4BVH)</a:t>
            </a:r>
          </a:p>
          <a:p>
            <a:pPr lvl="1"/>
            <a:r>
              <a:rPr lang="en-US" sz="1800" dirty="0" smtClean="0"/>
              <a:t>94 poses obtained </a:t>
            </a:r>
            <a:endParaRPr lang="en-US" sz="1800" dirty="0"/>
          </a:p>
        </p:txBody>
      </p:sp>
      <p:sp>
        <p:nvSpPr>
          <p:cNvPr id="4" name="Title 1"/>
          <p:cNvSpPr>
            <a:spLocks noGrp="1"/>
          </p:cNvSpPr>
          <p:nvPr>
            <p:ph type="title"/>
          </p:nvPr>
        </p:nvSpPr>
        <p:spPr/>
        <p:txBody>
          <a:bodyPr>
            <a:normAutofit fontScale="90000"/>
          </a:bodyPr>
          <a:lstStyle/>
          <a:p>
            <a:r>
              <a:rPr lang="en-US" dirty="0" smtClean="0"/>
              <a:t>Ligand-based core hopping, trial 1 (cont.)</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02939"/>
            <a:ext cx="3475411" cy="497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0221" y="1351305"/>
            <a:ext cx="3509379" cy="244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35549"/>
            <a:ext cx="3505200" cy="279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2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222"/>
                                        </p:tgtEl>
                                      </p:cBhvr>
                                    </p:animEffect>
                                    <p:set>
                                      <p:cBhvr>
                                        <p:cTn id="7" dur="1" fill="hold">
                                          <p:stCondLst>
                                            <p:cond delay="499"/>
                                          </p:stCondLst>
                                        </p:cTn>
                                        <p:tgtEl>
                                          <p:spTgt spid="9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0" y="1143000"/>
            <a:ext cx="9169249" cy="511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28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a:t>HTVS Glide docking using </a:t>
            </a:r>
            <a:r>
              <a:rPr lang="en-US" sz="2000" dirty="0" smtClean="0"/>
              <a:t>SIRT3/Intermediate </a:t>
            </a:r>
            <a:r>
              <a:rPr lang="en-US" sz="2000" dirty="0"/>
              <a:t>as receptor (</a:t>
            </a:r>
            <a:r>
              <a:rPr lang="en-US" sz="2000" dirty="0" smtClean="0"/>
              <a:t>4BVG)</a:t>
            </a:r>
            <a:endParaRPr lang="en-US" sz="2000" dirty="0"/>
          </a:p>
          <a:p>
            <a:pPr lvl="1"/>
            <a:r>
              <a:rPr lang="en-US" sz="1800" dirty="0" smtClean="0"/>
              <a:t>74 poses </a:t>
            </a:r>
            <a:r>
              <a:rPr lang="en-US" sz="1800" dirty="0"/>
              <a:t>obtained </a:t>
            </a:r>
          </a:p>
        </p:txBody>
      </p:sp>
      <p:sp>
        <p:nvSpPr>
          <p:cNvPr id="4" name="Title 1"/>
          <p:cNvSpPr>
            <a:spLocks noGrp="1"/>
          </p:cNvSpPr>
          <p:nvPr>
            <p:ph type="title"/>
          </p:nvPr>
        </p:nvSpPr>
        <p:spPr/>
        <p:txBody>
          <a:bodyPr>
            <a:normAutofit fontScale="90000"/>
          </a:bodyPr>
          <a:lstStyle/>
          <a:p>
            <a:r>
              <a:rPr lang="en-US" dirty="0" smtClean="0"/>
              <a:t>Ligand-based core hopping, trial 1 (cont.)</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4419600" cy="413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295400"/>
            <a:ext cx="3430581" cy="239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681" y="3810000"/>
            <a:ext cx="3426300" cy="263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487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Ex-527 is a selective </a:t>
            </a:r>
            <a:r>
              <a:rPr lang="en-US" dirty="0" err="1" smtClean="0"/>
              <a:t>Sirtuins</a:t>
            </a:r>
            <a:r>
              <a:rPr lang="en-US" dirty="0" smtClean="0"/>
              <a:t> inhibitor</a:t>
            </a:r>
            <a:endParaRPr lang="en-US" dirty="0"/>
          </a:p>
        </p:txBody>
      </p:sp>
      <p:sp>
        <p:nvSpPr>
          <p:cNvPr id="3" name="Content Placeholder 2"/>
          <p:cNvSpPr>
            <a:spLocks noGrp="1"/>
          </p:cNvSpPr>
          <p:nvPr>
            <p:ph idx="1"/>
          </p:nvPr>
        </p:nvSpPr>
        <p:spPr>
          <a:xfrm>
            <a:off x="152400" y="762000"/>
            <a:ext cx="8763000" cy="5943600"/>
          </a:xfrm>
        </p:spPr>
        <p:txBody>
          <a:bodyPr/>
          <a:lstStyle/>
          <a:p>
            <a:r>
              <a:rPr lang="en-US" dirty="0" smtClean="0"/>
              <a:t>Ex-243 (The S enantiomer of Ex-527) occupies the extended C-site.</a:t>
            </a:r>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8990" y="1371600"/>
            <a:ext cx="3286124" cy="215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270" y="3929063"/>
            <a:ext cx="327993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81600" y="3536427"/>
            <a:ext cx="3222101" cy="369332"/>
          </a:xfrm>
          <a:prstGeom prst="rect">
            <a:avLst/>
          </a:prstGeom>
          <a:noFill/>
        </p:spPr>
        <p:txBody>
          <a:bodyPr wrap="none" rtlCol="0">
            <a:spAutoFit/>
          </a:bodyPr>
          <a:lstStyle/>
          <a:p>
            <a:r>
              <a:rPr lang="en-US" dirty="0" smtClean="0"/>
              <a:t>SIRT3/NAD+/Ex-243 pdbID:4BV3</a:t>
            </a:r>
            <a:endParaRPr lang="en-US" dirty="0"/>
          </a:p>
        </p:txBody>
      </p:sp>
      <p:sp>
        <p:nvSpPr>
          <p:cNvPr id="7" name="TextBox 6"/>
          <p:cNvSpPr txBox="1"/>
          <p:nvPr/>
        </p:nvSpPr>
        <p:spPr>
          <a:xfrm>
            <a:off x="5029200" y="5943600"/>
            <a:ext cx="3831626" cy="369332"/>
          </a:xfrm>
          <a:prstGeom prst="rect">
            <a:avLst/>
          </a:prstGeom>
          <a:noFill/>
        </p:spPr>
        <p:txBody>
          <a:bodyPr wrap="none" rtlCol="0">
            <a:spAutoFit/>
          </a:bodyPr>
          <a:lstStyle/>
          <a:p>
            <a:r>
              <a:rPr lang="en-US" dirty="0" smtClean="0"/>
              <a:t>SIRT3/ADPR/Ex-243 </a:t>
            </a:r>
            <a:r>
              <a:rPr lang="en-US" dirty="0" err="1" smtClean="0"/>
              <a:t>pdbID</a:t>
            </a:r>
            <a:r>
              <a:rPr lang="en-US" dirty="0" smtClean="0"/>
              <a:t>: 4BV3/4BVB</a:t>
            </a:r>
            <a:endParaRPr lang="en-US"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304" y="1371599"/>
            <a:ext cx="3456626" cy="216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63933" y="3505200"/>
            <a:ext cx="3503267" cy="369332"/>
          </a:xfrm>
          <a:prstGeom prst="rect">
            <a:avLst/>
          </a:prstGeom>
          <a:noFill/>
        </p:spPr>
        <p:txBody>
          <a:bodyPr wrap="none" rtlCol="0">
            <a:spAutoFit/>
          </a:bodyPr>
          <a:lstStyle/>
          <a:p>
            <a:r>
              <a:rPr lang="en-US" dirty="0" smtClean="0"/>
              <a:t>SIRT3/ac-ADPR/Ex-243 pdbID:4BVH</a:t>
            </a:r>
            <a:endParaRPr lang="en-US" dirty="0"/>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3810000"/>
            <a:ext cx="3438696" cy="229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14400" y="6096000"/>
            <a:ext cx="3200428" cy="369332"/>
          </a:xfrm>
          <a:prstGeom prst="rect">
            <a:avLst/>
          </a:prstGeom>
          <a:noFill/>
        </p:spPr>
        <p:txBody>
          <a:bodyPr wrap="none" rtlCol="0">
            <a:spAutoFit/>
          </a:bodyPr>
          <a:lstStyle/>
          <a:p>
            <a:r>
              <a:rPr lang="en-US" dirty="0" smtClean="0"/>
              <a:t>SIRT3/intermediate pdbID:4BVG</a:t>
            </a:r>
            <a:endParaRPr lang="en-US" dirty="0"/>
          </a:p>
        </p:txBody>
      </p:sp>
    </p:spTree>
    <p:extLst>
      <p:ext uri="{BB962C8B-B14F-4D97-AF65-F5344CB8AC3E}">
        <p14:creationId xmlns:p14="http://schemas.microsoft.com/office/powerpoint/2010/main" val="1831305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Structure-based core hopping, trial 2</a:t>
            </a:r>
            <a:endParaRPr lang="en-US" dirty="0"/>
          </a:p>
        </p:txBody>
      </p:sp>
      <p:sp>
        <p:nvSpPr>
          <p:cNvPr id="3" name="Content Placeholder 2"/>
          <p:cNvSpPr>
            <a:spLocks noGrp="1"/>
          </p:cNvSpPr>
          <p:nvPr>
            <p:ph idx="1"/>
          </p:nvPr>
        </p:nvSpPr>
        <p:spPr/>
        <p:txBody>
          <a:bodyPr>
            <a:normAutofit/>
          </a:bodyPr>
          <a:lstStyle/>
          <a:p>
            <a:r>
              <a:rPr lang="en-US" sz="2000" dirty="0" smtClean="0"/>
              <a:t>A testing case of Schrodinger’s core library and core hopping strategy: Ex-527 fragment as lead molecule (coordinate retained)</a:t>
            </a:r>
          </a:p>
          <a:p>
            <a:r>
              <a:rPr lang="en-US" sz="2000" dirty="0"/>
              <a:t>Using SIRT3/ac-ADPR as receptor (</a:t>
            </a:r>
            <a:r>
              <a:rPr lang="en-US" sz="2000" dirty="0" smtClean="0"/>
              <a:t>4BVH) as receptor, 97 core library, 770 poses obtained</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693" y="2045557"/>
            <a:ext cx="3429000" cy="124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862" y="2193888"/>
            <a:ext cx="416421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6756" y="3454175"/>
            <a:ext cx="3410341" cy="312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497" y="3505200"/>
            <a:ext cx="3400364" cy="297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581400"/>
            <a:ext cx="3264487" cy="315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24756" y="5257800"/>
            <a:ext cx="4196323" cy="1477328"/>
          </a:xfrm>
          <a:prstGeom prst="rect">
            <a:avLst/>
          </a:prstGeom>
        </p:spPr>
        <p:txBody>
          <a:bodyPr wrap="square">
            <a:spAutoFit/>
          </a:bodyPr>
          <a:lstStyle/>
          <a:p>
            <a:r>
              <a:rPr lang="en-US" dirty="0"/>
              <a:t>Glide-based core hopping first aligns the attachment bonds of the </a:t>
            </a:r>
            <a:r>
              <a:rPr lang="en-US" dirty="0" err="1" smtClean="0"/>
              <a:t>protocore</a:t>
            </a:r>
            <a:r>
              <a:rPr lang="en-US" dirty="0" smtClean="0"/>
              <a:t>, </a:t>
            </a:r>
            <a:r>
              <a:rPr lang="en-US" dirty="0"/>
              <a:t>then adds the template </a:t>
            </a:r>
            <a:r>
              <a:rPr lang="en-US" dirty="0" smtClean="0"/>
              <a:t>side chains </a:t>
            </a:r>
            <a:r>
              <a:rPr lang="en-US" dirty="0"/>
              <a:t>at the attachment points of these structures, and docks them with </a:t>
            </a:r>
            <a:r>
              <a:rPr lang="en-US" dirty="0" smtClean="0"/>
              <a:t>Glide.</a:t>
            </a:r>
            <a:endParaRPr lang="en-US" dirty="0"/>
          </a:p>
        </p:txBody>
      </p:sp>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602" y="660427"/>
            <a:ext cx="7711798" cy="6045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1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500" fill="hold"/>
                                        <p:tgtEl>
                                          <p:spTgt spid="12291"/>
                                        </p:tgtEl>
                                        <p:attrNameLst>
                                          <p:attrName>ppt_x</p:attrName>
                                        </p:attrNameLst>
                                      </p:cBhvr>
                                      <p:tavLst>
                                        <p:tav tm="0">
                                          <p:val>
                                            <p:strVal val="#ppt_x"/>
                                          </p:val>
                                        </p:tav>
                                        <p:tav tm="100000">
                                          <p:val>
                                            <p:strVal val="#ppt_x"/>
                                          </p:val>
                                        </p:tav>
                                      </p:tavLst>
                                    </p:anim>
                                    <p:anim calcmode="lin" valueType="num">
                                      <p:cBhvr additive="base">
                                        <p:cTn id="8"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291"/>
                                        </p:tgtEl>
                                        <p:attrNameLst>
                                          <p:attrName>ppt_x</p:attrName>
                                        </p:attrNameLst>
                                      </p:cBhvr>
                                      <p:tavLst>
                                        <p:tav tm="0">
                                          <p:val>
                                            <p:strVal val="ppt_x"/>
                                          </p:val>
                                        </p:tav>
                                        <p:tav tm="100000">
                                          <p:val>
                                            <p:strVal val="ppt_x"/>
                                          </p:val>
                                        </p:tav>
                                      </p:tavLst>
                                    </p:anim>
                                    <p:anim calcmode="lin" valueType="num">
                                      <p:cBhvr additive="base">
                                        <p:cTn id="13" dur="500"/>
                                        <p:tgtEl>
                                          <p:spTgt spid="12291"/>
                                        </p:tgtEl>
                                        <p:attrNameLst>
                                          <p:attrName>ppt_y</p:attrName>
                                        </p:attrNameLst>
                                      </p:cBhvr>
                                      <p:tavLst>
                                        <p:tav tm="0">
                                          <p:val>
                                            <p:strVal val="ppt_y"/>
                                          </p:val>
                                        </p:tav>
                                        <p:tav tm="100000">
                                          <p:val>
                                            <p:strVal val="1+ppt_h/2"/>
                                          </p:val>
                                        </p:tav>
                                      </p:tavLst>
                                    </p:anim>
                                    <p:set>
                                      <p:cBhvr>
                                        <p:cTn id="14" dur="1" fill="hold">
                                          <p:stCondLst>
                                            <p:cond delay="499"/>
                                          </p:stCondLst>
                                        </p:cTn>
                                        <p:tgtEl>
                                          <p:spTgt spid="1229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a:xfrm>
            <a:off x="457200" y="3038474"/>
            <a:ext cx="3429000" cy="1961029"/>
          </a:xfrm>
        </p:spPr>
        <p:txBody>
          <a:bodyPr/>
          <a:lstStyle/>
          <a:p>
            <a:r>
              <a:rPr lang="en-US" dirty="0" smtClean="0"/>
              <a:t>Rank 459</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29146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990600"/>
            <a:ext cx="4286250" cy="400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30673"/>
            <a:ext cx="8305800" cy="143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762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Trail 2 (cont.)</a:t>
            </a:r>
            <a:endParaRPr lang="en-US" dirty="0"/>
          </a:p>
        </p:txBody>
      </p:sp>
      <p:sp>
        <p:nvSpPr>
          <p:cNvPr id="3" name="Content Placeholder 2"/>
          <p:cNvSpPr>
            <a:spLocks noGrp="1"/>
          </p:cNvSpPr>
          <p:nvPr>
            <p:ph idx="1"/>
          </p:nvPr>
        </p:nvSpPr>
        <p:spPr/>
        <p:txBody>
          <a:bodyPr/>
          <a:lstStyle/>
          <a:p>
            <a:r>
              <a:rPr lang="en-US" dirty="0" smtClean="0"/>
              <a:t>Using </a:t>
            </a:r>
            <a:r>
              <a:rPr lang="en-US" dirty="0"/>
              <a:t>SIRT3/ac-ADPR as receptor (4BVH) as receptor, </a:t>
            </a:r>
            <a:r>
              <a:rPr lang="en-US" dirty="0" smtClean="0"/>
              <a:t>970 </a:t>
            </a:r>
            <a:r>
              <a:rPr lang="en-US" dirty="0"/>
              <a:t>core library, </a:t>
            </a:r>
            <a:r>
              <a:rPr lang="en-US" dirty="0" smtClean="0"/>
              <a:t>19391 </a:t>
            </a:r>
            <a:r>
              <a:rPr lang="en-US" dirty="0"/>
              <a:t>poses obtained</a:t>
            </a:r>
          </a:p>
          <a:p>
            <a:pPr marL="0" indent="0">
              <a:buNone/>
            </a:pPr>
            <a:endParaRPr lang="en-US" dirty="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676399"/>
            <a:ext cx="4267200" cy="295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3863961"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40479"/>
            <a:ext cx="7620000" cy="610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75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338"/>
                                        </p:tgtEl>
                                        <p:attrNameLst>
                                          <p:attrName>ppt_x</p:attrName>
                                        </p:attrNameLst>
                                      </p:cBhvr>
                                      <p:tavLst>
                                        <p:tav tm="0">
                                          <p:val>
                                            <p:strVal val="ppt_x"/>
                                          </p:val>
                                        </p:tav>
                                        <p:tav tm="100000">
                                          <p:val>
                                            <p:strVal val="ppt_x"/>
                                          </p:val>
                                        </p:tav>
                                      </p:tavLst>
                                    </p:anim>
                                    <p:anim calcmode="lin" valueType="num">
                                      <p:cBhvr additive="base">
                                        <p:cTn id="13" dur="500"/>
                                        <p:tgtEl>
                                          <p:spTgt spid="14338"/>
                                        </p:tgtEl>
                                        <p:attrNameLst>
                                          <p:attrName>ppt_y</p:attrName>
                                        </p:attrNameLst>
                                      </p:cBhvr>
                                      <p:tavLst>
                                        <p:tav tm="0">
                                          <p:val>
                                            <p:strVal val="ppt_y"/>
                                          </p:val>
                                        </p:tav>
                                        <p:tav tm="100000">
                                          <p:val>
                                            <p:strVal val="1+ppt_h/2"/>
                                          </p:val>
                                        </p:tav>
                                      </p:tavLst>
                                    </p:anim>
                                    <p:set>
                                      <p:cBhvr>
                                        <p:cTn id="14" dur="1" fill="hold">
                                          <p:stCondLst>
                                            <p:cond delay="4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Ex-527-like hits</a:t>
            </a:r>
            <a:endParaRPr lang="en-US" dirty="0"/>
          </a:p>
        </p:txBody>
      </p:sp>
      <p:sp>
        <p:nvSpPr>
          <p:cNvPr id="3" name="Content Placeholder 2"/>
          <p:cNvSpPr>
            <a:spLocks noGrp="1"/>
          </p:cNvSpPr>
          <p:nvPr>
            <p:ph idx="1"/>
          </p:nvPr>
        </p:nvSpPr>
        <p:spPr>
          <a:xfrm>
            <a:off x="381372" y="2514600"/>
            <a:ext cx="1599828" cy="435796"/>
          </a:xfrm>
        </p:spPr>
        <p:txBody>
          <a:bodyPr>
            <a:normAutofit/>
          </a:bodyPr>
          <a:lstStyle/>
          <a:p>
            <a:r>
              <a:rPr lang="en-US" sz="2000" dirty="0" smtClean="0"/>
              <a:t>Rank 11</a:t>
            </a:r>
            <a:endParaRPr lang="en-US" sz="20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762000"/>
            <a:ext cx="190991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71800"/>
            <a:ext cx="2735380" cy="291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943600"/>
            <a:ext cx="71818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4564" y="3048000"/>
            <a:ext cx="2921436"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3429000" y="2606211"/>
            <a:ext cx="1599828" cy="4357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Rank 76</a:t>
            </a:r>
            <a:endParaRPr lang="en-US" sz="2000" dirty="0"/>
          </a:p>
        </p:txBody>
      </p:sp>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838200"/>
            <a:ext cx="2138850" cy="184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939" y="6181243"/>
            <a:ext cx="74390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3372322"/>
            <a:ext cx="2859882" cy="2495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6655136" y="2721796"/>
            <a:ext cx="1599828" cy="4357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Rank 88</a:t>
            </a:r>
            <a:endParaRPr lang="en-US" sz="2000" dirty="0"/>
          </a:p>
        </p:txBody>
      </p:sp>
      <p:pic>
        <p:nvPicPr>
          <p:cNvPr id="1537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325" y="838200"/>
            <a:ext cx="24574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1" y="6390205"/>
            <a:ext cx="85248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320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a:xfrm>
            <a:off x="1418364" y="2392274"/>
            <a:ext cx="2057400" cy="370840"/>
          </a:xfrm>
        </p:spPr>
        <p:txBody>
          <a:bodyPr>
            <a:normAutofit lnSpcReduction="10000"/>
          </a:bodyPr>
          <a:lstStyle/>
          <a:p>
            <a:r>
              <a:rPr lang="en-US" sz="2000" dirty="0" smtClean="0"/>
              <a:t>Rank 364</a:t>
            </a:r>
            <a:endParaRPr lang="en-US" sz="20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932" y="2926080"/>
            <a:ext cx="290426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78009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478" y="762000"/>
            <a:ext cx="240872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895600"/>
            <a:ext cx="320952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762000"/>
            <a:ext cx="2133600" cy="165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5715000" y="2427428"/>
            <a:ext cx="2057400" cy="37084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Rank 19391</a:t>
            </a:r>
            <a:endParaRPr lang="en-US" sz="2000" dirty="0"/>
          </a:p>
        </p:txBody>
      </p:sp>
      <p:pic>
        <p:nvPicPr>
          <p:cNvPr id="163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975" y="6343650"/>
            <a:ext cx="842962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14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Trail 2 (cont.)</a:t>
            </a:r>
            <a:endParaRPr lang="en-US" dirty="0"/>
          </a:p>
        </p:txBody>
      </p:sp>
      <p:sp>
        <p:nvSpPr>
          <p:cNvPr id="3" name="Content Placeholder 2"/>
          <p:cNvSpPr>
            <a:spLocks noGrp="1"/>
          </p:cNvSpPr>
          <p:nvPr>
            <p:ph idx="1"/>
          </p:nvPr>
        </p:nvSpPr>
        <p:spPr/>
        <p:txBody>
          <a:bodyPr/>
          <a:lstStyle/>
          <a:p>
            <a:r>
              <a:rPr lang="en-US" dirty="0"/>
              <a:t>Using SIRT3/ac-ADPR as receptor (4BVH) as receptor, </a:t>
            </a:r>
            <a:r>
              <a:rPr lang="en-US" dirty="0" smtClean="0"/>
              <a:t>9.7k </a:t>
            </a:r>
            <a:r>
              <a:rPr lang="en-US" dirty="0"/>
              <a:t>core library, </a:t>
            </a:r>
            <a:r>
              <a:rPr lang="en-US" dirty="0" smtClean="0"/>
              <a:t>40000 </a:t>
            </a:r>
            <a:r>
              <a:rPr lang="en-US" dirty="0"/>
              <a:t>poses </a:t>
            </a:r>
            <a:r>
              <a:rPr lang="en-US" dirty="0" smtClean="0"/>
              <a:t>obtained (at preset output limit)</a:t>
            </a:r>
            <a:endParaRPr lang="en-US" dirty="0"/>
          </a:p>
          <a:p>
            <a:endParaRPr lang="en-US" dirty="0"/>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388" y="1709322"/>
            <a:ext cx="3469612" cy="240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729642"/>
            <a:ext cx="4300886" cy="406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581493"/>
            <a:ext cx="7803139" cy="427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29711"/>
            <a:ext cx="7696200" cy="608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81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410"/>
                                        </p:tgtEl>
                                        <p:attrNameLst>
                                          <p:attrName>ppt_x</p:attrName>
                                        </p:attrNameLst>
                                      </p:cBhvr>
                                      <p:tavLst>
                                        <p:tav tm="0">
                                          <p:val>
                                            <p:strVal val="ppt_x"/>
                                          </p:val>
                                        </p:tav>
                                        <p:tav tm="100000">
                                          <p:val>
                                            <p:strVal val="ppt_x"/>
                                          </p:val>
                                        </p:tav>
                                      </p:tavLst>
                                    </p:anim>
                                    <p:anim calcmode="lin" valueType="num">
                                      <p:cBhvr additive="base">
                                        <p:cTn id="13" dur="500"/>
                                        <p:tgtEl>
                                          <p:spTgt spid="17410"/>
                                        </p:tgtEl>
                                        <p:attrNameLst>
                                          <p:attrName>ppt_y</p:attrName>
                                        </p:attrNameLst>
                                      </p:cBhvr>
                                      <p:tavLst>
                                        <p:tav tm="0">
                                          <p:val>
                                            <p:strVal val="ppt_y"/>
                                          </p:val>
                                        </p:tav>
                                        <p:tav tm="100000">
                                          <p:val>
                                            <p:strVal val="1+ppt_h/2"/>
                                          </p:val>
                                        </p:tav>
                                      </p:tavLst>
                                    </p:anim>
                                    <p:set>
                                      <p:cBhvr>
                                        <p:cTn id="14" dur="1" fill="hold">
                                          <p:stCondLst>
                                            <p:cond delay="499"/>
                                          </p:stCondLst>
                                        </p:cTn>
                                        <p:tgtEl>
                                          <p:spTgt spid="174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3"/>
                                        </p:tgtEl>
                                        <p:attrNameLst>
                                          <p:attrName>style.visibility</p:attrName>
                                        </p:attrNameLst>
                                      </p:cBhvr>
                                      <p:to>
                                        <p:strVal val="visible"/>
                                      </p:to>
                                    </p:set>
                                    <p:anim calcmode="lin" valueType="num">
                                      <p:cBhvr additive="base">
                                        <p:cTn id="19" dur="500" fill="hold"/>
                                        <p:tgtEl>
                                          <p:spTgt spid="17413"/>
                                        </p:tgtEl>
                                        <p:attrNameLst>
                                          <p:attrName>ppt_x</p:attrName>
                                        </p:attrNameLst>
                                      </p:cBhvr>
                                      <p:tavLst>
                                        <p:tav tm="0">
                                          <p:val>
                                            <p:strVal val="#ppt_x"/>
                                          </p:val>
                                        </p:tav>
                                        <p:tav tm="100000">
                                          <p:val>
                                            <p:strVal val="#ppt_x"/>
                                          </p:val>
                                        </p:tav>
                                      </p:tavLst>
                                    </p:anim>
                                    <p:anim calcmode="lin" valueType="num">
                                      <p:cBhvr additive="base">
                                        <p:cTn id="20"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7413"/>
                                        </p:tgtEl>
                                        <p:attrNameLst>
                                          <p:attrName>ppt_x</p:attrName>
                                        </p:attrNameLst>
                                      </p:cBhvr>
                                      <p:tavLst>
                                        <p:tav tm="0">
                                          <p:val>
                                            <p:strVal val="ppt_x"/>
                                          </p:val>
                                        </p:tav>
                                        <p:tav tm="100000">
                                          <p:val>
                                            <p:strVal val="ppt_x"/>
                                          </p:val>
                                        </p:tav>
                                      </p:tavLst>
                                    </p:anim>
                                    <p:anim calcmode="lin" valueType="num">
                                      <p:cBhvr additive="base">
                                        <p:cTn id="25" dur="500"/>
                                        <p:tgtEl>
                                          <p:spTgt spid="17413"/>
                                        </p:tgtEl>
                                        <p:attrNameLst>
                                          <p:attrName>ppt_y</p:attrName>
                                        </p:attrNameLst>
                                      </p:cBhvr>
                                      <p:tavLst>
                                        <p:tav tm="0">
                                          <p:val>
                                            <p:strVal val="ppt_y"/>
                                          </p:val>
                                        </p:tav>
                                        <p:tav tm="100000">
                                          <p:val>
                                            <p:strVal val="1+ppt_h/2"/>
                                          </p:val>
                                        </p:tav>
                                      </p:tavLst>
                                    </p:anim>
                                    <p:set>
                                      <p:cBhvr>
                                        <p:cTn id="26" dur="1" fill="hold">
                                          <p:stCondLst>
                                            <p:cond delay="499"/>
                                          </p:stCondLst>
                                        </p:cTn>
                                        <p:tgtEl>
                                          <p:spTgt spid="17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promising new scaffolds</a:t>
            </a:r>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90522"/>
            <a:ext cx="2687782" cy="260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190522"/>
            <a:ext cx="2696253" cy="260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066800"/>
            <a:ext cx="27622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91091" y="2800350"/>
            <a:ext cx="933269" cy="369332"/>
          </a:xfrm>
          <a:prstGeom prst="rect">
            <a:avLst/>
          </a:prstGeom>
          <a:noFill/>
        </p:spPr>
        <p:txBody>
          <a:bodyPr wrap="none" rtlCol="0">
            <a:spAutoFit/>
          </a:bodyPr>
          <a:lstStyle/>
          <a:p>
            <a:r>
              <a:rPr lang="en-US" dirty="0" smtClean="0"/>
              <a:t>Rank 19</a:t>
            </a:r>
            <a:endParaRPr lang="en-US" dirty="0"/>
          </a:p>
        </p:txBody>
      </p:sp>
      <p:pic>
        <p:nvPicPr>
          <p:cNvPr id="18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891435"/>
            <a:ext cx="1752600" cy="194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00265" y="2831068"/>
            <a:ext cx="933269" cy="369332"/>
          </a:xfrm>
          <a:prstGeom prst="rect">
            <a:avLst/>
          </a:prstGeom>
          <a:noFill/>
        </p:spPr>
        <p:txBody>
          <a:bodyPr wrap="none" rtlCol="0">
            <a:spAutoFit/>
          </a:bodyPr>
          <a:lstStyle/>
          <a:p>
            <a:r>
              <a:rPr lang="en-US" dirty="0" smtClean="0"/>
              <a:t>Rank 17</a:t>
            </a:r>
            <a:endParaRPr lang="en-US" dirty="0"/>
          </a:p>
        </p:txBody>
      </p:sp>
      <p:pic>
        <p:nvPicPr>
          <p:cNvPr id="184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5683" y="3200400"/>
            <a:ext cx="286623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933450"/>
            <a:ext cx="2642109"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950419" y="2768084"/>
            <a:ext cx="933269" cy="369332"/>
          </a:xfrm>
          <a:prstGeom prst="rect">
            <a:avLst/>
          </a:prstGeom>
          <a:noFill/>
        </p:spPr>
        <p:txBody>
          <a:bodyPr wrap="none" rtlCol="0">
            <a:spAutoFit/>
          </a:bodyPr>
          <a:lstStyle/>
          <a:p>
            <a:r>
              <a:rPr lang="en-US" dirty="0" smtClean="0"/>
              <a:t>Rank 60</a:t>
            </a:r>
            <a:endParaRPr lang="en-US" dirty="0"/>
          </a:p>
        </p:txBody>
      </p:sp>
    </p:spTree>
    <p:extLst>
      <p:ext uri="{BB962C8B-B14F-4D97-AF65-F5344CB8AC3E}">
        <p14:creationId xmlns:p14="http://schemas.microsoft.com/office/powerpoint/2010/main" val="2325421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look-alikes</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73126"/>
            <a:ext cx="1680488" cy="209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2983468"/>
            <a:ext cx="1050288" cy="369332"/>
          </a:xfrm>
          <a:prstGeom prst="rect">
            <a:avLst/>
          </a:prstGeom>
          <a:noFill/>
        </p:spPr>
        <p:txBody>
          <a:bodyPr wrap="none" rtlCol="0">
            <a:spAutoFit/>
          </a:bodyPr>
          <a:lstStyle/>
          <a:p>
            <a:r>
              <a:rPr lang="en-US" dirty="0" smtClean="0"/>
              <a:t>Rank 202</a:t>
            </a:r>
            <a:endParaRPr lang="en-US"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3505200"/>
            <a:ext cx="2654395" cy="257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489960"/>
            <a:ext cx="2632196" cy="258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092994"/>
            <a:ext cx="2462485"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830298" y="2983468"/>
            <a:ext cx="1050288" cy="369332"/>
          </a:xfrm>
          <a:prstGeom prst="rect">
            <a:avLst/>
          </a:prstGeom>
          <a:noFill/>
        </p:spPr>
        <p:txBody>
          <a:bodyPr wrap="none" rtlCol="0">
            <a:spAutoFit/>
          </a:bodyPr>
          <a:lstStyle/>
          <a:p>
            <a:r>
              <a:rPr lang="en-US" dirty="0" smtClean="0"/>
              <a:t>Rank 218</a:t>
            </a:r>
            <a:endParaRPr lang="en-US" dirty="0"/>
          </a:p>
        </p:txBody>
      </p:sp>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7627" y="3505200"/>
            <a:ext cx="2669173" cy="257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827069" y="2983468"/>
            <a:ext cx="1050288" cy="369332"/>
          </a:xfrm>
          <a:prstGeom prst="rect">
            <a:avLst/>
          </a:prstGeom>
          <a:noFill/>
        </p:spPr>
        <p:txBody>
          <a:bodyPr wrap="none" rtlCol="0">
            <a:spAutoFit/>
          </a:bodyPr>
          <a:lstStyle/>
          <a:p>
            <a:r>
              <a:rPr lang="en-US" dirty="0" smtClean="0"/>
              <a:t>Rank 223</a:t>
            </a:r>
            <a:endParaRPr lang="en-US" dirty="0"/>
          </a:p>
        </p:txBody>
      </p:sp>
      <p:pic>
        <p:nvPicPr>
          <p:cNvPr id="194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7627" y="1008856"/>
            <a:ext cx="252412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2436" y="3352800"/>
            <a:ext cx="3200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additive="base">
                                        <p:cTn id="7" dur="500" fill="hold"/>
                                        <p:tgtEl>
                                          <p:spTgt spid="19464"/>
                                        </p:tgtEl>
                                        <p:attrNameLst>
                                          <p:attrName>ppt_x</p:attrName>
                                        </p:attrNameLst>
                                      </p:cBhvr>
                                      <p:tavLst>
                                        <p:tav tm="0">
                                          <p:val>
                                            <p:strVal val="#ppt_x"/>
                                          </p:val>
                                        </p:tav>
                                        <p:tav tm="100000">
                                          <p:val>
                                            <p:strVal val="#ppt_x"/>
                                          </p:val>
                                        </p:tav>
                                      </p:tavLst>
                                    </p:anim>
                                    <p:anim calcmode="lin" valueType="num">
                                      <p:cBhvr additive="base">
                                        <p:cTn id="8" dur="500" fill="hold"/>
                                        <p:tgtEl>
                                          <p:spTgt spid="1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Ex-527 mimics</a:t>
            </a:r>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838200"/>
            <a:ext cx="24193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00313" y="2647950"/>
            <a:ext cx="1050288" cy="369332"/>
          </a:xfrm>
          <a:prstGeom prst="rect">
            <a:avLst/>
          </a:prstGeom>
          <a:noFill/>
        </p:spPr>
        <p:txBody>
          <a:bodyPr wrap="none" rtlCol="0">
            <a:spAutoFit/>
          </a:bodyPr>
          <a:lstStyle/>
          <a:p>
            <a:r>
              <a:rPr lang="en-US" dirty="0" smtClean="0"/>
              <a:t>Rank 434</a:t>
            </a:r>
            <a:endParaRPr lang="en-US" dirty="0"/>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026319"/>
            <a:ext cx="3152775" cy="283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713" y="3026319"/>
            <a:ext cx="2899337" cy="283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2468" y="762000"/>
            <a:ext cx="2346045" cy="1726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450346" y="2615684"/>
            <a:ext cx="1050288" cy="369332"/>
          </a:xfrm>
          <a:prstGeom prst="rect">
            <a:avLst/>
          </a:prstGeom>
          <a:noFill/>
        </p:spPr>
        <p:txBody>
          <a:bodyPr wrap="none" rtlCol="0">
            <a:spAutoFit/>
          </a:bodyPr>
          <a:lstStyle/>
          <a:p>
            <a:r>
              <a:rPr lang="en-US" dirty="0" smtClean="0"/>
              <a:t>Rank 839</a:t>
            </a:r>
            <a:endParaRPr lang="en-US" dirty="0"/>
          </a:p>
        </p:txBody>
      </p:sp>
    </p:spTree>
    <p:extLst>
      <p:ext uri="{BB962C8B-B14F-4D97-AF65-F5344CB8AC3E}">
        <p14:creationId xmlns:p14="http://schemas.microsoft.com/office/powerpoint/2010/main" val="2002669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Structure-based core hopping, trial 3</a:t>
            </a:r>
            <a:endParaRPr lang="en-US" dirty="0"/>
          </a:p>
        </p:txBody>
      </p:sp>
      <p:sp>
        <p:nvSpPr>
          <p:cNvPr id="3" name="Content Placeholder 2"/>
          <p:cNvSpPr>
            <a:spLocks noGrp="1"/>
          </p:cNvSpPr>
          <p:nvPr>
            <p:ph idx="1"/>
          </p:nvPr>
        </p:nvSpPr>
        <p:spPr/>
        <p:txBody>
          <a:bodyPr/>
          <a:lstStyle/>
          <a:p>
            <a:r>
              <a:rPr lang="en-US" dirty="0" smtClean="0"/>
              <a:t>Use Ex-527 </a:t>
            </a:r>
            <a:r>
              <a:rPr lang="en-US" dirty="0"/>
              <a:t>fragment as </a:t>
            </a:r>
            <a:r>
              <a:rPr lang="en-US" dirty="0" smtClean="0"/>
              <a:t>template molecule (after </a:t>
            </a:r>
            <a:r>
              <a:rPr lang="en-US" dirty="0" err="1" smtClean="0"/>
              <a:t>ligprep</a:t>
            </a:r>
            <a:r>
              <a:rPr lang="en-US" dirty="0" smtClean="0"/>
              <a:t>, docked in SIRT3/intermediate)</a:t>
            </a:r>
            <a:endParaRPr lang="en-US" dirty="0"/>
          </a:p>
          <a:p>
            <a:r>
              <a:rPr lang="en-US" dirty="0"/>
              <a:t>Using </a:t>
            </a:r>
            <a:r>
              <a:rPr lang="en-US" dirty="0" smtClean="0"/>
              <a:t>SIRT3/Intermediate </a:t>
            </a:r>
            <a:r>
              <a:rPr lang="en-US" dirty="0"/>
              <a:t>as receptor (</a:t>
            </a:r>
            <a:r>
              <a:rPr lang="en-US" dirty="0" smtClean="0"/>
              <a:t>4BVG) </a:t>
            </a:r>
            <a:r>
              <a:rPr lang="en-US" dirty="0"/>
              <a:t>as receptor, 97 core library, </a:t>
            </a:r>
            <a:r>
              <a:rPr lang="en-US" dirty="0" smtClean="0"/>
              <a:t>346 </a:t>
            </a:r>
            <a:r>
              <a:rPr lang="en-US" dirty="0"/>
              <a:t>poses obtained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433637"/>
            <a:ext cx="3455644"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00800" y="6096000"/>
            <a:ext cx="1550937" cy="369332"/>
          </a:xfrm>
          <a:prstGeom prst="rect">
            <a:avLst/>
          </a:prstGeom>
          <a:noFill/>
        </p:spPr>
        <p:txBody>
          <a:bodyPr wrap="none" rtlCol="0">
            <a:spAutoFit/>
          </a:bodyPr>
          <a:lstStyle/>
          <a:p>
            <a:r>
              <a:rPr lang="en-US" dirty="0" smtClean="0"/>
              <a:t>Template pose</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53116"/>
            <a:ext cx="3429000" cy="124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130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Crystallization conditions</a:t>
            </a:r>
            <a:endParaRPr lang="en-US" dirty="0"/>
          </a:p>
        </p:txBody>
      </p:sp>
      <p:sp>
        <p:nvSpPr>
          <p:cNvPr id="3" name="Content Placeholder 2"/>
          <p:cNvSpPr>
            <a:spLocks noGrp="1"/>
          </p:cNvSpPr>
          <p:nvPr>
            <p:ph idx="1"/>
          </p:nvPr>
        </p:nvSpPr>
        <p:spPr/>
        <p:txBody>
          <a:bodyPr>
            <a:normAutofit/>
          </a:bodyPr>
          <a:lstStyle/>
          <a:p>
            <a:r>
              <a:rPr lang="en-US" sz="2000" dirty="0" smtClean="0"/>
              <a:t>SIRT3/NAD</a:t>
            </a:r>
            <a:r>
              <a:rPr lang="en-US" sz="2000" dirty="0"/>
              <a:t>+/</a:t>
            </a:r>
            <a:r>
              <a:rPr lang="en-US" sz="2000" dirty="0" smtClean="0"/>
              <a:t>Ex-243: SIRT3 mixed </a:t>
            </a:r>
            <a:r>
              <a:rPr lang="en-US" sz="2000" dirty="0"/>
              <a:t>with </a:t>
            </a:r>
            <a:r>
              <a:rPr lang="en-US" sz="2000" dirty="0" smtClean="0"/>
              <a:t>acetyl-ACS2-peptide </a:t>
            </a:r>
            <a:r>
              <a:rPr lang="en-US" sz="2000" dirty="0"/>
              <a:t>(1 </a:t>
            </a:r>
            <a:r>
              <a:rPr lang="en-US" sz="2000" dirty="0" err="1"/>
              <a:t>mM</a:t>
            </a:r>
            <a:r>
              <a:rPr lang="en-US" sz="2000" dirty="0"/>
              <a:t>), NAD+ (10 </a:t>
            </a:r>
            <a:r>
              <a:rPr lang="en-US" sz="2000" dirty="0" err="1"/>
              <a:t>mM</a:t>
            </a:r>
            <a:r>
              <a:rPr lang="en-US" sz="2000" dirty="0"/>
              <a:t>), Ex-527 (1 </a:t>
            </a:r>
            <a:r>
              <a:rPr lang="en-US" sz="2000" dirty="0" err="1"/>
              <a:t>mM</a:t>
            </a:r>
            <a:r>
              <a:rPr lang="en-US" sz="2000" dirty="0"/>
              <a:t>), and 10% (</a:t>
            </a:r>
            <a:r>
              <a:rPr lang="en-US" sz="2000" dirty="0" err="1"/>
              <a:t>vol</a:t>
            </a:r>
            <a:r>
              <a:rPr lang="en-US" sz="2000" dirty="0"/>
              <a:t>/</a:t>
            </a:r>
            <a:r>
              <a:rPr lang="en-US" sz="2000" dirty="0" err="1"/>
              <a:t>vol</a:t>
            </a:r>
            <a:r>
              <a:rPr lang="en-US" sz="2000" dirty="0"/>
              <a:t>) DMSO </a:t>
            </a:r>
            <a:r>
              <a:rPr lang="en-US" sz="2000" dirty="0" err="1" smtClean="0"/>
              <a:t>andthe</a:t>
            </a:r>
            <a:r>
              <a:rPr lang="en-US" sz="2000" dirty="0" smtClean="0"/>
              <a:t> </a:t>
            </a:r>
            <a:r>
              <a:rPr lang="en-US" sz="2000" dirty="0"/>
              <a:t>reservoir </a:t>
            </a:r>
            <a:r>
              <a:rPr lang="en-US" sz="2000" dirty="0" smtClean="0"/>
              <a:t>(20</a:t>
            </a:r>
            <a:r>
              <a:rPr lang="en-US" sz="2000" dirty="0"/>
              <a:t>% (</a:t>
            </a:r>
            <a:r>
              <a:rPr lang="en-US" sz="2000" dirty="0" err="1"/>
              <a:t>wt</a:t>
            </a:r>
            <a:r>
              <a:rPr lang="en-US" sz="2000" dirty="0"/>
              <a:t>/</a:t>
            </a:r>
            <a:r>
              <a:rPr lang="en-US" sz="2000" dirty="0" err="1"/>
              <a:t>vol</a:t>
            </a:r>
            <a:r>
              <a:rPr lang="en-US" sz="2000" dirty="0"/>
              <a:t>) PEG 3350 and 0.2 M ammonium </a:t>
            </a:r>
            <a:r>
              <a:rPr lang="en-US" sz="2000" dirty="0" smtClean="0"/>
              <a:t>nitrate)</a:t>
            </a:r>
          </a:p>
          <a:p>
            <a:endParaRPr lang="en-US" sz="2000" dirty="0" smtClean="0"/>
          </a:p>
          <a:p>
            <a:r>
              <a:rPr lang="en-US" sz="2000" dirty="0" smtClean="0"/>
              <a:t>SIRT3/ADPR/Ex-243: SIRT3 </a:t>
            </a:r>
            <a:r>
              <a:rPr lang="en-US" sz="2000" dirty="0"/>
              <a:t>in presence of NAD+ (5 </a:t>
            </a:r>
            <a:r>
              <a:rPr lang="en-US" sz="2000" dirty="0" err="1"/>
              <a:t>mM</a:t>
            </a:r>
            <a:r>
              <a:rPr lang="en-US" sz="2000" dirty="0"/>
              <a:t>), Ex-527 (1 </a:t>
            </a:r>
            <a:r>
              <a:rPr lang="en-US" sz="2000" dirty="0" err="1"/>
              <a:t>mM</a:t>
            </a:r>
            <a:r>
              <a:rPr lang="en-US" sz="2000" dirty="0"/>
              <a:t>), and 10% (</a:t>
            </a:r>
            <a:r>
              <a:rPr lang="en-US" sz="2000" dirty="0" err="1" smtClean="0"/>
              <a:t>vol</a:t>
            </a:r>
            <a:r>
              <a:rPr lang="en-US" sz="2000" dirty="0" smtClean="0"/>
              <a:t>/</a:t>
            </a:r>
            <a:r>
              <a:rPr lang="en-US" sz="2000" dirty="0" err="1" smtClean="0"/>
              <a:t>vol</a:t>
            </a:r>
            <a:r>
              <a:rPr lang="en-US" sz="2000" dirty="0"/>
              <a:t>) DMSO in reservoir [0.08 M KH2PO4, 18% (</a:t>
            </a:r>
            <a:r>
              <a:rPr lang="en-US" sz="2000" dirty="0" err="1"/>
              <a:t>wt</a:t>
            </a:r>
            <a:r>
              <a:rPr lang="en-US" sz="2000" dirty="0"/>
              <a:t>/</a:t>
            </a:r>
            <a:r>
              <a:rPr lang="en-US" sz="2000" dirty="0" err="1"/>
              <a:t>vol</a:t>
            </a:r>
            <a:r>
              <a:rPr lang="en-US" sz="2000" dirty="0"/>
              <a:t>) PEG 8000, and 20</a:t>
            </a:r>
            <a:r>
              <a:rPr lang="en-US" sz="2000" dirty="0" smtClean="0"/>
              <a:t>% (</a:t>
            </a:r>
            <a:r>
              <a:rPr lang="en-US" sz="2000" dirty="0" err="1"/>
              <a:t>vol</a:t>
            </a:r>
            <a:r>
              <a:rPr lang="en-US" sz="2000" dirty="0"/>
              <a:t>/</a:t>
            </a:r>
            <a:r>
              <a:rPr lang="en-US" sz="2000" dirty="0" err="1"/>
              <a:t>vol</a:t>
            </a:r>
            <a:r>
              <a:rPr lang="en-US" sz="2000" dirty="0"/>
              <a:t>) glycerol] providing </a:t>
            </a:r>
            <a:r>
              <a:rPr lang="en-US" sz="2000" dirty="0" err="1" smtClean="0"/>
              <a:t>cryoprotection</a:t>
            </a:r>
            <a:endParaRPr lang="en-US" sz="2000" dirty="0" smtClean="0"/>
          </a:p>
          <a:p>
            <a:endParaRPr lang="en-US" sz="2000" dirty="0" smtClean="0"/>
          </a:p>
          <a:p>
            <a:r>
              <a:rPr lang="en-US" sz="2000" dirty="0"/>
              <a:t>Sirt3/2′-</a:t>
            </a:r>
            <a:r>
              <a:rPr lang="en-US" sz="2000" dirty="0" smtClean="0"/>
              <a:t>O-acetyl-ADP ribose/Ex-243: </a:t>
            </a:r>
            <a:r>
              <a:rPr lang="en-US" sz="2000" dirty="0"/>
              <a:t>Sirt3 with O-acetyl-ADP </a:t>
            </a:r>
            <a:r>
              <a:rPr lang="en-US" sz="2000" dirty="0" smtClean="0"/>
              <a:t>ribose (10 </a:t>
            </a:r>
            <a:r>
              <a:rPr lang="en-US" sz="2000" dirty="0" err="1"/>
              <a:t>mM</a:t>
            </a:r>
            <a:r>
              <a:rPr lang="en-US" sz="2000" dirty="0"/>
              <a:t>), Ex-527 (1 </a:t>
            </a:r>
            <a:r>
              <a:rPr lang="en-US" sz="2000" dirty="0" err="1"/>
              <a:t>mM</a:t>
            </a:r>
            <a:r>
              <a:rPr lang="en-US" sz="2000" dirty="0"/>
              <a:t>), and 10% (</a:t>
            </a:r>
            <a:r>
              <a:rPr lang="en-US" sz="2000" dirty="0" err="1"/>
              <a:t>vol</a:t>
            </a:r>
            <a:r>
              <a:rPr lang="en-US" sz="2000" dirty="0"/>
              <a:t>/</a:t>
            </a:r>
            <a:r>
              <a:rPr lang="en-US" sz="2000" dirty="0" err="1"/>
              <a:t>vol</a:t>
            </a:r>
            <a:r>
              <a:rPr lang="en-US" sz="2000" dirty="0"/>
              <a:t>) DMSO and as reservoir 20</a:t>
            </a:r>
            <a:r>
              <a:rPr lang="en-US" sz="2000" dirty="0" smtClean="0"/>
              <a:t>%(</a:t>
            </a:r>
            <a:r>
              <a:rPr lang="en-US" sz="2000" dirty="0" err="1"/>
              <a:t>wt</a:t>
            </a:r>
            <a:r>
              <a:rPr lang="en-US" sz="2000" dirty="0"/>
              <a:t>/</a:t>
            </a:r>
            <a:r>
              <a:rPr lang="en-US" sz="2000" dirty="0" err="1"/>
              <a:t>vol</a:t>
            </a:r>
            <a:r>
              <a:rPr lang="en-US" sz="2000" dirty="0"/>
              <a:t>) PEG 6000 and 0.1 M </a:t>
            </a:r>
            <a:r>
              <a:rPr lang="en-US" sz="2000" dirty="0" err="1"/>
              <a:t>Hepes</a:t>
            </a:r>
            <a:r>
              <a:rPr lang="en-US" sz="2000" dirty="0"/>
              <a:t>, pH </a:t>
            </a:r>
            <a:r>
              <a:rPr lang="en-US" sz="2000" dirty="0" smtClean="0"/>
              <a:t>7</a:t>
            </a:r>
          </a:p>
          <a:p>
            <a:endParaRPr lang="en-US" sz="2000" dirty="0" smtClean="0"/>
          </a:p>
          <a:p>
            <a:r>
              <a:rPr lang="en-US" sz="2000" dirty="0" smtClean="0"/>
              <a:t>SIRT3/Intermediate: SIRT3/acetyl-ACS2-peptide </a:t>
            </a:r>
            <a:r>
              <a:rPr lang="en-US" sz="2000" dirty="0"/>
              <a:t>crystals </a:t>
            </a:r>
            <a:r>
              <a:rPr lang="en-US" sz="2000" dirty="0" smtClean="0"/>
              <a:t>soaked </a:t>
            </a:r>
            <a:r>
              <a:rPr lang="en-US" sz="2000" dirty="0"/>
              <a:t>with NAD+ (5mM), Ex-527 (1mM), and 10%(</a:t>
            </a:r>
            <a:r>
              <a:rPr lang="en-US" sz="2000" dirty="0" err="1"/>
              <a:t>vol</a:t>
            </a:r>
            <a:r>
              <a:rPr lang="en-US" sz="2000" dirty="0"/>
              <a:t>/</a:t>
            </a:r>
            <a:r>
              <a:rPr lang="en-US" sz="2000" dirty="0" err="1"/>
              <a:t>vol</a:t>
            </a:r>
            <a:r>
              <a:rPr lang="en-US" sz="2000" dirty="0"/>
              <a:t>) DMSO in </a:t>
            </a:r>
            <a:r>
              <a:rPr lang="en-US" sz="2000" dirty="0" smtClean="0"/>
              <a:t>reservoir supplemented </a:t>
            </a:r>
            <a:r>
              <a:rPr lang="en-US" sz="2000" dirty="0"/>
              <a:t>with 25% (</a:t>
            </a:r>
            <a:r>
              <a:rPr lang="en-US" sz="2000" dirty="0" err="1"/>
              <a:t>vol</a:t>
            </a:r>
            <a:r>
              <a:rPr lang="en-US" sz="2000" dirty="0"/>
              <a:t>/</a:t>
            </a:r>
            <a:r>
              <a:rPr lang="en-US" sz="2000" dirty="0" err="1"/>
              <a:t>vol</a:t>
            </a:r>
            <a:r>
              <a:rPr lang="en-US" sz="2000" dirty="0"/>
              <a:t>) glycerol for 80 min.</a:t>
            </a:r>
          </a:p>
        </p:txBody>
      </p:sp>
    </p:spTree>
    <p:extLst>
      <p:ext uri="{BB962C8B-B14F-4D97-AF65-F5344CB8AC3E}">
        <p14:creationId xmlns:p14="http://schemas.microsoft.com/office/powerpoint/2010/main" val="1124907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164124"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225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1" y="914400"/>
            <a:ext cx="4114800" cy="286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20" y="580478"/>
            <a:ext cx="7848600" cy="614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28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2530"/>
                                        </p:tgtEl>
                                        <p:attrNameLst>
                                          <p:attrName>ppt_x</p:attrName>
                                        </p:attrNameLst>
                                      </p:cBhvr>
                                      <p:tavLst>
                                        <p:tav tm="0">
                                          <p:val>
                                            <p:strVal val="ppt_x"/>
                                          </p:val>
                                        </p:tav>
                                        <p:tav tm="100000">
                                          <p:val>
                                            <p:strVal val="ppt_x"/>
                                          </p:val>
                                        </p:tav>
                                      </p:tavLst>
                                    </p:anim>
                                    <p:anim calcmode="lin" valueType="num">
                                      <p:cBhvr additive="base">
                                        <p:cTn id="7" dur="500"/>
                                        <p:tgtEl>
                                          <p:spTgt spid="22530"/>
                                        </p:tgtEl>
                                        <p:attrNameLst>
                                          <p:attrName>ppt_y</p:attrName>
                                        </p:attrNameLst>
                                      </p:cBhvr>
                                      <p:tavLst>
                                        <p:tav tm="0">
                                          <p:val>
                                            <p:strVal val="ppt_y"/>
                                          </p:val>
                                        </p:tav>
                                        <p:tav tm="100000">
                                          <p:val>
                                            <p:strVal val="1+ppt_h/2"/>
                                          </p:val>
                                        </p:tav>
                                      </p:tavLst>
                                    </p:anim>
                                    <p:set>
                                      <p:cBhvr>
                                        <p:cTn id="8" dur="1" fill="hold">
                                          <p:stCondLst>
                                            <p:cond delay="499"/>
                                          </p:stCondLst>
                                        </p:cTn>
                                        <p:tgtEl>
                                          <p:spTgt spid="225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Isosteric</a:t>
            </a:r>
            <a:r>
              <a:rPr lang="en-US" dirty="0" smtClean="0"/>
              <a:t>-matching core hopping, trial 4</a:t>
            </a:r>
            <a:endParaRPr lang="en-US" dirty="0"/>
          </a:p>
        </p:txBody>
      </p:sp>
      <p:sp>
        <p:nvSpPr>
          <p:cNvPr id="3" name="Content Placeholder 2"/>
          <p:cNvSpPr>
            <a:spLocks noGrp="1"/>
          </p:cNvSpPr>
          <p:nvPr>
            <p:ph idx="1"/>
          </p:nvPr>
        </p:nvSpPr>
        <p:spPr/>
        <p:txBody>
          <a:bodyPr/>
          <a:lstStyle/>
          <a:p>
            <a:r>
              <a:rPr lang="en-US" dirty="0" smtClean="0"/>
              <a:t>Use Ex-527 as template</a:t>
            </a:r>
          </a:p>
          <a:p>
            <a:r>
              <a:rPr lang="en-US" dirty="0"/>
              <a:t>–(C=O)NH2 as the preserved </a:t>
            </a:r>
            <a:r>
              <a:rPr lang="en-US" dirty="0" smtClean="0"/>
              <a:t>group</a:t>
            </a:r>
          </a:p>
          <a:p>
            <a:r>
              <a:rPr lang="en-US" dirty="0" smtClean="0"/>
              <a:t>9.7k core library</a:t>
            </a:r>
          </a:p>
          <a:p>
            <a:r>
              <a:rPr lang="en-US" dirty="0" smtClean="0"/>
              <a:t>2563 leads generated </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545" y="762000"/>
            <a:ext cx="3448050" cy="169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94" y="2514600"/>
            <a:ext cx="267638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94" y="3879795"/>
            <a:ext cx="2676382" cy="130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5243540"/>
            <a:ext cx="2676382" cy="146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88874"/>
            <a:ext cx="4191000" cy="622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468" y="2932680"/>
            <a:ext cx="4598012" cy="319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34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ppt_x"/>
                                          </p:val>
                                        </p:tav>
                                        <p:tav tm="100000">
                                          <p:val>
                                            <p:strVal val="#ppt_x"/>
                                          </p:val>
                                        </p:tav>
                                      </p:tavLst>
                                    </p:anim>
                                    <p:anim calcmode="lin" valueType="num">
                                      <p:cBhvr additive="base">
                                        <p:cTn id="8"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58"/>
                                        </p:tgtEl>
                                        <p:attrNameLst>
                                          <p:attrName>style.visibility</p:attrName>
                                        </p:attrNameLst>
                                      </p:cBhvr>
                                      <p:to>
                                        <p:strVal val="visible"/>
                                      </p:to>
                                    </p:set>
                                    <p:anim calcmode="lin" valueType="num">
                                      <p:cBhvr additive="base">
                                        <p:cTn id="13" dur="500" fill="hold"/>
                                        <p:tgtEl>
                                          <p:spTgt spid="23558"/>
                                        </p:tgtEl>
                                        <p:attrNameLst>
                                          <p:attrName>ppt_x</p:attrName>
                                        </p:attrNameLst>
                                      </p:cBhvr>
                                      <p:tavLst>
                                        <p:tav tm="0">
                                          <p:val>
                                            <p:strVal val="#ppt_x"/>
                                          </p:val>
                                        </p:tav>
                                        <p:tav tm="100000">
                                          <p:val>
                                            <p:strVal val="#ppt_x"/>
                                          </p:val>
                                        </p:tav>
                                      </p:tavLst>
                                    </p:anim>
                                    <p:anim calcmode="lin" valueType="num">
                                      <p:cBhvr additive="base">
                                        <p:cTn id="14"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10709"/>
            <a:ext cx="5486400" cy="383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Trial 4 (cont.)</a:t>
            </a:r>
            <a:endParaRPr lang="en-US" dirty="0"/>
          </a:p>
        </p:txBody>
      </p:sp>
      <p:sp>
        <p:nvSpPr>
          <p:cNvPr id="3" name="Content Placeholder 2"/>
          <p:cNvSpPr>
            <a:spLocks noGrp="1"/>
          </p:cNvSpPr>
          <p:nvPr>
            <p:ph idx="1"/>
          </p:nvPr>
        </p:nvSpPr>
        <p:spPr/>
        <p:txBody>
          <a:bodyPr/>
          <a:lstStyle/>
          <a:p>
            <a:r>
              <a:rPr lang="en-US" dirty="0" smtClean="0"/>
              <a:t>Run HTVS Glide dock </a:t>
            </a:r>
            <a:r>
              <a:rPr lang="en-US" dirty="0" err="1" smtClean="0"/>
              <a:t>agaist</a:t>
            </a:r>
            <a:r>
              <a:rPr lang="en-US" dirty="0" smtClean="0"/>
              <a:t> SIRT3/Intermediate, 1109 pose obtained. </a:t>
            </a:r>
            <a:endParaRPr lang="en-US" dirty="0"/>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544931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480" y="1295400"/>
            <a:ext cx="2895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9481" y="4038600"/>
            <a:ext cx="2895599" cy="242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10400" y="3657600"/>
            <a:ext cx="816249" cy="369332"/>
          </a:xfrm>
          <a:prstGeom prst="rect">
            <a:avLst/>
          </a:prstGeom>
          <a:noFill/>
        </p:spPr>
        <p:txBody>
          <a:bodyPr wrap="none" rtlCol="0">
            <a:spAutoFit/>
          </a:bodyPr>
          <a:lstStyle/>
          <a:p>
            <a:r>
              <a:rPr lang="en-US" dirty="0" smtClean="0"/>
              <a:t>Rank 1</a:t>
            </a:r>
            <a:endParaRPr lang="en-US" dirty="0"/>
          </a:p>
        </p:txBody>
      </p:sp>
    </p:spTree>
    <p:extLst>
      <p:ext uri="{BB962C8B-B14F-4D97-AF65-F5344CB8AC3E}">
        <p14:creationId xmlns:p14="http://schemas.microsoft.com/office/powerpoint/2010/main" val="122843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4578"/>
                                        </p:tgtEl>
                                        <p:attrNameLst>
                                          <p:attrName>ppt_x</p:attrName>
                                        </p:attrNameLst>
                                      </p:cBhvr>
                                      <p:tavLst>
                                        <p:tav tm="0">
                                          <p:val>
                                            <p:strVal val="ppt_x"/>
                                          </p:val>
                                        </p:tav>
                                        <p:tav tm="100000">
                                          <p:val>
                                            <p:strVal val="ppt_x"/>
                                          </p:val>
                                        </p:tav>
                                      </p:tavLst>
                                    </p:anim>
                                    <p:anim calcmode="lin" valueType="num">
                                      <p:cBhvr additive="base">
                                        <p:cTn id="13" dur="500"/>
                                        <p:tgtEl>
                                          <p:spTgt spid="24578"/>
                                        </p:tgtEl>
                                        <p:attrNameLst>
                                          <p:attrName>ppt_y</p:attrName>
                                        </p:attrNameLst>
                                      </p:cBhvr>
                                      <p:tavLst>
                                        <p:tav tm="0">
                                          <p:val>
                                            <p:strVal val="ppt_y"/>
                                          </p:val>
                                        </p:tav>
                                        <p:tav tm="100000">
                                          <p:val>
                                            <p:strVal val="1+ppt_h/2"/>
                                          </p:val>
                                        </p:tav>
                                      </p:tavLst>
                                    </p:anim>
                                    <p:set>
                                      <p:cBhvr>
                                        <p:cTn id="14" dur="1" fill="hold">
                                          <p:stCondLst>
                                            <p:cond delay="499"/>
                                          </p:stCondLst>
                                        </p:cTn>
                                        <p:tgtEl>
                                          <p:spTgt spid="245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Isosteric</a:t>
            </a:r>
            <a:r>
              <a:rPr lang="en-US" dirty="0" smtClean="0"/>
              <a:t>-matching core hopping, trial 5</a:t>
            </a:r>
            <a:endParaRPr lang="en-US" dirty="0"/>
          </a:p>
        </p:txBody>
      </p:sp>
      <p:sp>
        <p:nvSpPr>
          <p:cNvPr id="3" name="Content Placeholder 2"/>
          <p:cNvSpPr>
            <a:spLocks noGrp="1"/>
          </p:cNvSpPr>
          <p:nvPr>
            <p:ph idx="1"/>
          </p:nvPr>
        </p:nvSpPr>
        <p:spPr/>
        <p:txBody>
          <a:bodyPr/>
          <a:lstStyle/>
          <a:p>
            <a:r>
              <a:rPr lang="en-US" dirty="0" smtClean="0"/>
              <a:t>Run the same procedure as trial 4 and use 97k core library</a:t>
            </a:r>
          </a:p>
          <a:p>
            <a:r>
              <a:rPr lang="en-US" dirty="0" smtClean="0"/>
              <a:t>15774 leads identified</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33549"/>
            <a:ext cx="4307932" cy="5793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519" y="4572000"/>
            <a:ext cx="349670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8698" y="1640840"/>
            <a:ext cx="3852348" cy="267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41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ppt_x"/>
                                          </p:val>
                                        </p:tav>
                                        <p:tav tm="100000">
                                          <p:val>
                                            <p:strVal val="#ppt_x"/>
                                          </p:val>
                                        </p:tav>
                                      </p:tavLst>
                                    </p:anim>
                                    <p:anim calcmode="lin" valueType="num">
                                      <p:cBhvr additive="base">
                                        <p:cTn id="8" dur="500" fill="hold"/>
                                        <p:tgtEl>
                                          <p:spTgt spid="256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r>
              <a:rPr lang="en-US" dirty="0"/>
              <a:t>After HTSV glide docking against SIRT3/Intermediate, 52470 poses obtained </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4962525" cy="597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045" y="1263745"/>
            <a:ext cx="3409207" cy="237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25" y="3667760"/>
            <a:ext cx="3431047" cy="280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657600"/>
            <a:ext cx="3200400" cy="290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795" y="3787319"/>
            <a:ext cx="3460805" cy="288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84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ppt_x"/>
                                          </p:val>
                                        </p:tav>
                                        <p:tav tm="100000">
                                          <p:val>
                                            <p:strVal val="#ppt_x"/>
                                          </p:val>
                                        </p:tav>
                                      </p:tavLst>
                                    </p:anim>
                                    <p:anim calcmode="lin" valueType="num">
                                      <p:cBhvr additive="base">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9"/>
                                        </p:tgtEl>
                                        <p:attrNameLst>
                                          <p:attrName>style.visibility</p:attrName>
                                        </p:attrNameLst>
                                      </p:cBhvr>
                                      <p:to>
                                        <p:strVal val="visible"/>
                                      </p:to>
                                    </p:set>
                                    <p:anim calcmode="lin" valueType="num">
                                      <p:cBhvr additive="base">
                                        <p:cTn id="13" dur="500" fill="hold"/>
                                        <p:tgtEl>
                                          <p:spTgt spid="26629"/>
                                        </p:tgtEl>
                                        <p:attrNameLst>
                                          <p:attrName>ppt_x</p:attrName>
                                        </p:attrNameLst>
                                      </p:cBhvr>
                                      <p:tavLst>
                                        <p:tav tm="0">
                                          <p:val>
                                            <p:strVal val="#ppt_x"/>
                                          </p:val>
                                        </p:tav>
                                        <p:tav tm="100000">
                                          <p:val>
                                            <p:strVal val="#ppt_x"/>
                                          </p:val>
                                        </p:tav>
                                      </p:tavLst>
                                    </p:anim>
                                    <p:anim calcmode="lin" valueType="num">
                                      <p:cBhvr additive="base">
                                        <p:cTn id="14" dur="500" fill="hold"/>
                                        <p:tgtEl>
                                          <p:spTgt spid="266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30"/>
                                        </p:tgtEl>
                                        <p:attrNameLst>
                                          <p:attrName>style.visibility</p:attrName>
                                        </p:attrNameLst>
                                      </p:cBhvr>
                                      <p:to>
                                        <p:strVal val="visible"/>
                                      </p:to>
                                    </p:set>
                                    <p:anim calcmode="lin" valueType="num">
                                      <p:cBhvr additive="base">
                                        <p:cTn id="19" dur="500" fill="hold"/>
                                        <p:tgtEl>
                                          <p:spTgt spid="26630"/>
                                        </p:tgtEl>
                                        <p:attrNameLst>
                                          <p:attrName>ppt_x</p:attrName>
                                        </p:attrNameLst>
                                      </p:cBhvr>
                                      <p:tavLst>
                                        <p:tav tm="0">
                                          <p:val>
                                            <p:strVal val="#ppt_x"/>
                                          </p:val>
                                        </p:tav>
                                        <p:tav tm="100000">
                                          <p:val>
                                            <p:strVal val="#ppt_x"/>
                                          </p:val>
                                        </p:tav>
                                      </p:tavLst>
                                    </p:anim>
                                    <p:anim calcmode="lin" valueType="num">
                                      <p:cBhvr additive="base">
                                        <p:cTn id="20" dur="500" fill="hold"/>
                                        <p:tgtEl>
                                          <p:spTgt spid="266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status</a:t>
            </a:r>
            <a:endParaRPr lang="en-US" dirty="0"/>
          </a:p>
        </p:txBody>
      </p:sp>
      <p:sp>
        <p:nvSpPr>
          <p:cNvPr id="3" name="Content Placeholder 2"/>
          <p:cNvSpPr>
            <a:spLocks noGrp="1"/>
          </p:cNvSpPr>
          <p:nvPr>
            <p:ph idx="1"/>
          </p:nvPr>
        </p:nvSpPr>
        <p:spPr>
          <a:xfrm>
            <a:off x="457200" y="838200"/>
            <a:ext cx="8229600" cy="5715000"/>
          </a:xfrm>
        </p:spPr>
        <p:txBody>
          <a:bodyPr>
            <a:normAutofit fontScale="92500" lnSpcReduction="10000"/>
          </a:bodyPr>
          <a:lstStyle/>
          <a:p>
            <a:r>
              <a:rPr lang="en-US" dirty="0" smtClean="0"/>
              <a:t>The core hopping capability and core libraries were not extensively explored.</a:t>
            </a:r>
          </a:p>
          <a:p>
            <a:r>
              <a:rPr lang="en-US" dirty="0" smtClean="0"/>
              <a:t>The core libraries shipped with Schrodinger is able to find some Ex-527 mimic, but not the same scaffold. </a:t>
            </a:r>
          </a:p>
          <a:p>
            <a:r>
              <a:rPr lang="en-US" dirty="0" smtClean="0"/>
              <a:t>Using Ex-527 as lead molecule, different approaches can be chosen for different target receptors.</a:t>
            </a:r>
          </a:p>
          <a:p>
            <a:r>
              <a:rPr lang="en-US" dirty="0" smtClean="0"/>
              <a:t>Simple ligand-based approach is no better than simple combinatorial library generation. Follow-up docking is needed and the result is not optimal. (Trail 1)</a:t>
            </a:r>
          </a:p>
          <a:p>
            <a:r>
              <a:rPr lang="en-US" dirty="0" smtClean="0"/>
              <a:t>Structure-based core hopping in Schrodinger is a decent choice for explore new scaffolds with SIRT3/ac-ADPR (or NAD+). (Trail 2)</a:t>
            </a:r>
          </a:p>
          <a:p>
            <a:r>
              <a:rPr lang="en-US" dirty="0" smtClean="0"/>
              <a:t>New routes for searching SIRT3/Intermediate binding ligand is explored. (Trail 3 &amp; 4)</a:t>
            </a:r>
          </a:p>
          <a:p>
            <a:r>
              <a:rPr lang="en-US" dirty="0" err="1" smtClean="0"/>
              <a:t>Isosteric</a:t>
            </a:r>
            <a:r>
              <a:rPr lang="en-US" dirty="0" smtClean="0"/>
              <a:t>-matching core hopping that generate a large ligand library for HTVS may be better for receptor without starting ligand but desired feature.</a:t>
            </a:r>
          </a:p>
          <a:p>
            <a:endParaRPr lang="en-US" dirty="0" smtClean="0"/>
          </a:p>
          <a:p>
            <a:endParaRPr lang="en-US" dirty="0"/>
          </a:p>
        </p:txBody>
      </p:sp>
    </p:spTree>
    <p:extLst>
      <p:ext uri="{BB962C8B-B14F-4D97-AF65-F5344CB8AC3E}">
        <p14:creationId xmlns:p14="http://schemas.microsoft.com/office/powerpoint/2010/main" val="26432474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Suggested plan</a:t>
            </a:r>
            <a:endParaRPr lang="en-US" dirty="0"/>
          </a:p>
        </p:txBody>
      </p:sp>
      <p:sp>
        <p:nvSpPr>
          <p:cNvPr id="3" name="Content Placeholder 2"/>
          <p:cNvSpPr>
            <a:spLocks noGrp="1"/>
          </p:cNvSpPr>
          <p:nvPr>
            <p:ph idx="1"/>
          </p:nvPr>
        </p:nvSpPr>
        <p:spPr/>
        <p:txBody>
          <a:bodyPr/>
          <a:lstStyle/>
          <a:p>
            <a:r>
              <a:rPr lang="en-US" dirty="0"/>
              <a:t>I</a:t>
            </a:r>
            <a:r>
              <a:rPr lang="en-US" dirty="0" smtClean="0"/>
              <a:t>nhibitor discovery for SIRT3/ac-ADPR(or NAD+) can use Ex-243 as lead molecule and structure-based core hopping to find new scaffolds. (Larger library and/or new libraries using </a:t>
            </a:r>
            <a:r>
              <a:rPr lang="en-US" dirty="0" err="1" smtClean="0"/>
              <a:t>corefinder</a:t>
            </a:r>
            <a:r>
              <a:rPr lang="en-US" dirty="0" smtClean="0"/>
              <a:t> can be used.)</a:t>
            </a:r>
          </a:p>
          <a:p>
            <a:r>
              <a:rPr lang="en-US" dirty="0" smtClean="0"/>
              <a:t>Modulator targeting SIRT3/Intermediate can use NAM as lead molecule and structure-based core hopping or </a:t>
            </a:r>
            <a:r>
              <a:rPr lang="en-US" dirty="0" err="1" smtClean="0"/>
              <a:t>isosteric</a:t>
            </a:r>
            <a:r>
              <a:rPr lang="en-US" dirty="0" smtClean="0"/>
              <a:t>-matching core hopping//HTVS to find new scaffolds.</a:t>
            </a:r>
          </a:p>
          <a:p>
            <a:r>
              <a:rPr lang="en-US" dirty="0" smtClean="0"/>
              <a:t>SIRT1 and/or other </a:t>
            </a:r>
            <a:r>
              <a:rPr lang="en-US" dirty="0" err="1" smtClean="0"/>
              <a:t>sirtuins</a:t>
            </a:r>
            <a:r>
              <a:rPr lang="en-US" dirty="0" smtClean="0"/>
              <a:t> can be used if selectivity is desired.</a:t>
            </a:r>
          </a:p>
          <a:p>
            <a:endParaRPr lang="en-US" dirty="0" smtClean="0"/>
          </a:p>
          <a:p>
            <a:endParaRPr lang="en-US" dirty="0"/>
          </a:p>
        </p:txBody>
      </p:sp>
    </p:spTree>
    <p:extLst>
      <p:ext uri="{BB962C8B-B14F-4D97-AF65-F5344CB8AC3E}">
        <p14:creationId xmlns:p14="http://schemas.microsoft.com/office/powerpoint/2010/main" val="3989928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Customerize</a:t>
            </a:r>
            <a:r>
              <a:rPr lang="en-US" dirty="0" smtClean="0"/>
              <a:t> core library using corefinder.py</a:t>
            </a:r>
            <a:endParaRPr lang="en-US" dirty="0"/>
          </a:p>
        </p:txBody>
      </p:sp>
      <p:sp>
        <p:nvSpPr>
          <p:cNvPr id="3" name="Content Placeholder 2"/>
          <p:cNvSpPr>
            <a:spLocks noGrp="1"/>
          </p:cNvSpPr>
          <p:nvPr>
            <p:ph idx="1"/>
          </p:nvPr>
        </p:nvSpPr>
        <p:spPr/>
        <p:txBody>
          <a:bodyPr/>
          <a:lstStyle/>
          <a:p>
            <a:r>
              <a:rPr lang="en-US" dirty="0" err="1" smtClean="0"/>
              <a:t>Corefinder</a:t>
            </a:r>
            <a:r>
              <a:rPr lang="en-US" dirty="0" smtClean="0"/>
              <a:t> is </a:t>
            </a:r>
            <a:r>
              <a:rPr lang="en-US" dirty="0"/>
              <a:t>a tool </a:t>
            </a:r>
            <a:r>
              <a:rPr lang="en-US" dirty="0" smtClean="0"/>
              <a:t>to extract </a:t>
            </a:r>
            <a:r>
              <a:rPr lang="en-US" dirty="0"/>
              <a:t>cores and prepare them for use with ligand-based core </a:t>
            </a:r>
            <a:r>
              <a:rPr lang="en-US" dirty="0" smtClean="0"/>
              <a:t>hopping</a:t>
            </a:r>
          </a:p>
          <a:p>
            <a:r>
              <a:rPr lang="en-US" dirty="0" smtClean="0"/>
              <a:t>Input </a:t>
            </a:r>
            <a:r>
              <a:rPr lang="en-US" dirty="0"/>
              <a:t>and output files can be </a:t>
            </a:r>
            <a:r>
              <a:rPr lang="en-US" dirty="0" err="1"/>
              <a:t>sqlite</a:t>
            </a:r>
            <a:r>
              <a:rPr lang="en-US" dirty="0"/>
              <a:t> or structure </a:t>
            </a:r>
            <a:r>
              <a:rPr lang="en-US" dirty="0" smtClean="0"/>
              <a:t>files. </a:t>
            </a:r>
            <a:r>
              <a:rPr lang="en-US" dirty="0"/>
              <a:t>Input structure files are presumed to contain </a:t>
            </a:r>
            <a:r>
              <a:rPr lang="en-US" dirty="0" smtClean="0"/>
              <a:t>molecules from </a:t>
            </a:r>
            <a:r>
              <a:rPr lang="en-US" dirty="0"/>
              <a:t>which cores are to be extracted. Output files contain </a:t>
            </a:r>
            <a:r>
              <a:rPr lang="en-US" dirty="0" smtClean="0"/>
              <a:t>the extracted </a:t>
            </a:r>
            <a:r>
              <a:rPr lang="en-US" dirty="0"/>
              <a:t>cores</a:t>
            </a:r>
            <a:r>
              <a:rPr lang="en-US" dirty="0" smtClean="0"/>
              <a:t>.</a:t>
            </a:r>
          </a:p>
          <a:p>
            <a:endParaRPr lang="en-US" dirty="0"/>
          </a:p>
          <a:p>
            <a:r>
              <a:rPr lang="en-US" dirty="0" smtClean="0"/>
              <a:t>With </a:t>
            </a:r>
            <a:r>
              <a:rPr lang="en-US" dirty="0" err="1" smtClean="0"/>
              <a:t>corefinder</a:t>
            </a:r>
            <a:r>
              <a:rPr lang="en-US" dirty="0" smtClean="0"/>
              <a:t>, other fragments can also be used for scaffold replacement</a:t>
            </a:r>
            <a:r>
              <a:rPr lang="en-US" dirty="0"/>
              <a:t>, i.e. </a:t>
            </a:r>
            <a:r>
              <a:rPr lang="en-US" dirty="0" smtClean="0"/>
              <a:t>the commercial </a:t>
            </a:r>
            <a:r>
              <a:rPr lang="en-US" dirty="0"/>
              <a:t>fragments extracted from the FDA approved drugs </a:t>
            </a:r>
            <a:r>
              <a:rPr lang="en-US" dirty="0" smtClean="0"/>
              <a:t>(e-LEA3D collection as of </a:t>
            </a:r>
            <a:r>
              <a:rPr lang="en-US" dirty="0"/>
              <a:t>04-02-2014: </a:t>
            </a:r>
            <a:r>
              <a:rPr lang="en-US" dirty="0" smtClean="0"/>
              <a:t>1491 </a:t>
            </a:r>
            <a:r>
              <a:rPr lang="en-US" dirty="0"/>
              <a:t>molecules</a:t>
            </a:r>
            <a:r>
              <a:rPr lang="en-US" dirty="0" smtClean="0"/>
              <a:t>); or create new core library from FDA approved drugs </a:t>
            </a:r>
            <a:r>
              <a:rPr lang="en-US" dirty="0" err="1" smtClean="0"/>
              <a:t>sdf</a:t>
            </a:r>
            <a:r>
              <a:rPr lang="en-US" dirty="0" smtClean="0"/>
              <a:t> file (e-LEA3D collection has 1632 drugs).</a:t>
            </a:r>
            <a:endParaRPr lang="en-US" dirty="0"/>
          </a:p>
        </p:txBody>
      </p:sp>
    </p:spTree>
    <p:extLst>
      <p:ext uri="{BB962C8B-B14F-4D97-AF65-F5344CB8AC3E}">
        <p14:creationId xmlns:p14="http://schemas.microsoft.com/office/powerpoint/2010/main" val="340425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LEA3D Workflow for lead generation</a:t>
            </a:r>
            <a:endParaRPr lang="en-US" dirty="0"/>
          </a:p>
        </p:txBody>
      </p:sp>
      <p:sp>
        <p:nvSpPr>
          <p:cNvPr id="3" name="Content Placeholder 2"/>
          <p:cNvSpPr>
            <a:spLocks noGrp="1"/>
          </p:cNvSpPr>
          <p:nvPr>
            <p:ph idx="1"/>
          </p:nvPr>
        </p:nvSpPr>
        <p:spPr>
          <a:xfrm>
            <a:off x="457200" y="990600"/>
            <a:ext cx="3810000" cy="5562600"/>
          </a:xfrm>
        </p:spPr>
        <p:txBody>
          <a:bodyPr>
            <a:normAutofit fontScale="85000" lnSpcReduction="10000"/>
          </a:bodyPr>
          <a:lstStyle/>
          <a:p>
            <a:r>
              <a:rPr lang="en-US" dirty="0" smtClean="0"/>
              <a:t>LEA3D, </a:t>
            </a:r>
            <a:r>
              <a:rPr lang="en-US" dirty="0"/>
              <a:t>(</a:t>
            </a:r>
            <a:r>
              <a:rPr lang="en-US" dirty="0">
                <a:solidFill>
                  <a:schemeClr val="bg1">
                    <a:lumMod val="65000"/>
                  </a:schemeClr>
                </a:solidFill>
              </a:rPr>
              <a:t>Ligand by Evolutionary </a:t>
            </a:r>
            <a:r>
              <a:rPr lang="en-US" dirty="0" smtClean="0">
                <a:solidFill>
                  <a:schemeClr val="bg1">
                    <a:lumMod val="65000"/>
                  </a:schemeClr>
                </a:solidFill>
              </a:rPr>
              <a:t>Algorithm</a:t>
            </a:r>
            <a:r>
              <a:rPr lang="en-US" dirty="0" smtClean="0"/>
              <a:t>) is designed to conceive organic molecules by combining 3D fragments. </a:t>
            </a:r>
          </a:p>
          <a:p>
            <a:r>
              <a:rPr lang="en-US" dirty="0" smtClean="0"/>
              <a:t>Fragments were extracted from both biological compounds and known drugs. </a:t>
            </a:r>
          </a:p>
          <a:p>
            <a:r>
              <a:rPr lang="en-US" dirty="0" smtClean="0"/>
              <a:t>A fitness function guides the search process in optimizing the molecules toward an optimal value of the properties. </a:t>
            </a:r>
          </a:p>
          <a:p>
            <a:r>
              <a:rPr lang="en-US" dirty="0" smtClean="0"/>
              <a:t>The fitness function is build up by combining several independent property evaluations, including the score provided by the </a:t>
            </a:r>
            <a:r>
              <a:rPr lang="en-US" dirty="0" err="1" smtClean="0"/>
              <a:t>FlexX</a:t>
            </a:r>
            <a:r>
              <a:rPr lang="en-US" dirty="0" smtClean="0"/>
              <a:t> or other docking programs.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990600"/>
            <a:ext cx="4267200" cy="561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1592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Fragment library creation</a:t>
            </a:r>
            <a:endParaRPr lang="en-US" dirty="0"/>
          </a:p>
        </p:txBody>
      </p:sp>
      <p:sp>
        <p:nvSpPr>
          <p:cNvPr id="3" name="Content Placeholder 2"/>
          <p:cNvSpPr>
            <a:spLocks noGrp="1"/>
          </p:cNvSpPr>
          <p:nvPr>
            <p:ph idx="1"/>
          </p:nvPr>
        </p:nvSpPr>
        <p:spPr>
          <a:xfrm>
            <a:off x="457200" y="762000"/>
            <a:ext cx="8229600" cy="1828800"/>
          </a:xfrm>
        </p:spPr>
        <p:txBody>
          <a:bodyPr>
            <a:normAutofit fontScale="92500" lnSpcReduction="10000"/>
          </a:bodyPr>
          <a:lstStyle/>
          <a:p>
            <a:r>
              <a:rPr lang="en-US" dirty="0" smtClean="0"/>
              <a:t>7621 drugs from the Comprehensive Medicinal Chemistry database and 7282 compounds </a:t>
            </a:r>
            <a:r>
              <a:rPr lang="en-US" dirty="0"/>
              <a:t>from the LIGAND database of </a:t>
            </a:r>
            <a:r>
              <a:rPr lang="en-US" dirty="0" smtClean="0"/>
              <a:t>KEGG were dissected into rings and acyclic parts.</a:t>
            </a:r>
          </a:p>
          <a:p>
            <a:r>
              <a:rPr lang="en-US" dirty="0" smtClean="0"/>
              <a:t>Approximately 8000 fragments that led potentially to a virtual size library of 10</a:t>
            </a:r>
            <a:r>
              <a:rPr lang="en-US" baseline="30000" dirty="0" smtClean="0"/>
              <a:t>14</a:t>
            </a:r>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8458200" cy="388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779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Mechanistic study using MD/MM-PB(GB)SA</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19150"/>
            <a:ext cx="4371975" cy="280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8800" y="898429"/>
            <a:ext cx="2971800" cy="2646878"/>
          </a:xfrm>
          <a:prstGeom prst="rect">
            <a:avLst/>
          </a:prstGeom>
          <a:noFill/>
        </p:spPr>
        <p:txBody>
          <a:bodyPr wrap="square" rtlCol="0">
            <a:spAutoFit/>
          </a:bodyPr>
          <a:lstStyle/>
          <a:p>
            <a:pPr marL="285750" indent="-285750">
              <a:buFont typeface="Arial" pitchFamily="34" charset="0"/>
              <a:buChar char="•"/>
            </a:pPr>
            <a:r>
              <a:rPr lang="en-US" dirty="0" smtClean="0"/>
              <a:t>SIRT3/NAD+/Ex-243 </a:t>
            </a:r>
          </a:p>
          <a:p>
            <a:r>
              <a:rPr lang="en-US" sz="1600" dirty="0" smtClean="0"/>
              <a:t>MD: green; Crystal: grey </a:t>
            </a:r>
          </a:p>
          <a:p>
            <a:r>
              <a:rPr lang="en-US" sz="1600" dirty="0" smtClean="0"/>
              <a:t>RMSD: 1.192 Angstrom</a:t>
            </a:r>
          </a:p>
          <a:p>
            <a:r>
              <a:rPr lang="en-US" b="1" dirty="0" smtClean="0">
                <a:solidFill>
                  <a:srgbClr val="FF0000"/>
                </a:solidFill>
              </a:rPr>
              <a:t>Expt. </a:t>
            </a:r>
            <a:r>
              <a:rPr lang="en-US" b="1" dirty="0" smtClean="0">
                <a:solidFill>
                  <a:srgbClr val="FF0000"/>
                </a:solidFill>
                <a:latin typeface="Symbol" pitchFamily="18" charset="2"/>
              </a:rPr>
              <a:t>D</a:t>
            </a:r>
            <a:r>
              <a:rPr lang="en-US" b="1" dirty="0" smtClean="0">
                <a:solidFill>
                  <a:srgbClr val="FF0000"/>
                </a:solidFill>
              </a:rPr>
              <a:t>G(Ex-527) = -6.52</a:t>
            </a:r>
            <a:endParaRPr lang="en-US" b="1" dirty="0">
              <a:solidFill>
                <a:srgbClr val="FF0000"/>
              </a:solidFill>
            </a:endParaRPr>
          </a:p>
          <a:p>
            <a:r>
              <a:rPr lang="en-US" sz="1600" dirty="0" smtClean="0"/>
              <a:t>MM-PBSA:  </a:t>
            </a:r>
          </a:p>
          <a:p>
            <a:pPr marL="285750" indent="-285750">
              <a:buFont typeface="Arial" pitchFamily="34" charset="0"/>
              <a:buChar char="•"/>
            </a:pPr>
            <a:r>
              <a:rPr lang="en-US" sz="1600" dirty="0" smtClean="0"/>
              <a:t>NAD+ (-5.56)</a:t>
            </a:r>
          </a:p>
          <a:p>
            <a:pPr marL="285750" indent="-285750">
              <a:buFont typeface="Arial" pitchFamily="34" charset="0"/>
              <a:buChar char="•"/>
            </a:pPr>
            <a:r>
              <a:rPr lang="en-US" sz="1600" dirty="0" smtClean="0"/>
              <a:t>Ex-243 (-7.42)</a:t>
            </a:r>
          </a:p>
          <a:p>
            <a:r>
              <a:rPr lang="en-US" sz="1600" dirty="0" smtClean="0"/>
              <a:t>MM-GBSA: </a:t>
            </a:r>
          </a:p>
          <a:p>
            <a:pPr marL="285750" indent="-285750">
              <a:buFont typeface="Arial" pitchFamily="34" charset="0"/>
              <a:buChar char="•"/>
            </a:pPr>
            <a:r>
              <a:rPr lang="en-US" sz="1600" dirty="0" smtClean="0"/>
              <a:t>NAD+ (-82.21)</a:t>
            </a:r>
          </a:p>
          <a:p>
            <a:pPr marL="285750" indent="-285750">
              <a:buFont typeface="Arial" pitchFamily="34" charset="0"/>
              <a:buChar char="•"/>
            </a:pPr>
            <a:r>
              <a:rPr lang="en-US" sz="1600" dirty="0" smtClean="0"/>
              <a:t>Ex-243 (-42.57)</a:t>
            </a:r>
            <a:endParaRPr lang="en-US" sz="1600" b="1" dirty="0" smtClean="0"/>
          </a:p>
        </p:txBody>
      </p:sp>
      <p:sp>
        <p:nvSpPr>
          <p:cNvPr id="5" name="Rectangle 4"/>
          <p:cNvSpPr/>
          <p:nvPr/>
        </p:nvSpPr>
        <p:spPr>
          <a:xfrm>
            <a:off x="5636394" y="3705497"/>
            <a:ext cx="2648482" cy="2862322"/>
          </a:xfrm>
          <a:prstGeom prst="rect">
            <a:avLst/>
          </a:prstGeom>
        </p:spPr>
        <p:txBody>
          <a:bodyPr wrap="none">
            <a:spAutoFit/>
          </a:bodyPr>
          <a:lstStyle/>
          <a:p>
            <a:pPr marL="285750" indent="-285750">
              <a:buFont typeface="Arial" pitchFamily="34" charset="0"/>
              <a:buChar char="•"/>
            </a:pPr>
            <a:r>
              <a:rPr lang="en-US" dirty="0" smtClean="0"/>
              <a:t>SIRT3/ac-ADPR/Ex-243 </a:t>
            </a:r>
          </a:p>
          <a:p>
            <a:r>
              <a:rPr lang="en-US" sz="1600" dirty="0" smtClean="0"/>
              <a:t>MD: green; Crystal: white </a:t>
            </a:r>
          </a:p>
          <a:p>
            <a:r>
              <a:rPr lang="en-US" sz="1600" dirty="0" smtClean="0"/>
              <a:t>RMSD: 1.025 Angstrom</a:t>
            </a:r>
          </a:p>
          <a:p>
            <a:endParaRPr lang="en-US" sz="1600" dirty="0" smtClean="0"/>
          </a:p>
          <a:p>
            <a:r>
              <a:rPr lang="en-US" sz="1600" dirty="0" smtClean="0"/>
              <a:t>MM-PBSA:  </a:t>
            </a:r>
          </a:p>
          <a:p>
            <a:pPr marL="285750" indent="-285750">
              <a:buFont typeface="Arial" pitchFamily="34" charset="0"/>
              <a:buChar char="•"/>
            </a:pPr>
            <a:r>
              <a:rPr lang="en-US" sz="1600" dirty="0" smtClean="0"/>
              <a:t>ac-ADPR (-19.91)</a:t>
            </a:r>
          </a:p>
          <a:p>
            <a:pPr marL="285750" indent="-285750">
              <a:buFont typeface="Arial" pitchFamily="34" charset="0"/>
              <a:buChar char="•"/>
            </a:pPr>
            <a:r>
              <a:rPr lang="en-US" sz="1600" dirty="0" smtClean="0"/>
              <a:t>Ex-243 (-6.56)</a:t>
            </a:r>
          </a:p>
          <a:p>
            <a:r>
              <a:rPr lang="en-US" sz="1600" dirty="0" smtClean="0"/>
              <a:t>MM-GBSA: </a:t>
            </a:r>
          </a:p>
          <a:p>
            <a:pPr marL="285750" indent="-285750">
              <a:buFont typeface="Arial" pitchFamily="34" charset="0"/>
              <a:buChar char="•"/>
            </a:pPr>
            <a:r>
              <a:rPr lang="en-US" sz="1600" dirty="0" smtClean="0"/>
              <a:t>ac-ADPR (-93.64)</a:t>
            </a:r>
          </a:p>
          <a:p>
            <a:pPr marL="285750" indent="-285750">
              <a:buFont typeface="Arial" pitchFamily="34" charset="0"/>
              <a:buChar char="•"/>
            </a:pPr>
            <a:r>
              <a:rPr lang="en-US" sz="1600" dirty="0" smtClean="0"/>
              <a:t>Ex-243 (-37.75)</a:t>
            </a:r>
            <a:endParaRPr lang="en-US" sz="1600" b="1" dirty="0" smtClean="0"/>
          </a:p>
          <a:p>
            <a:endParaRPr lang="en-US"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71" y="3721147"/>
            <a:ext cx="4344703" cy="285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391400" y="6421951"/>
            <a:ext cx="1520673" cy="307777"/>
          </a:xfrm>
          <a:prstGeom prst="rect">
            <a:avLst/>
          </a:prstGeom>
        </p:spPr>
        <p:txBody>
          <a:bodyPr wrap="none">
            <a:spAutoFit/>
          </a:bodyPr>
          <a:lstStyle/>
          <a:p>
            <a:r>
              <a:rPr lang="en-US" sz="1400" dirty="0" smtClean="0"/>
              <a:t>* units in kcal/</a:t>
            </a:r>
            <a:r>
              <a:rPr lang="en-US" sz="1400" dirty="0" err="1" smtClean="0"/>
              <a:t>mol</a:t>
            </a:r>
            <a:endParaRPr lang="en-US" sz="1400" dirty="0" smtClean="0"/>
          </a:p>
        </p:txBody>
      </p:sp>
      <p:cxnSp>
        <p:nvCxnSpPr>
          <p:cNvPr id="8" name="Straight Connector 7"/>
          <p:cNvCxnSpPr/>
          <p:nvPr/>
        </p:nvCxnSpPr>
        <p:spPr>
          <a:xfrm>
            <a:off x="152400" y="3657600"/>
            <a:ext cx="8839200" cy="156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8035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Fitness Function</a:t>
            </a:r>
            <a:endParaRPr lang="en-US" dirty="0"/>
          </a:p>
        </p:txBody>
      </p:sp>
      <p:sp>
        <p:nvSpPr>
          <p:cNvPr id="3" name="Content Placeholder 2"/>
          <p:cNvSpPr>
            <a:spLocks noGrp="1"/>
          </p:cNvSpPr>
          <p:nvPr>
            <p:ph idx="1"/>
          </p:nvPr>
        </p:nvSpPr>
        <p:spPr>
          <a:xfrm>
            <a:off x="457200" y="990600"/>
            <a:ext cx="3581400" cy="5486400"/>
          </a:xfrm>
        </p:spPr>
        <p:txBody>
          <a:bodyPr>
            <a:normAutofit/>
          </a:bodyPr>
          <a:lstStyle/>
          <a:p>
            <a:r>
              <a:rPr lang="en-US" sz="2000" dirty="0" smtClean="0"/>
              <a:t>Scores from docking can be used for optimization, therefore provides an option for structure-based drug design.</a:t>
            </a:r>
          </a:p>
          <a:p>
            <a:r>
              <a:rPr lang="en-US" sz="2000" dirty="0" smtClean="0"/>
              <a:t>Other scores can be designed and used for ligand-based design or other type of designs.</a:t>
            </a:r>
            <a:endParaRPr lang="en-US"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810731" cy="452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2615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Genetic Algorithm</a:t>
            </a:r>
            <a:endParaRPr lang="en-US" dirty="0"/>
          </a:p>
        </p:txBody>
      </p:sp>
      <p:sp>
        <p:nvSpPr>
          <p:cNvPr id="3" name="Content Placeholder 2"/>
          <p:cNvSpPr>
            <a:spLocks noGrp="1"/>
          </p:cNvSpPr>
          <p:nvPr>
            <p:ph idx="1"/>
          </p:nvPr>
        </p:nvSpPr>
        <p:spPr/>
        <p:txBody>
          <a:bodyPr>
            <a:normAutofit/>
          </a:bodyPr>
          <a:lstStyle/>
          <a:p>
            <a:r>
              <a:rPr lang="en-US" dirty="0" smtClean="0"/>
              <a:t>Parent molecules obtained </a:t>
            </a:r>
            <a:r>
              <a:rPr lang="en-US" dirty="0"/>
              <a:t>using roulette wheel </a:t>
            </a:r>
            <a:r>
              <a:rPr lang="en-US" dirty="0" smtClean="0"/>
              <a:t>selection.</a:t>
            </a:r>
          </a:p>
          <a:p>
            <a:r>
              <a:rPr lang="en-US" dirty="0"/>
              <a:t>A new </a:t>
            </a:r>
            <a:r>
              <a:rPr lang="en-US" dirty="0" smtClean="0"/>
              <a:t>population is </a:t>
            </a:r>
            <a:r>
              <a:rPr lang="en-US" dirty="0"/>
              <a:t>created by performing crossover and mutation </a:t>
            </a:r>
            <a:r>
              <a:rPr lang="en-US" dirty="0" smtClean="0"/>
              <a:t>(including </a:t>
            </a:r>
            <a:r>
              <a:rPr lang="en-US" dirty="0"/>
              <a:t>permutation, </a:t>
            </a:r>
            <a:r>
              <a:rPr lang="en-US" dirty="0" smtClean="0"/>
              <a:t>deletion, addition</a:t>
            </a:r>
            <a:r>
              <a:rPr lang="en-US" dirty="0"/>
              <a:t>, and </a:t>
            </a:r>
            <a:r>
              <a:rPr lang="en-US" dirty="0" smtClean="0"/>
              <a:t>substitution) operations on </a:t>
            </a:r>
            <a:r>
              <a:rPr lang="en-US" dirty="0"/>
              <a:t>the selected parent molecules</a:t>
            </a:r>
            <a:r>
              <a:rPr lang="en-US" dirty="0" smtClean="0"/>
              <a:t>.</a:t>
            </a:r>
          </a:p>
          <a:p>
            <a:r>
              <a:rPr lang="en-US" dirty="0"/>
              <a:t>A </a:t>
            </a:r>
            <a:r>
              <a:rPr lang="en-US" dirty="0" smtClean="0"/>
              <a:t>parameterization </a:t>
            </a:r>
            <a:r>
              <a:rPr lang="en-US" dirty="0"/>
              <a:t>study similar to </a:t>
            </a:r>
            <a:r>
              <a:rPr lang="en-US" dirty="0" smtClean="0"/>
              <a:t>the previous </a:t>
            </a:r>
            <a:r>
              <a:rPr lang="en-US" dirty="0"/>
              <a:t>one performed with LEA showed that </a:t>
            </a:r>
            <a:r>
              <a:rPr lang="en-US" dirty="0" smtClean="0"/>
              <a:t>100 generations </a:t>
            </a:r>
            <a:r>
              <a:rPr lang="en-US" dirty="0"/>
              <a:t>along with a population of 40 </a:t>
            </a:r>
            <a:r>
              <a:rPr lang="en-US" dirty="0" smtClean="0"/>
              <a:t>individuals, an </a:t>
            </a:r>
            <a:r>
              <a:rPr lang="en-US" dirty="0"/>
              <a:t>elitism strategy, and a fitness scale of 2-5 </a:t>
            </a:r>
            <a:r>
              <a:rPr lang="en-US" dirty="0" smtClean="0"/>
              <a:t>are optimal </a:t>
            </a:r>
            <a:r>
              <a:rPr lang="en-US" dirty="0"/>
              <a:t>to efficiently optimize our molecules and </a:t>
            </a:r>
            <a:r>
              <a:rPr lang="en-US" dirty="0" smtClean="0"/>
              <a:t>thereby avoid </a:t>
            </a:r>
            <a:r>
              <a:rPr lang="en-US" dirty="0"/>
              <a:t>a premature convergence.</a:t>
            </a:r>
          </a:p>
        </p:txBody>
      </p:sp>
    </p:spTree>
    <p:extLst>
      <p:ext uri="{BB962C8B-B14F-4D97-AF65-F5344CB8AC3E}">
        <p14:creationId xmlns:p14="http://schemas.microsoft.com/office/powerpoint/2010/main" val="41297058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Tools used in LEA3D &amp; Property Filters</a:t>
            </a:r>
            <a:endParaRPr lang="en-US" dirty="0"/>
          </a:p>
        </p:txBody>
      </p:sp>
      <p:sp>
        <p:nvSpPr>
          <p:cNvPr id="3" name="Content Placeholder 2"/>
          <p:cNvSpPr>
            <a:spLocks noGrp="1"/>
          </p:cNvSpPr>
          <p:nvPr>
            <p:ph idx="1"/>
          </p:nvPr>
        </p:nvSpPr>
        <p:spPr/>
        <p:txBody>
          <a:bodyPr>
            <a:normAutofit/>
          </a:bodyPr>
          <a:lstStyle/>
          <a:p>
            <a:r>
              <a:rPr lang="en-US" sz="2000" dirty="0" smtClean="0"/>
              <a:t>FROG2 (free) or </a:t>
            </a:r>
            <a:r>
              <a:rPr lang="en-US" sz="2000" dirty="0" err="1" smtClean="0"/>
              <a:t>Corina</a:t>
            </a:r>
            <a:r>
              <a:rPr lang="en-US" sz="2000" dirty="0" smtClean="0"/>
              <a:t> (commercial) program for 3D conformer generation</a:t>
            </a:r>
          </a:p>
          <a:p>
            <a:r>
              <a:rPr lang="en-US" sz="2000" dirty="0" smtClean="0"/>
              <a:t>PLANTS (free) or </a:t>
            </a:r>
            <a:r>
              <a:rPr lang="en-US" sz="2000" dirty="0" err="1" smtClean="0"/>
              <a:t>FlexX</a:t>
            </a:r>
            <a:r>
              <a:rPr lang="en-US" sz="2000" dirty="0" smtClean="0"/>
              <a:t> (commercial) or </a:t>
            </a:r>
            <a:r>
              <a:rPr lang="en-US" sz="2000" dirty="0" err="1" smtClean="0"/>
              <a:t>Surflex</a:t>
            </a:r>
            <a:r>
              <a:rPr lang="en-US" sz="2000" dirty="0" smtClean="0"/>
              <a:t> (commercial) program for docking calculations</a:t>
            </a:r>
          </a:p>
          <a:p>
            <a:r>
              <a:rPr lang="en-US" sz="2000" dirty="0" smtClean="0"/>
              <a:t>XLOGP for estimate </a:t>
            </a:r>
            <a:r>
              <a:rPr lang="en-US" sz="2000" dirty="0" err="1" smtClean="0"/>
              <a:t>Xlogp</a:t>
            </a:r>
            <a:r>
              <a:rPr lang="en-US" sz="2000" dirty="0" smtClean="0"/>
              <a:t> property (</a:t>
            </a:r>
            <a:r>
              <a:rPr lang="en-US" sz="2000" dirty="0"/>
              <a:t>Wang R. et al., </a:t>
            </a:r>
            <a:r>
              <a:rPr lang="en-US" sz="2000" i="1" dirty="0"/>
              <a:t>J. Chem. Inf. </a:t>
            </a:r>
            <a:r>
              <a:rPr lang="en-US" sz="2000" i="1" dirty="0" err="1"/>
              <a:t>Comput</a:t>
            </a:r>
            <a:r>
              <a:rPr lang="en-US" sz="2000" i="1" dirty="0"/>
              <a:t>. Sci</a:t>
            </a:r>
            <a:r>
              <a:rPr lang="en-US" sz="2000" dirty="0"/>
              <a:t>. </a:t>
            </a:r>
            <a:r>
              <a:rPr lang="en-US" sz="2000" b="1" dirty="0"/>
              <a:t>1997</a:t>
            </a:r>
            <a:r>
              <a:rPr lang="en-US" sz="2000" dirty="0"/>
              <a:t>, 37, 615-621</a:t>
            </a:r>
            <a:r>
              <a:rPr lang="en-US" sz="2000" dirty="0" smtClean="0"/>
              <a:t>.)</a:t>
            </a:r>
          </a:p>
          <a:p>
            <a:r>
              <a:rPr lang="en-US" sz="2000" dirty="0" smtClean="0"/>
              <a:t>XSCORE for re-evaluating dock scores</a:t>
            </a:r>
          </a:p>
          <a:p>
            <a:r>
              <a:rPr lang="en-US" sz="2000" dirty="0" smtClean="0"/>
              <a:t>CHEMICALC2 for solubility estimation (</a:t>
            </a:r>
            <a:r>
              <a:rPr lang="en-US" sz="2000" dirty="0"/>
              <a:t>Suzuki T., Development of an automatic estimation system for both the </a:t>
            </a:r>
            <a:r>
              <a:rPr lang="en-US" sz="2000" dirty="0" smtClean="0"/>
              <a:t>partition coefficient </a:t>
            </a:r>
            <a:r>
              <a:rPr lang="en-US" sz="2000" dirty="0"/>
              <a:t>and aqueous solubility, </a:t>
            </a:r>
            <a:r>
              <a:rPr lang="en-US" sz="2000" i="1" dirty="0"/>
              <a:t>J </a:t>
            </a:r>
            <a:r>
              <a:rPr lang="en-US" sz="2000" i="1" dirty="0" err="1"/>
              <a:t>Comput</a:t>
            </a:r>
            <a:r>
              <a:rPr lang="en-US" sz="2000" i="1" dirty="0"/>
              <a:t> Aided </a:t>
            </a:r>
            <a:r>
              <a:rPr lang="en-US" sz="2000" i="1" dirty="0" err="1"/>
              <a:t>Mol</a:t>
            </a:r>
            <a:r>
              <a:rPr lang="en-US" sz="2000" i="1" dirty="0"/>
              <a:t> Des., </a:t>
            </a:r>
            <a:r>
              <a:rPr lang="en-US" sz="2000" b="1" dirty="0"/>
              <a:t>1991</a:t>
            </a:r>
            <a:r>
              <a:rPr lang="en-US" sz="2000" dirty="0"/>
              <a:t>, 5, 149-166</a:t>
            </a:r>
            <a:r>
              <a:rPr lang="en-US" sz="2000" dirty="0" smtClean="0"/>
              <a:t>.)</a:t>
            </a:r>
          </a:p>
          <a:p>
            <a:endParaRPr lang="en-US" sz="2000" dirty="0"/>
          </a:p>
        </p:txBody>
      </p:sp>
      <p:sp>
        <p:nvSpPr>
          <p:cNvPr id="4" name="Rectangle 3"/>
          <p:cNvSpPr/>
          <p:nvPr/>
        </p:nvSpPr>
        <p:spPr>
          <a:xfrm>
            <a:off x="457200" y="4265474"/>
            <a:ext cx="5486400" cy="1754326"/>
          </a:xfrm>
          <a:prstGeom prst="rect">
            <a:avLst/>
          </a:prstGeom>
        </p:spPr>
        <p:txBody>
          <a:bodyPr wrap="square">
            <a:spAutoFit/>
          </a:bodyPr>
          <a:lstStyle/>
          <a:p>
            <a:pPr marL="285750" indent="-285750">
              <a:buFont typeface="Wingdings" pitchFamily="2" charset="2"/>
              <a:buChar char="v"/>
            </a:pPr>
            <a:r>
              <a:rPr lang="en-US" b="1" dirty="0"/>
              <a:t>Lipinski property:</a:t>
            </a:r>
          </a:p>
          <a:p>
            <a:pPr marL="742950" lvl="1" indent="-285750">
              <a:buFont typeface="Courier New" pitchFamily="49" charset="0"/>
              <a:buChar char="o"/>
            </a:pPr>
            <a:r>
              <a:rPr lang="en-US" dirty="0"/>
              <a:t>Molecular weight (mw) ≤ 500</a:t>
            </a:r>
          </a:p>
          <a:p>
            <a:pPr marL="742950" lvl="1" indent="-285750">
              <a:buFont typeface="Courier New" pitchFamily="49" charset="0"/>
              <a:buChar char="o"/>
            </a:pPr>
            <a:r>
              <a:rPr lang="en-US" dirty="0"/>
              <a:t>Number of hydrogen acceptors (</a:t>
            </a:r>
            <a:r>
              <a:rPr lang="en-US" dirty="0" err="1"/>
              <a:t>nbha</a:t>
            </a:r>
            <a:r>
              <a:rPr lang="en-US" dirty="0"/>
              <a:t>) ≤ 10</a:t>
            </a:r>
          </a:p>
          <a:p>
            <a:pPr marL="742950" lvl="1" indent="-285750">
              <a:buFont typeface="Courier New" pitchFamily="49" charset="0"/>
              <a:buChar char="o"/>
            </a:pPr>
            <a:r>
              <a:rPr lang="en-US" dirty="0"/>
              <a:t>Number of hydrogen </a:t>
            </a:r>
            <a:r>
              <a:rPr lang="en-US" dirty="0" err="1"/>
              <a:t>donnors</a:t>
            </a:r>
            <a:r>
              <a:rPr lang="en-US" dirty="0"/>
              <a:t> (</a:t>
            </a:r>
            <a:r>
              <a:rPr lang="en-US" dirty="0" err="1"/>
              <a:t>nbhd</a:t>
            </a:r>
            <a:r>
              <a:rPr lang="en-US" dirty="0"/>
              <a:t>) ≤ 5</a:t>
            </a:r>
          </a:p>
          <a:p>
            <a:pPr marL="742950" lvl="1" indent="-285750">
              <a:buFont typeface="Courier New" pitchFamily="49" charset="0"/>
              <a:buChar char="o"/>
            </a:pPr>
            <a:r>
              <a:rPr lang="en-US" dirty="0" err="1"/>
              <a:t>LogP</a:t>
            </a:r>
            <a:r>
              <a:rPr lang="en-US" dirty="0"/>
              <a:t> ≤ 5 ( → ≤ 6 when using </a:t>
            </a:r>
            <a:r>
              <a:rPr lang="en-US" dirty="0" err="1"/>
              <a:t>XLogP</a:t>
            </a:r>
            <a:r>
              <a:rPr lang="en-US" dirty="0"/>
              <a:t>)</a:t>
            </a:r>
          </a:p>
          <a:p>
            <a:pPr marL="742950" lvl="1" indent="-285750">
              <a:buFont typeface="Courier New" pitchFamily="49" charset="0"/>
              <a:buChar char="o"/>
            </a:pPr>
            <a:r>
              <a:rPr lang="en-US" dirty="0"/>
              <a:t>Additional: Number of atoms ≤ 50</a:t>
            </a:r>
          </a:p>
        </p:txBody>
      </p:sp>
      <p:sp>
        <p:nvSpPr>
          <p:cNvPr id="5" name="Rectangle 4"/>
          <p:cNvSpPr/>
          <p:nvPr/>
        </p:nvSpPr>
        <p:spPr>
          <a:xfrm>
            <a:off x="381000" y="6182380"/>
            <a:ext cx="8610600" cy="523220"/>
          </a:xfrm>
          <a:prstGeom prst="rect">
            <a:avLst/>
          </a:prstGeom>
        </p:spPr>
        <p:txBody>
          <a:bodyPr wrap="square">
            <a:spAutoFit/>
          </a:bodyPr>
          <a:lstStyle/>
          <a:p>
            <a:r>
              <a:rPr lang="en-US" sz="1400" dirty="0"/>
              <a:t>Lipinski, C. A.; Lombardo, F.; </a:t>
            </a:r>
            <a:r>
              <a:rPr lang="en-US" sz="1400" dirty="0" err="1"/>
              <a:t>Dominy</a:t>
            </a:r>
            <a:r>
              <a:rPr lang="en-US" sz="1400" dirty="0"/>
              <a:t>, B. W.; Feeney, P. J. Experimental </a:t>
            </a:r>
            <a:r>
              <a:rPr lang="en-US" sz="1400" dirty="0" smtClean="0"/>
              <a:t>and computational </a:t>
            </a:r>
            <a:r>
              <a:rPr lang="en-US" sz="1400" dirty="0"/>
              <a:t>approaches to </a:t>
            </a:r>
            <a:r>
              <a:rPr lang="en-US" sz="1400" dirty="0" err="1"/>
              <a:t>estmate</a:t>
            </a:r>
            <a:r>
              <a:rPr lang="en-US" sz="1400" dirty="0"/>
              <a:t> solubility and permeability in drug discovery </a:t>
            </a:r>
            <a:r>
              <a:rPr lang="en-US" sz="1400" dirty="0" smtClean="0"/>
              <a:t>and development </a:t>
            </a:r>
            <a:r>
              <a:rPr lang="en-US" sz="1400" dirty="0"/>
              <a:t>settings. </a:t>
            </a:r>
            <a:r>
              <a:rPr lang="en-US" sz="1400" i="1" dirty="0"/>
              <a:t>Adv. Drug Delivery Rev. </a:t>
            </a:r>
            <a:r>
              <a:rPr lang="en-US" sz="1400" b="1" dirty="0"/>
              <a:t>1997</a:t>
            </a:r>
            <a:r>
              <a:rPr lang="en-US" sz="1400" dirty="0"/>
              <a:t>, 23, 4-25.</a:t>
            </a:r>
          </a:p>
        </p:txBody>
      </p:sp>
    </p:spTree>
    <p:extLst>
      <p:ext uri="{BB962C8B-B14F-4D97-AF65-F5344CB8AC3E}">
        <p14:creationId xmlns:p14="http://schemas.microsoft.com/office/powerpoint/2010/main" val="3900133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LEA3D example 1</a:t>
            </a:r>
            <a:endParaRPr lang="en-US" dirty="0"/>
          </a:p>
        </p:txBody>
      </p:sp>
      <p:sp>
        <p:nvSpPr>
          <p:cNvPr id="3" name="Content Placeholder 2"/>
          <p:cNvSpPr>
            <a:spLocks noGrp="1"/>
          </p:cNvSpPr>
          <p:nvPr>
            <p:ph idx="1"/>
          </p:nvPr>
        </p:nvSpPr>
        <p:spPr/>
        <p:txBody>
          <a:bodyPr/>
          <a:lstStyle/>
          <a:p>
            <a:r>
              <a:rPr lang="en-US" dirty="0" smtClean="0"/>
              <a:t>Use molecular property to identify aspirin </a:t>
            </a:r>
          </a:p>
          <a:p>
            <a:r>
              <a:rPr lang="en-US" dirty="0" smtClean="0"/>
              <a:t>(</a:t>
            </a:r>
            <a:r>
              <a:rPr lang="en-US" dirty="0" err="1" smtClean="0"/>
              <a:t>m.w</a:t>
            </a:r>
            <a:r>
              <a:rPr lang="en-US" dirty="0" smtClean="0"/>
              <a:t> = 180; </a:t>
            </a:r>
            <a:r>
              <a:rPr lang="en-US" dirty="0" err="1" smtClean="0"/>
              <a:t>natom</a:t>
            </a:r>
            <a:r>
              <a:rPr lang="en-US" dirty="0" smtClean="0"/>
              <a:t>=13; </a:t>
            </a:r>
            <a:r>
              <a:rPr lang="en-US" dirty="0" err="1" smtClean="0"/>
              <a:t>nring</a:t>
            </a:r>
            <a:r>
              <a:rPr lang="en-US" dirty="0" smtClean="0"/>
              <a:t>=1)</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805237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3" y="2057400"/>
            <a:ext cx="808954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9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LEA3D example 2</a:t>
            </a:r>
            <a:endParaRPr lang="en-US" dirty="0"/>
          </a:p>
        </p:txBody>
      </p:sp>
      <p:sp>
        <p:nvSpPr>
          <p:cNvPr id="3" name="Content Placeholder 2"/>
          <p:cNvSpPr>
            <a:spLocks noGrp="1"/>
          </p:cNvSpPr>
          <p:nvPr>
            <p:ph idx="1"/>
          </p:nvPr>
        </p:nvSpPr>
        <p:spPr/>
        <p:txBody>
          <a:bodyPr/>
          <a:lstStyle/>
          <a:p>
            <a:r>
              <a:rPr lang="en-US" dirty="0" smtClean="0"/>
              <a:t>Evaluate ligands by docking program PLANTS</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8991600" cy="225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5686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between MOE, Schrodinger, LEA3D</a:t>
            </a:r>
            <a:endParaRPr lang="en-US" dirty="0"/>
          </a:p>
        </p:txBody>
      </p:sp>
      <p:sp>
        <p:nvSpPr>
          <p:cNvPr id="3" name="Content Placeholder 2"/>
          <p:cNvSpPr>
            <a:spLocks noGrp="1"/>
          </p:cNvSpPr>
          <p:nvPr>
            <p:ph idx="1"/>
          </p:nvPr>
        </p:nvSpPr>
        <p:spPr/>
        <p:txBody>
          <a:bodyPr/>
          <a:lstStyle/>
          <a:p>
            <a:r>
              <a:rPr lang="en-US" dirty="0" smtClean="0"/>
              <a:t>Both MOE and Schrodinger are commercial software and extensive tools for molecular modeling and drug design. LEA3D provides source code for free to academic. </a:t>
            </a:r>
          </a:p>
          <a:p>
            <a:r>
              <a:rPr lang="en-US" dirty="0" smtClean="0"/>
              <a:t>MOE has a larger library with ~ 800,000 fragment; Schrodinger currently has 97,000; LEA3D’s current library has 8,000. </a:t>
            </a:r>
          </a:p>
          <a:p>
            <a:r>
              <a:rPr lang="en-US" dirty="0" smtClean="0"/>
              <a:t>MOE provides literatures on the methods and details of their drug design suite. Some of </a:t>
            </a:r>
            <a:r>
              <a:rPr lang="en-US" dirty="0"/>
              <a:t>S</a:t>
            </a:r>
            <a:r>
              <a:rPr lang="en-US" dirty="0" smtClean="0"/>
              <a:t>chrodinger’s modules serve as black boxes. LEA3D published its methods on scientific paper.</a:t>
            </a:r>
          </a:p>
          <a:p>
            <a:r>
              <a:rPr lang="en-US" dirty="0" smtClean="0"/>
              <a:t>Schrodinger provide integrated tools such as Glide in their package. MOE requires extra license for some docking package, such as GOLD. LEA3D makes use of free software or commercial software to complete some of the tasks.</a:t>
            </a:r>
          </a:p>
          <a:p>
            <a:r>
              <a:rPr lang="en-US" dirty="0" smtClean="0"/>
              <a:t>LEA3D also differs in its approach to find new hits.</a:t>
            </a:r>
            <a:endParaRPr lang="en-US" dirty="0"/>
          </a:p>
        </p:txBody>
      </p:sp>
    </p:spTree>
    <p:extLst>
      <p:ext uri="{BB962C8B-B14F-4D97-AF65-F5344CB8AC3E}">
        <p14:creationId xmlns:p14="http://schemas.microsoft.com/office/powerpoint/2010/main" val="34089794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Supplementary materials</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63275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43133460"/>
              </p:ext>
            </p:extLst>
          </p:nvPr>
        </p:nvGraphicFramePr>
        <p:xfrm>
          <a:off x="304800" y="152421"/>
          <a:ext cx="8686798" cy="6629408"/>
        </p:xfrm>
        <a:graphic>
          <a:graphicData uri="http://schemas.openxmlformats.org/drawingml/2006/table">
            <a:tbl>
              <a:tblPr>
                <a:tableStyleId>{5C22544A-7EE6-4342-B048-85BDC9FD1C3A}</a:tableStyleId>
              </a:tblPr>
              <a:tblGrid>
                <a:gridCol w="618772"/>
                <a:gridCol w="618772"/>
                <a:gridCol w="623570"/>
                <a:gridCol w="623570"/>
                <a:gridCol w="623570"/>
                <a:gridCol w="618772"/>
                <a:gridCol w="618772"/>
                <a:gridCol w="618772"/>
                <a:gridCol w="623570"/>
                <a:gridCol w="623570"/>
                <a:gridCol w="618772"/>
                <a:gridCol w="618772"/>
                <a:gridCol w="618772"/>
                <a:gridCol w="618772"/>
              </a:tblGrid>
              <a:tr h="209098">
                <a:tc gridSpan="2">
                  <a:txBody>
                    <a:bodyPr/>
                    <a:lstStyle/>
                    <a:p>
                      <a:pPr algn="l" fontAlgn="b"/>
                      <a:r>
                        <a:rPr lang="en-US" sz="600" u="none" strike="noStrike">
                          <a:effectLst/>
                        </a:rPr>
                        <a:t>4BV3(SIRT3, Ex243, NAD+)</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gridSpan="3">
                  <a:txBody>
                    <a:bodyPr/>
                    <a:lstStyle/>
                    <a:p>
                      <a:pPr algn="l" fontAlgn="b"/>
                      <a:r>
                        <a:rPr lang="en-US" sz="600" u="none" strike="noStrike">
                          <a:effectLst/>
                        </a:rPr>
                        <a:t>4BVH(SIRT3, Ex243, AADPR)</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gridSpan="2">
                  <a:txBody>
                    <a:bodyPr/>
                    <a:lstStyle/>
                    <a:p>
                      <a:pPr algn="l" fontAlgn="b"/>
                      <a:r>
                        <a:rPr lang="en-US" sz="600" u="none" strike="noStrike">
                          <a:effectLst/>
                        </a:rPr>
                        <a:t>4BVH(SIRT3, AADPR)</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gridSpan="2">
                  <a:txBody>
                    <a:bodyPr/>
                    <a:lstStyle/>
                    <a:p>
                      <a:pPr algn="l" fontAlgn="b"/>
                      <a:r>
                        <a:rPr lang="en-US" sz="600" u="none" strike="noStrike">
                          <a:effectLst/>
                        </a:rPr>
                        <a:t>MM-PB(GB)SA analysis only</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gridSpan="2">
                  <a:txBody>
                    <a:bodyPr/>
                    <a:lstStyle/>
                    <a:p>
                      <a:pPr algn="l" fontAlgn="b"/>
                      <a:r>
                        <a:rPr lang="en-US" sz="600" u="none" strike="noStrike">
                          <a:effectLst/>
                        </a:rPr>
                        <a:t>Ex243 Binding: PBSA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-7.4241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gridSpan="2">
                  <a:txBody>
                    <a:bodyPr/>
                    <a:lstStyle/>
                    <a:p>
                      <a:pPr algn="l" fontAlgn="b"/>
                      <a:r>
                        <a:rPr lang="en-US" sz="600" u="none" strike="noStrike">
                          <a:effectLst/>
                        </a:rPr>
                        <a:t>Ex243 Binding: PBSA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-6.5583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-5.6197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3.6376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0.2566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-9.0409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3.2103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0.2264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-7.0917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3.1002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0.2187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-8.3610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3.3108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0.2335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-9.1204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3.6103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0.2546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-6.9906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3.2477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0.2291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-7.8944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3.3606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0.2370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-7.6387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3.6870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0.2601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-6.0428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3.6764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0.2593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-7.8927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3.2500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0.2292</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-7.3684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3.5251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0.2486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-8.5071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3.8591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0.2722</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-7.0899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3.3460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0.2360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-7.7878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3.5026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0.2471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-7.6578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3.4399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0.2426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-4.4322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3.8537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0.2718</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-7.8478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3.5353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0.2494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-5.8591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3.3190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0.2341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-7.1886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3.6346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0.2564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-3.3333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3.7239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0.2627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-8.7431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3.2624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0.2301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-2.2980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3.5948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0.2536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gridSpan="2">
                  <a:txBody>
                    <a:bodyPr/>
                    <a:lstStyle/>
                    <a:p>
                      <a:pPr algn="l" fontAlgn="b"/>
                      <a:r>
                        <a:rPr lang="en-US" sz="600" u="none" strike="noStrike">
                          <a:effectLst/>
                        </a:rPr>
                        <a:t>Ex243 Binding: GBSA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-42.5660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gridSpan="2">
                  <a:txBody>
                    <a:bodyPr/>
                    <a:lstStyle/>
                    <a:p>
                      <a:pPr algn="l" fontAlgn="b"/>
                      <a:r>
                        <a:rPr lang="en-US" sz="600" u="none" strike="noStrike">
                          <a:effectLst/>
                        </a:rPr>
                        <a:t>Ex243 Binding: GBSA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-37.7524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-39.9688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2.7975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0.1973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-37.9178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2.4311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0.1715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-40.0264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2.6611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0.1877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-36.6527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2.4424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0.1723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-42.8435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2.8556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0.2014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-36.9105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2.4641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0.1738</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-42.6962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2.4166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0.1705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-36.8320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2.1828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0.1540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-42.9350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2.6100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0.1841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-37.8608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2.3891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0.1685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-43.2357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2.2706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0.1602</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-39.0029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2.4904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0.1757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-43.3978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2.5732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0.1815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-38.7928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2.3026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0.1624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-43.0746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2.2800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0.1608</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-37.3272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2.1729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0.1533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-43.8251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2.4603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0.1735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-38.6895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2.4073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0.1698</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-43.3814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2.2166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0.1563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-37.9142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2.1267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0.1500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-42.8415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2.3965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0.1690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-37.3760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2.3060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0.1627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r>
              <a:tr h="110695">
                <a:tc gridSpan="2">
                  <a:txBody>
                    <a:bodyPr/>
                    <a:lstStyle/>
                    <a:p>
                      <a:pPr algn="l" fontAlgn="b"/>
                      <a:r>
                        <a:rPr lang="en-US" sz="600" u="none" strike="noStrike">
                          <a:effectLst/>
                        </a:rPr>
                        <a:t>NAD+ Binding: PBSA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-5.5636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gridSpan="2">
                  <a:txBody>
                    <a:bodyPr/>
                    <a:lstStyle/>
                    <a:p>
                      <a:pPr algn="l" fontAlgn="b"/>
                      <a:r>
                        <a:rPr lang="en-US" sz="600" u="none" strike="noStrike">
                          <a:effectLst/>
                        </a:rPr>
                        <a:t>AADPR Binding: PBSA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-19.9103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gridSpan="2">
                  <a:txBody>
                    <a:bodyPr/>
                    <a:lstStyle/>
                    <a:p>
                      <a:pPr algn="l" fontAlgn="b"/>
                      <a:r>
                        <a:rPr lang="en-US" sz="600" u="none" strike="noStrike">
                          <a:effectLst/>
                        </a:rPr>
                        <a:t>AADPR Binding: PBSA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-19.2559</a:t>
                      </a:r>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-3.9725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8.2794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0.5840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-21.4296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6.9769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0.4921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-21.0228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6.3404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0.4472</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-7.9421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9.3367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0.6586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-22.0272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6.3794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0.4500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-20.5932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6.1182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0.4315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-0.5104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7.6185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0.5374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-21.0751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6.6560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0.4695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-19.9816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6.3779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0.4499</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-1.8137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7.7709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0.5481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-20.3548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7.0177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0.4950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-19.0934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6.7697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0.4775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1.2185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7.2527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0.5116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-21.7683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7.1613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0.5051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-20.8428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7.0722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0.4988</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-2.5002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8.0275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0.5662</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-19.3325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6.2343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0.4397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-18.6765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6.1324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0.4325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-11.6769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8.5433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0.6026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-20.2800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6.2822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0.4431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-20.1680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6.4509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0.4550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-12.3603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8.3256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0.5872</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-18.8798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6.6265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0.4674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-18.3969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6.2880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0.4435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-7.2841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8.4307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0.5947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-18.8514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6.0468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0.4265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-18.6909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6.0752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0.4285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-5.5453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11.9031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0.8396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-18.8834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7.0447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0.4969</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-18.4692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6.7509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0.4762</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-8.8124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11.5502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0.8147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-16.1309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6.0190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0.4245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-15.8799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5.6362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0.3975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r>
                        <a:rPr lang="en-US" sz="600" u="none" strike="noStrike">
                          <a:effectLst/>
                        </a:rPr>
                        <a:t>Mean</a:t>
                      </a:r>
                      <a:endParaRPr lang="en-US" sz="600" b="0" i="0" u="none" strike="noStrike">
                        <a:solidFill>
                          <a:srgbClr val="000000"/>
                        </a:solidFill>
                        <a:effectLst/>
                        <a:latin typeface="Calibri"/>
                      </a:endParaRPr>
                    </a:p>
                  </a:txBody>
                  <a:tcPr marL="4972" marR="4972" marT="4972" marB="0" anchor="b"/>
                </a:tc>
              </a:tr>
              <a:tr h="110695">
                <a:tc gridSpan="2">
                  <a:txBody>
                    <a:bodyPr/>
                    <a:lstStyle/>
                    <a:p>
                      <a:pPr algn="l" fontAlgn="b"/>
                      <a:r>
                        <a:rPr lang="en-US" sz="600" u="none" strike="noStrike">
                          <a:effectLst/>
                        </a:rPr>
                        <a:t>NAD+ Binding: GBSA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-82.2149</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gridSpan="2">
                  <a:txBody>
                    <a:bodyPr/>
                    <a:lstStyle/>
                    <a:p>
                      <a:pPr algn="l" fontAlgn="b"/>
                      <a:r>
                        <a:rPr lang="en-US" sz="600" u="none" strike="noStrike">
                          <a:effectLst/>
                        </a:rPr>
                        <a:t>AADPR Binding: GBSA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-93.6443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gridSpan="2">
                  <a:txBody>
                    <a:bodyPr/>
                    <a:lstStyle/>
                    <a:p>
                      <a:pPr algn="l" fontAlgn="b"/>
                      <a:r>
                        <a:rPr lang="en-US" sz="600" u="none" strike="noStrike">
                          <a:effectLst/>
                        </a:rPr>
                        <a:t>AADPR Binding: GBSA</a:t>
                      </a:r>
                      <a:endParaRPr lang="en-US" sz="600" b="0" i="0" u="none" strike="noStrike">
                        <a:solidFill>
                          <a:srgbClr val="000000"/>
                        </a:solidFill>
                        <a:effectLst/>
                        <a:latin typeface="Calibri"/>
                      </a:endParaRPr>
                    </a:p>
                  </a:txBody>
                  <a:tcPr marL="4972" marR="4972" marT="4972"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-89.1580</a:t>
                      </a:r>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-83.8869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5.8233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0.4107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-96.5586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5.5241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0.3896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-91.7767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5.4560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0.3848</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-85.9095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8.3047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0.5858</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-96.0371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5.2407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0.3697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-91.5942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5.1843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0.3657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-75.1379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4.9513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0.3492</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-94.3962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5.4968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0.3877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-89.9327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5.4096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0.3816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-77.2099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6.6612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0.4698</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-94.2898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5.5848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0.3939</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-89.7430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5.4544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0.3847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-77.6457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5.6982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0.4019</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-95.1063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5.8409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0.4120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-90.6804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5.7293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0.4041</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-80.1467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6.4875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0.4576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-93.5591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5.4493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0.3844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-89.2840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5.3091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0.3745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-88.7904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7.3812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0.5206</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-94.9278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5.4763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0.3863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-90.5411</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5.3864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0.3799</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-86.5045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6.4552</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0.4553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-92.1347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5.2375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0.3694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-87.6520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5.0229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0.3543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-78.4785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7.8690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0.5550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-92.7110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5.4193</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0.3823</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-88.1930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5.3730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0.3790</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-83.7717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9.0479</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0.6382</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-91.5807</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5.9320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0.4184</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-87.0578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5.6775</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0.4005</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r>
              <a:tr h="110695">
                <a:tc>
                  <a:txBody>
                    <a:bodyPr/>
                    <a:lstStyle/>
                    <a:p>
                      <a:pPr algn="r" fontAlgn="b"/>
                      <a:r>
                        <a:rPr lang="en-US" sz="600" u="none" strike="noStrike">
                          <a:effectLst/>
                        </a:rPr>
                        <a:t>-86.8818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9.8356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0.6937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-88.7856</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5.1560</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0.3637</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-84.2828</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5.0014</a:t>
                      </a:r>
                      <a:endParaRPr lang="en-US" sz="600" b="0" i="0" u="none" strike="noStrike">
                        <a:solidFill>
                          <a:srgbClr val="000000"/>
                        </a:solidFill>
                        <a:effectLst/>
                        <a:latin typeface="Calibri"/>
                      </a:endParaRPr>
                    </a:p>
                  </a:txBody>
                  <a:tcPr marL="4972" marR="4972" marT="4972" marB="0" anchor="b"/>
                </a:tc>
                <a:tc>
                  <a:txBody>
                    <a:bodyPr/>
                    <a:lstStyle/>
                    <a:p>
                      <a:pPr algn="r" fontAlgn="b"/>
                      <a:r>
                        <a:rPr lang="en-US" sz="600" u="none" strike="noStrike">
                          <a:effectLst/>
                        </a:rPr>
                        <a:t>0.3528</a:t>
                      </a:r>
                      <a:endParaRPr lang="en-US" sz="600" b="0" i="0" u="none" strike="noStrike">
                        <a:solidFill>
                          <a:srgbClr val="000000"/>
                        </a:solidFill>
                        <a:effectLst/>
                        <a:latin typeface="Calibri"/>
                      </a:endParaRPr>
                    </a:p>
                  </a:txBody>
                  <a:tcPr marL="4972" marR="4972" marT="4972" marB="0" anchor="b"/>
                </a:tc>
                <a:tc>
                  <a:txBody>
                    <a:bodyPr/>
                    <a:lstStyle/>
                    <a:p>
                      <a:pPr algn="l" fontAlgn="b"/>
                      <a:endParaRPr lang="en-US" sz="600" b="0" i="0" u="none" strike="noStrike" dirty="0">
                        <a:solidFill>
                          <a:srgbClr val="000000"/>
                        </a:solidFill>
                        <a:effectLst/>
                        <a:latin typeface="Calibri"/>
                      </a:endParaRPr>
                    </a:p>
                  </a:txBody>
                  <a:tcPr marL="4972" marR="4972" marT="4972" marB="0" anchor="b"/>
                </a:tc>
              </a:tr>
            </a:tbl>
          </a:graphicData>
        </a:graphic>
      </p:graphicFrame>
    </p:spTree>
    <p:extLst>
      <p:ext uri="{BB962C8B-B14F-4D97-AF65-F5344CB8AC3E}">
        <p14:creationId xmlns:p14="http://schemas.microsoft.com/office/powerpoint/2010/main" val="25383407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491587"/>
              </p:ext>
            </p:extLst>
          </p:nvPr>
        </p:nvGraphicFramePr>
        <p:xfrm>
          <a:off x="152401" y="152389"/>
          <a:ext cx="8839201" cy="6629397"/>
        </p:xfrm>
        <a:graphic>
          <a:graphicData uri="http://schemas.openxmlformats.org/drawingml/2006/table">
            <a:tbl>
              <a:tblPr>
                <a:tableStyleId>{5C22544A-7EE6-4342-B048-85BDC9FD1C3A}</a:tableStyleId>
              </a:tblPr>
              <a:tblGrid>
                <a:gridCol w="1482466"/>
                <a:gridCol w="796825"/>
                <a:gridCol w="620782"/>
                <a:gridCol w="592987"/>
                <a:gridCol w="796825"/>
                <a:gridCol w="620782"/>
                <a:gridCol w="592987"/>
                <a:gridCol w="796825"/>
                <a:gridCol w="602252"/>
                <a:gridCol w="592987"/>
                <a:gridCol w="731967"/>
                <a:gridCol w="611516"/>
              </a:tblGrid>
              <a:tr h="247784">
                <a:tc>
                  <a:txBody>
                    <a:bodyPr/>
                    <a:lstStyle/>
                    <a:p>
                      <a:pPr algn="l" fontAlgn="b"/>
                      <a:endParaRPr lang="en-US" sz="700" b="0" i="0" u="none" strike="noStrike">
                        <a:solidFill>
                          <a:srgbClr val="000000"/>
                        </a:solidFill>
                        <a:effectLst/>
                        <a:latin typeface="Calibri"/>
                      </a:endParaRPr>
                    </a:p>
                  </a:txBody>
                  <a:tcPr marL="6010" marR="6010" marT="6010" marB="0" anchor="b"/>
                </a:tc>
                <a:tc gridSpan="3">
                  <a:txBody>
                    <a:bodyPr/>
                    <a:lstStyle/>
                    <a:p>
                      <a:pPr algn="l" fontAlgn="b"/>
                      <a:r>
                        <a:rPr lang="en-US" sz="700" u="none" strike="noStrike">
                          <a:effectLst/>
                        </a:rPr>
                        <a:t>4BV3(SIRT3, Ex243, NAD+)</a:t>
                      </a:r>
                      <a:endParaRPr lang="en-US" sz="700" b="0" i="0" u="none" strike="noStrike">
                        <a:solidFill>
                          <a:srgbClr val="000000"/>
                        </a:solidFill>
                        <a:effectLst/>
                        <a:latin typeface="Calibri"/>
                      </a:endParaRPr>
                    </a:p>
                  </a:txBody>
                  <a:tcPr marL="6010" marR="6010" marT="6010" marB="0" anchor="b"/>
                </a:tc>
                <a:tc hMerge="1">
                  <a:txBody>
                    <a:bodyPr/>
                    <a:lstStyle/>
                    <a:p>
                      <a:endParaRPr lang="en-US"/>
                    </a:p>
                  </a:txBody>
                  <a:tcPr/>
                </a:tc>
                <a:tc hMerge="1">
                  <a:txBody>
                    <a:bodyPr/>
                    <a:lstStyle/>
                    <a:p>
                      <a:endParaRPr lang="en-US"/>
                    </a:p>
                  </a:txBody>
                  <a:tcPr/>
                </a:tc>
                <a:tc gridSpan="3">
                  <a:txBody>
                    <a:bodyPr/>
                    <a:lstStyle/>
                    <a:p>
                      <a:pPr algn="l" fontAlgn="b"/>
                      <a:r>
                        <a:rPr lang="en-US" sz="700" u="none" strike="noStrike">
                          <a:effectLst/>
                        </a:rPr>
                        <a:t>4BV3(SIRT3, Ex243, NAD+)</a:t>
                      </a:r>
                      <a:endParaRPr lang="en-US" sz="700" b="0" i="0" u="none" strike="noStrike">
                        <a:solidFill>
                          <a:srgbClr val="000000"/>
                        </a:solidFill>
                        <a:effectLst/>
                        <a:latin typeface="Calibri"/>
                      </a:endParaRPr>
                    </a:p>
                  </a:txBody>
                  <a:tcPr marL="6010" marR="6010" marT="6010" marB="0" anchor="b"/>
                </a:tc>
                <a:tc hMerge="1">
                  <a:txBody>
                    <a:bodyPr/>
                    <a:lstStyle/>
                    <a:p>
                      <a:endParaRPr lang="en-US"/>
                    </a:p>
                  </a:txBody>
                  <a:tcPr/>
                </a:tc>
                <a:tc hMerge="1">
                  <a:txBody>
                    <a:bodyPr/>
                    <a:lstStyle/>
                    <a:p>
                      <a:endParaRPr lang="en-US"/>
                    </a:p>
                  </a:txBody>
                  <a:tcPr/>
                </a:tc>
                <a:tc gridSpan="3">
                  <a:txBody>
                    <a:bodyPr/>
                    <a:lstStyle/>
                    <a:p>
                      <a:pPr algn="l" fontAlgn="b"/>
                      <a:r>
                        <a:rPr lang="en-US" sz="700" u="none" strike="noStrike">
                          <a:effectLst/>
                        </a:rPr>
                        <a:t>4BVH(SIRT3, Ex243, AADPR)</a:t>
                      </a:r>
                      <a:endParaRPr lang="en-US" sz="700" b="0" i="0" u="none" strike="noStrike">
                        <a:solidFill>
                          <a:srgbClr val="000000"/>
                        </a:solidFill>
                        <a:effectLst/>
                        <a:latin typeface="Calibri"/>
                      </a:endParaRPr>
                    </a:p>
                  </a:txBody>
                  <a:tcPr marL="6010" marR="6010" marT="6010" marB="0" anchor="b"/>
                </a:tc>
                <a:tc hMerge="1">
                  <a:txBody>
                    <a:bodyPr/>
                    <a:lstStyle/>
                    <a:p>
                      <a:endParaRPr lang="en-US"/>
                    </a:p>
                  </a:txBody>
                  <a:tcPr/>
                </a:tc>
                <a:tc hMerge="1">
                  <a:txBody>
                    <a:bodyPr/>
                    <a:lstStyle/>
                    <a:p>
                      <a:endParaRPr lang="en-US"/>
                    </a:p>
                  </a:txBody>
                  <a:tcPr/>
                </a:tc>
                <a:tc gridSpan="2">
                  <a:txBody>
                    <a:bodyPr/>
                    <a:lstStyle/>
                    <a:p>
                      <a:pPr algn="l" fontAlgn="b"/>
                      <a:r>
                        <a:rPr lang="en-US" sz="700" u="none" strike="noStrike">
                          <a:effectLst/>
                        </a:rPr>
                        <a:t>4BVH(SIRT3, Ex243, AADPR)</a:t>
                      </a:r>
                      <a:endParaRPr lang="en-US" sz="700" b="0" i="0" u="none" strike="noStrike">
                        <a:solidFill>
                          <a:srgbClr val="000000"/>
                        </a:solidFill>
                        <a:effectLst/>
                        <a:latin typeface="Calibri"/>
                      </a:endParaRPr>
                    </a:p>
                  </a:txBody>
                  <a:tcPr marL="6010" marR="6010" marT="6010" marB="0" anchor="b"/>
                </a:tc>
                <a:tc hMerge="1">
                  <a:txBody>
                    <a:bodyPr/>
                    <a:lstStyle/>
                    <a:p>
                      <a:endParaRPr lang="en-US"/>
                    </a:p>
                  </a:txBody>
                  <a:tcPr/>
                </a:tc>
              </a:tr>
              <a:tr h="135779">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r>
              <a:tr h="135779">
                <a:tc>
                  <a:txBody>
                    <a:bodyPr/>
                    <a:lstStyle/>
                    <a:p>
                      <a:pPr algn="l" fontAlgn="b"/>
                      <a:endParaRPr lang="en-US" sz="700" b="0" i="0" u="none" strike="noStrike">
                        <a:solidFill>
                          <a:srgbClr val="000000"/>
                        </a:solidFill>
                        <a:effectLst/>
                        <a:latin typeface="Calibri"/>
                      </a:endParaRPr>
                    </a:p>
                  </a:txBody>
                  <a:tcPr marL="6010" marR="6010" marT="6010" marB="0" anchor="b"/>
                </a:tc>
                <a:tc gridSpan="2">
                  <a:txBody>
                    <a:bodyPr/>
                    <a:lstStyle/>
                    <a:p>
                      <a:pPr algn="l" fontAlgn="b"/>
                      <a:r>
                        <a:rPr lang="en-US" sz="700" u="none" strike="noStrike">
                          <a:effectLst/>
                        </a:rPr>
                        <a:t>NAD+ interactions</a:t>
                      </a:r>
                      <a:endParaRPr lang="en-US" sz="700" b="0" i="0" u="none" strike="noStrike">
                        <a:solidFill>
                          <a:srgbClr val="000000"/>
                        </a:solidFill>
                        <a:effectLst/>
                        <a:latin typeface="Calibri"/>
                      </a:endParaRPr>
                    </a:p>
                  </a:txBody>
                  <a:tcPr marL="6010" marR="6010" marT="6010" marB="0" anchor="b"/>
                </a:tc>
                <a:tc h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6010" marR="6010" marT="6010" marB="0" anchor="b"/>
                </a:tc>
                <a:tc gridSpan="2">
                  <a:txBody>
                    <a:bodyPr/>
                    <a:lstStyle/>
                    <a:p>
                      <a:pPr algn="l" fontAlgn="b"/>
                      <a:r>
                        <a:rPr lang="en-US" sz="700" u="none" strike="noStrike">
                          <a:effectLst/>
                        </a:rPr>
                        <a:t>Ex243 interactions</a:t>
                      </a:r>
                      <a:endParaRPr lang="en-US" sz="700" b="0" i="0" u="none" strike="noStrike">
                        <a:solidFill>
                          <a:srgbClr val="000000"/>
                        </a:solidFill>
                        <a:effectLst/>
                        <a:latin typeface="Calibri"/>
                      </a:endParaRPr>
                    </a:p>
                  </a:txBody>
                  <a:tcPr marL="6010" marR="6010" marT="6010" marB="0" anchor="b"/>
                </a:tc>
                <a:tc h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6010" marR="6010" marT="6010" marB="0" anchor="b"/>
                </a:tc>
                <a:tc gridSpan="2">
                  <a:txBody>
                    <a:bodyPr/>
                    <a:lstStyle/>
                    <a:p>
                      <a:pPr algn="l" fontAlgn="b"/>
                      <a:r>
                        <a:rPr lang="en-US" sz="700" u="none" strike="noStrike">
                          <a:effectLst/>
                        </a:rPr>
                        <a:t>AADPR interactions</a:t>
                      </a:r>
                      <a:endParaRPr lang="en-US" sz="700" b="0" i="0" u="none" strike="noStrike">
                        <a:solidFill>
                          <a:srgbClr val="000000"/>
                        </a:solidFill>
                        <a:effectLst/>
                        <a:latin typeface="Calibri"/>
                      </a:endParaRPr>
                    </a:p>
                  </a:txBody>
                  <a:tcPr marL="6010" marR="6010" marT="6010" marB="0" anchor="b"/>
                </a:tc>
                <a:tc h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6010" marR="6010" marT="6010" marB="0" anchor="b"/>
                </a:tc>
                <a:tc gridSpan="2">
                  <a:txBody>
                    <a:bodyPr/>
                    <a:lstStyle/>
                    <a:p>
                      <a:pPr algn="l" fontAlgn="b"/>
                      <a:r>
                        <a:rPr lang="en-US" sz="700" u="none" strike="noStrike">
                          <a:effectLst/>
                        </a:rPr>
                        <a:t>Ex243 interactions</a:t>
                      </a:r>
                      <a:endParaRPr lang="en-US" sz="700" b="0" i="0" u="none" strike="noStrike">
                        <a:solidFill>
                          <a:srgbClr val="000000"/>
                        </a:solidFill>
                        <a:effectLst/>
                        <a:latin typeface="Calibri"/>
                      </a:endParaRPr>
                    </a:p>
                  </a:txBody>
                  <a:tcPr marL="6010" marR="6010" marT="6010" marB="0" anchor="b"/>
                </a:tc>
                <a:tc hMerge="1">
                  <a:txBody>
                    <a:bodyPr/>
                    <a:lstStyle/>
                    <a:p>
                      <a:endParaRPr lang="en-US"/>
                    </a:p>
                  </a:txBody>
                  <a:tcPr/>
                </a:tc>
              </a:tr>
              <a:tr h="135779">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r>
                        <a:rPr lang="en-US" sz="700" u="none" strike="noStrike">
                          <a:effectLst/>
                        </a:rPr>
                        <a:t>Average</a:t>
                      </a:r>
                      <a:endParaRPr lang="en-US" sz="700" b="0" i="0" u="none" strike="noStrike">
                        <a:solidFill>
                          <a:srgbClr val="000000"/>
                        </a:solidFill>
                        <a:effectLst/>
                        <a:latin typeface="Calibri"/>
                      </a:endParaRPr>
                    </a:p>
                  </a:txBody>
                  <a:tcPr marL="6010" marR="6010" marT="6010" marB="0" anchor="b"/>
                </a:tc>
                <a:tc>
                  <a:txBody>
                    <a:bodyPr/>
                    <a:lstStyle/>
                    <a:p>
                      <a:pPr algn="l" fontAlgn="b"/>
                      <a:r>
                        <a:rPr lang="en-US" sz="700" u="none" strike="noStrike">
                          <a:effectLst/>
                        </a:rPr>
                        <a:t>STD</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r>
                        <a:rPr lang="en-US" sz="700" u="none" strike="noStrike">
                          <a:effectLst/>
                        </a:rPr>
                        <a:t>Average</a:t>
                      </a:r>
                      <a:endParaRPr lang="en-US" sz="700" b="0" i="0" u="none" strike="noStrike">
                        <a:solidFill>
                          <a:srgbClr val="000000"/>
                        </a:solidFill>
                        <a:effectLst/>
                        <a:latin typeface="Calibri"/>
                      </a:endParaRPr>
                    </a:p>
                  </a:txBody>
                  <a:tcPr marL="6010" marR="6010" marT="6010" marB="0" anchor="b"/>
                </a:tc>
                <a:tc>
                  <a:txBody>
                    <a:bodyPr/>
                    <a:lstStyle/>
                    <a:p>
                      <a:pPr algn="l" fontAlgn="b"/>
                      <a:r>
                        <a:rPr lang="en-US" sz="700" u="none" strike="noStrike">
                          <a:effectLst/>
                        </a:rPr>
                        <a:t>STD</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r>
                        <a:rPr lang="en-US" sz="700" u="none" strike="noStrike">
                          <a:effectLst/>
                        </a:rPr>
                        <a:t>Average</a:t>
                      </a:r>
                      <a:endParaRPr lang="en-US" sz="700" b="0" i="0" u="none" strike="noStrike">
                        <a:solidFill>
                          <a:srgbClr val="000000"/>
                        </a:solidFill>
                        <a:effectLst/>
                        <a:latin typeface="Calibri"/>
                      </a:endParaRPr>
                    </a:p>
                  </a:txBody>
                  <a:tcPr marL="6010" marR="6010" marT="6010" marB="0" anchor="b"/>
                </a:tc>
                <a:tc>
                  <a:txBody>
                    <a:bodyPr/>
                    <a:lstStyle/>
                    <a:p>
                      <a:pPr algn="l" fontAlgn="b"/>
                      <a:r>
                        <a:rPr lang="en-US" sz="700" u="none" strike="noStrike">
                          <a:effectLst/>
                        </a:rPr>
                        <a:t>STD</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r>
                        <a:rPr lang="en-US" sz="700" u="none" strike="noStrike">
                          <a:effectLst/>
                        </a:rPr>
                        <a:t>Average</a:t>
                      </a:r>
                      <a:endParaRPr lang="en-US" sz="700" b="0" i="0" u="none" strike="noStrike">
                        <a:solidFill>
                          <a:srgbClr val="000000"/>
                        </a:solidFill>
                        <a:effectLst/>
                        <a:latin typeface="Calibri"/>
                      </a:endParaRPr>
                    </a:p>
                  </a:txBody>
                  <a:tcPr marL="6010" marR="6010" marT="6010" marB="0" anchor="b"/>
                </a:tc>
                <a:tc>
                  <a:txBody>
                    <a:bodyPr/>
                    <a:lstStyle/>
                    <a:p>
                      <a:pPr algn="l" fontAlgn="b"/>
                      <a:r>
                        <a:rPr lang="en-US" sz="700" u="none" strike="noStrike">
                          <a:effectLst/>
                        </a:rPr>
                        <a:t>STD</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VDWAALS_complex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-2244.1649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23.9709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-2244.1649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23.9709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-2233.5601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22.8900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-2233.5601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22.8900</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EEL_complex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-17980.8743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116.2920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-17980.8743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116.2920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-17831.6168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98.2474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-17831.6168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98.2474</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EGB_complex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-3284.2986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60.0723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-3284.2986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60.0723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-3575.6471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74.8697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-3575.6471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74.8697</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ESURF_complex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94.4458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1.9353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94.4458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1.9353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97.1458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1.8318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97.1458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1.8318</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EPB_complex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-3031.2415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57.8292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-3031.2415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57.8292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-3322.4267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74.7095</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-3322.4267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74.7095</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ENPOLAR_complex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2125.1492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10.2513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2125.1492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10.2513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2139.9354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9.1387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2139.9354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9.1387</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EDISPER_complex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-1210.7686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13.3196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-1210.7686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13.3196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-1232.8459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11.6484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-1232.8459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11.6484</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G_gas_complex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-3869.4795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80.2286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-3869.4795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80.2286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-3559.9410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93.5804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-3559.9410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93.5804</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G_solv_igb2_complex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-3189.8528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59.3553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-3189.8528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59.3553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-3478.5013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74.1742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-3478.5013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74.1742</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G_solv_pb_complex</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-2116.8609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59.1863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-2116.8609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59.1863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-2415.3373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75.2986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-2415.3373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75.2986</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VDWAALS_receptor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-2150.0316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23.2859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-2201.2036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24.0389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-2151.6346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22.4086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-2191.7965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22.6712</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EEL_receptor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-17911.4666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113.5417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-17966.8913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116.1674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-17960.8487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94.7349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-17825.7913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98.4816</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EGB_receptor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-3204.4954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57.7662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-3299.9617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60.2953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-3325.1986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70.1888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-3586.5203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74.8739</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ESURF_receptor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98.7699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1.9110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96.4999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1.9270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100.9933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1.8178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99.1107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1.8215</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EPB_receptor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-2965.4607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55.2921</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-3060.0633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57.6782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-3090.4112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69.0158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-3342.8553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74.8146</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ENPOLAR_receptor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2116.7083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10.2031</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2123.6995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10.2507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2132.9012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9.1177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2138.3735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9.0970</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EDISPER_receptor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-1238.1006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13.3188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-1227.3790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13.2372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-1257.4155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11.6536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-1249.0922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11.6239</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G_gas_receptor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-3608.5796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78.3848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-3781.6665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80.2460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-3478.9295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88.9402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-3481.7189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93.6539</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G_solv_igb2_receptor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-3105.7255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57.0730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-3203.4618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59.5710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-3224.2053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69.5348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-3487.4095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74.1735</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G_solv_pb_receptor</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-2086.8530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56.4502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-2163.7429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58.9572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-2214.9255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69.4513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-2453.5740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75.4571</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VDWAALS_ligand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-9.8286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1.8438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-3.2770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0.3130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-9.2009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0.9848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-3.2982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0.3211</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EEL_ligand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31.1446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9.8378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20.5494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1.0013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119.4819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7.2744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20.5682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1.0568</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EGB_ligand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-192.0948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5.1095</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-20.3244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0.6625</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-228.5826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3.5332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-20.4797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0.6447</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ESURF_ligand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5.3254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0.0384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2.2829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0.0137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4.9563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0.0381</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2.2812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0.0136</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EPB_ligand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-201.0812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4.8567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-18.5975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0.6324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-235.7382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3.6237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-18.7565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0.6095</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ENPOLAR_ligand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58.8633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0.3404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27.3327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0.1409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53.8720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0.2799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27.3287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0.1421</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EDISPER_ligand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-67.0834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0.3442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-28.6456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0.1534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-61.6097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0.3069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-28.6363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0.1589</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G_gas_ligand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-76.0429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8.1814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-13.5965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3.7143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-18.0370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6.7550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-13.3630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3.6804</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G_solv_igb2_ligand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-186.7694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5.0951</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-18.0416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0.6616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-223.6262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3.5177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-18.1986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0.6438</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G_solv_pb_ligand</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-209.3013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4.8044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-19.9105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0.6633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-243.4760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3.6400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-20.0641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0.6419</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VDWAALS_diff</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-84.3047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4.2547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-39.6843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2.4852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-72.7246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4.5184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-38.4655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2.3333</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EEL_diff</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-100.5523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23.4007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-34.5323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3.2038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9.7501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16.6965</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-26.3937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2.9341</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EGB_diff</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112.2916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17.0809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35.9875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1.7319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-21.8660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14.0578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31.3529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1.6489</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ESURF_diff</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-9.6495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0.2458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-4.3370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0.0979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-8.8038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0.2218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-4.2461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0.1255</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EPB_diff</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135.3004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17.6683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47.4194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2.8970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3.7227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14.4405</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39.1851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2.7245</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ENPOLAR_diff</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-50.4224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1.0351</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-25.8830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0.2830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-46.8378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0.9029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-25.7668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0.3951</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EDISPER_diff</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94.4154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1.3554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45.2561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0.7936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86.1793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1.1329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44.8826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0.9061</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DG_gas</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-184.8570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23.3639</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-74.2166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3.3396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-62.9745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16.1930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-64.8592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3.0039</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DG_solv_igb2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102.6421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17.0055</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31.6506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1.7278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-30.6697</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14.0145</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27.1068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1.6394</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DG_solv_pb</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179.2934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17.7860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66.7925</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3.2614</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43.0642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14.3478</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58.3008</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3.3240</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r>
              <a:tr h="135779">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DG_igb2</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-82.2149</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8.5256</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-42.5660</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2.8050</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-93.6443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5.8912</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-37.7524</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2.4672</a:t>
                      </a:r>
                      <a:endParaRPr lang="en-US" sz="700" b="0" i="0" u="none" strike="noStrike">
                        <a:solidFill>
                          <a:srgbClr val="000000"/>
                        </a:solidFill>
                        <a:effectLst/>
                        <a:latin typeface="Calibri"/>
                      </a:endParaRPr>
                    </a:p>
                  </a:txBody>
                  <a:tcPr marL="6010" marR="6010" marT="6010" marB="0" anchor="b"/>
                </a:tc>
              </a:tr>
              <a:tr h="135779">
                <a:tc>
                  <a:txBody>
                    <a:bodyPr/>
                    <a:lstStyle/>
                    <a:p>
                      <a:pPr algn="l" fontAlgn="b"/>
                      <a:r>
                        <a:rPr lang="en-US" sz="700" u="none" strike="noStrike">
                          <a:effectLst/>
                        </a:rPr>
                        <a:t>DG_pb</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-5.5636</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9.9083</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-7.4241</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3.6057</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-19.9103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6.8001</a:t>
                      </a:r>
                      <a:endParaRPr lang="en-US" sz="700" b="0" i="0" u="none" strike="noStrike">
                        <a:solidFill>
                          <a:srgbClr val="000000"/>
                        </a:solidFill>
                        <a:effectLst/>
                        <a:latin typeface="Calibri"/>
                      </a:endParaRPr>
                    </a:p>
                  </a:txBody>
                  <a:tcPr marL="6010" marR="6010" marT="6010" marB="0" anchor="b"/>
                </a:tc>
                <a:tc>
                  <a:txBody>
                    <a:bodyPr/>
                    <a:lstStyle/>
                    <a:p>
                      <a:pPr algn="l" fontAlgn="b"/>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a:effectLst/>
                        </a:rPr>
                        <a:t>-6.5583</a:t>
                      </a:r>
                      <a:endParaRPr lang="en-US" sz="700" b="0" i="0" u="none" strike="noStrike">
                        <a:solidFill>
                          <a:srgbClr val="000000"/>
                        </a:solidFill>
                        <a:effectLst/>
                        <a:latin typeface="Calibri"/>
                      </a:endParaRPr>
                    </a:p>
                  </a:txBody>
                  <a:tcPr marL="6010" marR="6010" marT="6010" marB="0" anchor="b"/>
                </a:tc>
                <a:tc>
                  <a:txBody>
                    <a:bodyPr/>
                    <a:lstStyle/>
                    <a:p>
                      <a:pPr algn="r" fontAlgn="b"/>
                      <a:r>
                        <a:rPr lang="en-US" sz="700" u="none" strike="noStrike" dirty="0">
                          <a:effectLst/>
                        </a:rPr>
                        <a:t>4.1254</a:t>
                      </a:r>
                      <a:endParaRPr lang="en-US" sz="700" b="0" i="0" u="none" strike="noStrike" dirty="0">
                        <a:solidFill>
                          <a:srgbClr val="000000"/>
                        </a:solidFill>
                        <a:effectLst/>
                        <a:latin typeface="Calibri"/>
                      </a:endParaRPr>
                    </a:p>
                  </a:txBody>
                  <a:tcPr marL="6010" marR="6010" marT="6010" marB="0" anchor="b"/>
                </a:tc>
              </a:tr>
            </a:tbl>
          </a:graphicData>
        </a:graphic>
      </p:graphicFrame>
    </p:spTree>
    <p:extLst>
      <p:ext uri="{BB962C8B-B14F-4D97-AF65-F5344CB8AC3E}">
        <p14:creationId xmlns:p14="http://schemas.microsoft.com/office/powerpoint/2010/main" val="20448349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MD simulation of SIRT3/ac-ADPR binary complex</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61032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a:xfrm>
            <a:off x="6331857" y="1676400"/>
            <a:ext cx="2590800" cy="4019562"/>
          </a:xfrm>
          <a:prstGeom prst="rect">
            <a:avLst/>
          </a:prstGeom>
        </p:spPr>
        <p:txBody>
          <a:bodyPr wrap="square">
            <a:spAutoFit/>
          </a:bodyPr>
          <a:lstStyle/>
          <a:p>
            <a:pPr marL="285750" indent="-285750">
              <a:buFont typeface="Arial" pitchFamily="34" charset="0"/>
              <a:buChar char="•"/>
            </a:pPr>
            <a:r>
              <a:rPr lang="en-US" sz="2000" dirty="0" smtClean="0"/>
              <a:t>SIRT3/ac-ADPR </a:t>
            </a:r>
          </a:p>
          <a:p>
            <a:pPr marL="0" indent="0">
              <a:buNone/>
            </a:pPr>
            <a:r>
              <a:rPr lang="en-US" sz="2000" dirty="0" smtClean="0"/>
              <a:t>C atom: </a:t>
            </a:r>
          </a:p>
          <a:p>
            <a:pPr marL="457200" lvl="1" indent="0">
              <a:buNone/>
            </a:pPr>
            <a:r>
              <a:rPr lang="en-US" sz="1800" dirty="0" smtClean="0"/>
              <a:t>MD: green </a:t>
            </a:r>
          </a:p>
          <a:p>
            <a:pPr marL="457200" lvl="1" indent="0">
              <a:buNone/>
            </a:pPr>
            <a:r>
              <a:rPr lang="en-US" sz="1800" dirty="0" smtClean="0"/>
              <a:t>Crystal: white </a:t>
            </a:r>
          </a:p>
          <a:p>
            <a:pPr marL="0" indent="0">
              <a:buNone/>
            </a:pPr>
            <a:r>
              <a:rPr lang="en-US" sz="2000" dirty="0" smtClean="0"/>
              <a:t>RMSD: 1.403 Angstrom</a:t>
            </a:r>
          </a:p>
          <a:p>
            <a:pPr marL="0" indent="0">
              <a:buNone/>
            </a:pPr>
            <a:endParaRPr lang="en-US" sz="2000" dirty="0"/>
          </a:p>
          <a:p>
            <a:pPr marL="0" indent="0">
              <a:buNone/>
            </a:pPr>
            <a:r>
              <a:rPr lang="en-US" sz="2000" dirty="0" smtClean="0"/>
              <a:t>MM-PBSA:  </a:t>
            </a:r>
          </a:p>
          <a:p>
            <a:pPr marL="285750" indent="-285750"/>
            <a:r>
              <a:rPr lang="en-US" sz="2000" dirty="0" smtClean="0"/>
              <a:t>ac-ADPR (-19.26)</a:t>
            </a:r>
          </a:p>
          <a:p>
            <a:pPr marL="0" indent="0">
              <a:buNone/>
            </a:pPr>
            <a:r>
              <a:rPr lang="en-US" sz="2000" dirty="0" smtClean="0"/>
              <a:t>MM-GBSA: </a:t>
            </a:r>
          </a:p>
          <a:p>
            <a:pPr marL="285750" indent="-285750"/>
            <a:r>
              <a:rPr lang="en-US" sz="2000" dirty="0" smtClean="0"/>
              <a:t>ac-ADPR (-89.16)</a:t>
            </a:r>
          </a:p>
          <a:p>
            <a:pPr marL="0" indent="0">
              <a:buNone/>
            </a:pPr>
            <a:endParaRPr lang="en-US" sz="2000" dirty="0"/>
          </a:p>
        </p:txBody>
      </p:sp>
    </p:spTree>
    <p:extLst>
      <p:ext uri="{BB962C8B-B14F-4D97-AF65-F5344CB8AC3E}">
        <p14:creationId xmlns:p14="http://schemas.microsoft.com/office/powerpoint/2010/main" val="1977244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Residue interaction with Ex-527</a:t>
            </a:r>
            <a:endParaRPr lang="en-US" dirty="0"/>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838200"/>
            <a:ext cx="354895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7013" y="3657600"/>
            <a:ext cx="3419744" cy="255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762000"/>
            <a:ext cx="313372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7" y="3333750"/>
            <a:ext cx="318135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2377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SIRT3 interactions with Ex-527 (Ex-243)</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46833" y="793906"/>
            <a:ext cx="2899882" cy="2497613"/>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562600" y="838200"/>
            <a:ext cx="2902449" cy="2377119"/>
          </a:xfrm>
          <a:prstGeom prst="rect">
            <a:avLst/>
          </a:prstGeom>
        </p:spPr>
      </p:pic>
      <p:sp>
        <p:nvSpPr>
          <p:cNvPr id="6" name="Rectangle 5"/>
          <p:cNvSpPr/>
          <p:nvPr/>
        </p:nvSpPr>
        <p:spPr>
          <a:xfrm>
            <a:off x="632278" y="3200400"/>
            <a:ext cx="2734788" cy="369332"/>
          </a:xfrm>
          <a:prstGeom prst="rect">
            <a:avLst/>
          </a:prstGeom>
        </p:spPr>
        <p:txBody>
          <a:bodyPr wrap="none">
            <a:spAutoFit/>
          </a:bodyPr>
          <a:lstStyle/>
          <a:p>
            <a:r>
              <a:rPr lang="en-US" dirty="0"/>
              <a:t>4BV3 (SIRT3/NAD+/</a:t>
            </a:r>
            <a:r>
              <a:rPr lang="en-US" dirty="0" smtClean="0"/>
              <a:t>Ex-243)</a:t>
            </a:r>
            <a:endParaRPr lang="en-US" dirty="0"/>
          </a:p>
        </p:txBody>
      </p:sp>
      <p:sp>
        <p:nvSpPr>
          <p:cNvPr id="7" name="Rectangle 6"/>
          <p:cNvSpPr/>
          <p:nvPr/>
        </p:nvSpPr>
        <p:spPr>
          <a:xfrm>
            <a:off x="5056598" y="3395609"/>
            <a:ext cx="3765903" cy="369332"/>
          </a:xfrm>
          <a:prstGeom prst="rect">
            <a:avLst/>
          </a:prstGeom>
        </p:spPr>
        <p:txBody>
          <a:bodyPr wrap="none">
            <a:spAutoFit/>
          </a:bodyPr>
          <a:lstStyle/>
          <a:p>
            <a:r>
              <a:rPr lang="en-US" dirty="0"/>
              <a:t>4BVH(SIRT3/2’-</a:t>
            </a:r>
            <a:r>
              <a:rPr lang="en-US" dirty="0" smtClean="0"/>
              <a:t>O-acetyl-ADPR/Ex-243)</a:t>
            </a:r>
            <a:endParaRPr lang="en-US" dirty="0"/>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304800" y="3580275"/>
            <a:ext cx="4114800" cy="3162472"/>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4606247" y="4074560"/>
            <a:ext cx="4385353" cy="2554840"/>
          </a:xfrm>
          <a:prstGeom prst="rect">
            <a:avLst/>
          </a:prstGeom>
        </p:spPr>
      </p:pic>
    </p:spTree>
    <p:extLst>
      <p:ext uri="{BB962C8B-B14F-4D97-AF65-F5344CB8AC3E}">
        <p14:creationId xmlns:p14="http://schemas.microsoft.com/office/powerpoint/2010/main" val="29554425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between 4BV3 and 4BVH</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09600" y="933376"/>
            <a:ext cx="5105400" cy="4308158"/>
          </a:xfrm>
          <a:prstGeom prst="rect">
            <a:avLst/>
          </a:prstGeom>
        </p:spPr>
      </p:pic>
      <p:sp>
        <p:nvSpPr>
          <p:cNvPr id="5" name="Rectangle 4"/>
          <p:cNvSpPr/>
          <p:nvPr/>
        </p:nvSpPr>
        <p:spPr>
          <a:xfrm>
            <a:off x="628008" y="5457683"/>
            <a:ext cx="4572000" cy="923330"/>
          </a:xfrm>
          <a:prstGeom prst="rect">
            <a:avLst/>
          </a:prstGeom>
        </p:spPr>
        <p:txBody>
          <a:bodyPr>
            <a:spAutoFit/>
          </a:bodyPr>
          <a:lstStyle/>
          <a:p>
            <a:r>
              <a:rPr lang="en-US" dirty="0"/>
              <a:t>RMSD for whole protein is 0.677 Å. </a:t>
            </a:r>
          </a:p>
          <a:p>
            <a:r>
              <a:rPr lang="en-US" dirty="0"/>
              <a:t>RMSD for Ex-243 after protein structure alignment is 0.438 Å.</a:t>
            </a:r>
          </a:p>
        </p:txBody>
      </p:sp>
    </p:spTree>
    <p:extLst>
      <p:ext uri="{BB962C8B-B14F-4D97-AF65-F5344CB8AC3E}">
        <p14:creationId xmlns:p14="http://schemas.microsoft.com/office/powerpoint/2010/main" val="30848445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639762"/>
          </a:xfrm>
        </p:spPr>
        <p:txBody>
          <a:bodyPr>
            <a:normAutofit fontScale="90000"/>
          </a:bodyPr>
          <a:lstStyle/>
          <a:p>
            <a:r>
              <a:rPr lang="en-US" dirty="0" smtClean="0"/>
              <a:t>MM-GBSA for Ex-243 in-place or Glide XP docked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89006053"/>
              </p:ext>
            </p:extLst>
          </p:nvPr>
        </p:nvGraphicFramePr>
        <p:xfrm>
          <a:off x="457200" y="914400"/>
          <a:ext cx="4800600" cy="2057400"/>
        </p:xfrm>
        <a:graphic>
          <a:graphicData uri="http://schemas.openxmlformats.org/drawingml/2006/table">
            <a:tbl>
              <a:tblPr firstRow="1" firstCol="1" bandRow="1">
                <a:tableStyleId>{5C22544A-7EE6-4342-B048-85BDC9FD1C3A}</a:tableStyleId>
              </a:tblPr>
              <a:tblGrid>
                <a:gridCol w="629587"/>
                <a:gridCol w="2872490"/>
                <a:gridCol w="1298523"/>
              </a:tblGrid>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MM-GBSA (kcal/mol)</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a:effectLst/>
                        </a:rPr>
                        <a:t>Ex-243</a:t>
                      </a:r>
                      <a:endParaRPr lang="en-US" sz="1100">
                        <a:effectLst/>
                        <a:latin typeface="Calibri"/>
                        <a:ea typeface="Calibri"/>
                        <a:cs typeface="Times New Roman"/>
                      </a:endParaRPr>
                    </a:p>
                  </a:txBody>
                  <a:tcPr marL="68580" marR="68580" marT="0" marB="0" anchor="b"/>
                </a:tc>
              </a:tr>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SIRT3 (4BV3)</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a:effectLst/>
                        </a:rPr>
                        <a:t>-74.93</a:t>
                      </a:r>
                      <a:endParaRPr lang="en-US" sz="1100">
                        <a:effectLst/>
                        <a:latin typeface="Calibri"/>
                        <a:ea typeface="Calibri"/>
                        <a:cs typeface="Times New Roman"/>
                      </a:endParaRPr>
                    </a:p>
                  </a:txBody>
                  <a:tcPr marL="68580" marR="68580" marT="0" marB="0" anchor="b"/>
                </a:tc>
              </a:tr>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SIRT3 (4BV3), w/ NAD+ </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a:effectLst/>
                        </a:rPr>
                        <a:t>-85.82</a:t>
                      </a:r>
                      <a:endParaRPr lang="en-US" sz="1100">
                        <a:effectLst/>
                        <a:latin typeface="Calibri"/>
                        <a:ea typeface="Calibri"/>
                        <a:cs typeface="Times New Roman"/>
                      </a:endParaRPr>
                    </a:p>
                  </a:txBody>
                  <a:tcPr marL="68580" marR="68580" marT="0" marB="0" anchor="b"/>
                </a:tc>
              </a:tr>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SIRT3 (4BV3), w/ NAD+ &amp; water</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a:effectLst/>
                        </a:rPr>
                        <a:t>-93.94</a:t>
                      </a:r>
                      <a:endParaRPr lang="en-US" sz="1100">
                        <a:effectLst/>
                        <a:latin typeface="Calibri"/>
                        <a:ea typeface="Calibri"/>
                        <a:cs typeface="Times New Roman"/>
                      </a:endParaRPr>
                    </a:p>
                  </a:txBody>
                  <a:tcPr marL="68580" marR="68580" marT="0" marB="0" anchor="b"/>
                </a:tc>
              </a:tr>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SIRT3 (4BVH)</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a:effectLst/>
                        </a:rPr>
                        <a:t>-77.59</a:t>
                      </a:r>
                      <a:endParaRPr lang="en-US" sz="1100">
                        <a:effectLst/>
                        <a:latin typeface="Calibri"/>
                        <a:ea typeface="Calibri"/>
                        <a:cs typeface="Times New Roman"/>
                      </a:endParaRPr>
                    </a:p>
                  </a:txBody>
                  <a:tcPr marL="68580" marR="68580" marT="0" marB="0" anchor="b"/>
                </a:tc>
              </a:tr>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SIRT3 (4BVH), w/ AADPR</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a:effectLst/>
                        </a:rPr>
                        <a:t>-89.62</a:t>
                      </a:r>
                      <a:endParaRPr lang="en-US" sz="1100">
                        <a:effectLst/>
                        <a:latin typeface="Calibri"/>
                        <a:ea typeface="Calibri"/>
                        <a:cs typeface="Times New Roman"/>
                      </a:endParaRPr>
                    </a:p>
                  </a:txBody>
                  <a:tcPr marL="68580" marR="68580" marT="0" marB="0" anchor="b"/>
                </a:tc>
              </a:tr>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SIRT3 (4BVH),  w/ AADPR &amp; 1 water</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a:effectLst/>
                        </a:rPr>
                        <a:t>-97.31</a:t>
                      </a:r>
                      <a:endParaRPr lang="en-US" sz="1100">
                        <a:effectLst/>
                        <a:latin typeface="Calibri"/>
                        <a:ea typeface="Calibri"/>
                        <a:cs typeface="Times New Roman"/>
                      </a:endParaRPr>
                    </a:p>
                  </a:txBody>
                  <a:tcPr marL="68580" marR="68580" marT="0" marB="0" anchor="b"/>
                </a:tc>
              </a:tr>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SIRT3 (4BVH),  w/ AADPR &amp; 2 water</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a:effectLst/>
                        </a:rPr>
                        <a:t>-101.70</a:t>
                      </a:r>
                      <a:endParaRPr lang="en-US" sz="1100">
                        <a:effectLst/>
                        <a:latin typeface="Calibri"/>
                        <a:ea typeface="Calibri"/>
                        <a:cs typeface="Times New Roman"/>
                      </a:endParaRPr>
                    </a:p>
                  </a:txBody>
                  <a:tcPr marL="68580" marR="68580" marT="0" marB="0" anchor="b"/>
                </a:tc>
              </a:tr>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SIRT3 (4BVG), w/ Intermediate (Glide XP)*</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a:effectLst/>
                        </a:rPr>
                        <a:t>-46.76</a:t>
                      </a:r>
                      <a:endParaRPr lang="en-US" sz="1100">
                        <a:effectLst/>
                        <a:latin typeface="Calibri"/>
                        <a:ea typeface="Calibri"/>
                        <a:cs typeface="Times New Roman"/>
                      </a:endParaRPr>
                    </a:p>
                  </a:txBody>
                  <a:tcPr marL="68580" marR="68580" marT="0" marB="0" anchor="b"/>
                </a:tc>
              </a:tr>
              <a:tr h="205740">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100">
                          <a:effectLst/>
                        </a:rPr>
                        <a:t>SIRT3 (4BVH), w/ AADPR (Glide XP)*</a:t>
                      </a:r>
                      <a:endParaRPr lang="en-US" sz="11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100" dirty="0">
                          <a:effectLst/>
                        </a:rPr>
                        <a:t>-87.66</a:t>
                      </a:r>
                      <a:endParaRPr lang="en-US" sz="1100" dirty="0">
                        <a:effectLst/>
                        <a:latin typeface="Calibri"/>
                        <a:ea typeface="Calibri"/>
                        <a:cs typeface="Times New Roman"/>
                      </a:endParaRPr>
                    </a:p>
                  </a:txBody>
                  <a:tcPr marL="68580" marR="68580" marT="0" marB="0" anchor="b"/>
                </a:tc>
              </a:tr>
            </a:tbl>
          </a:graphicData>
        </a:graphic>
      </p:graphicFrame>
      <p:sp>
        <p:nvSpPr>
          <p:cNvPr id="5" name="Rectangle 4"/>
          <p:cNvSpPr/>
          <p:nvPr/>
        </p:nvSpPr>
        <p:spPr>
          <a:xfrm>
            <a:off x="228600" y="3200400"/>
            <a:ext cx="4572000" cy="1200329"/>
          </a:xfrm>
          <a:prstGeom prst="rect">
            <a:avLst/>
          </a:prstGeom>
        </p:spPr>
        <p:txBody>
          <a:bodyPr>
            <a:spAutoFit/>
          </a:bodyPr>
          <a:lstStyle/>
          <a:p>
            <a:r>
              <a:rPr lang="en-US" dirty="0" smtClean="0"/>
              <a:t>4BV3</a:t>
            </a:r>
            <a:r>
              <a:rPr lang="en-US" dirty="0"/>
              <a:t>:  SIRT3/NAD+/Ex-243 complex</a:t>
            </a:r>
          </a:p>
          <a:p>
            <a:r>
              <a:rPr lang="en-US" dirty="0" smtClean="0"/>
              <a:t>4BVH</a:t>
            </a:r>
            <a:r>
              <a:rPr lang="en-US" dirty="0"/>
              <a:t>: SIRT3/2’-O-acetyl-ADPR/Ex-243 complex</a:t>
            </a:r>
          </a:p>
          <a:p>
            <a:r>
              <a:rPr lang="en-US" dirty="0" smtClean="0"/>
              <a:t>4BVG</a:t>
            </a:r>
            <a:r>
              <a:rPr lang="en-US" dirty="0"/>
              <a:t>: SIRT3/Intermediate complex</a:t>
            </a:r>
          </a:p>
          <a:p>
            <a:r>
              <a:rPr lang="en-US" dirty="0" smtClean="0"/>
              <a:t>AADPR</a:t>
            </a:r>
            <a:r>
              <a:rPr lang="en-US" dirty="0"/>
              <a:t>: 2’-O-acetyl-ADPR</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876800" y="3234646"/>
            <a:ext cx="3962400" cy="3394753"/>
          </a:xfrm>
          <a:prstGeom prst="rect">
            <a:avLst/>
          </a:prstGeom>
        </p:spPr>
      </p:pic>
      <p:sp>
        <p:nvSpPr>
          <p:cNvPr id="7" name="Rectangle 6"/>
          <p:cNvSpPr/>
          <p:nvPr/>
        </p:nvSpPr>
        <p:spPr>
          <a:xfrm>
            <a:off x="1600200" y="6273402"/>
            <a:ext cx="3025380" cy="338554"/>
          </a:xfrm>
          <a:prstGeom prst="rect">
            <a:avLst/>
          </a:prstGeom>
        </p:spPr>
        <p:txBody>
          <a:bodyPr wrap="none">
            <a:spAutoFit/>
          </a:bodyPr>
          <a:lstStyle/>
          <a:p>
            <a:r>
              <a:rPr lang="en-US" sz="1600" dirty="0"/>
              <a:t>4BVG (light blue) and 4BVH (pink) </a:t>
            </a:r>
          </a:p>
        </p:txBody>
      </p:sp>
    </p:spTree>
    <p:extLst>
      <p:ext uri="{BB962C8B-B14F-4D97-AF65-F5344CB8AC3E}">
        <p14:creationId xmlns:p14="http://schemas.microsoft.com/office/powerpoint/2010/main" val="30440905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tools from Schrodinger</a:t>
            </a:r>
            <a:endParaRPr lang="en-US" dirty="0"/>
          </a:p>
        </p:txBody>
      </p:sp>
      <p:sp>
        <p:nvSpPr>
          <p:cNvPr id="3" name="Content Placeholder 2"/>
          <p:cNvSpPr>
            <a:spLocks noGrp="1"/>
          </p:cNvSpPr>
          <p:nvPr>
            <p:ph idx="1"/>
          </p:nvPr>
        </p:nvSpPr>
        <p:spPr>
          <a:xfrm>
            <a:off x="381000" y="990600"/>
            <a:ext cx="8229600" cy="5029200"/>
          </a:xfrm>
        </p:spPr>
        <p:txBody>
          <a:bodyPr>
            <a:normAutofit/>
          </a:bodyPr>
          <a:lstStyle/>
          <a:p>
            <a:r>
              <a:rPr lang="en-US" dirty="0" smtClean="0"/>
              <a:t>fragment </a:t>
            </a:r>
            <a:r>
              <a:rPr lang="en-US" dirty="0"/>
              <a:t>based </a:t>
            </a:r>
            <a:r>
              <a:rPr lang="en-US" dirty="0" smtClean="0"/>
              <a:t>screening</a:t>
            </a:r>
            <a:endParaRPr lang="en-US" dirty="0"/>
          </a:p>
          <a:p>
            <a:pPr lvl="1"/>
            <a:r>
              <a:rPr lang="en-US" dirty="0" smtClean="0"/>
              <a:t>Dock </a:t>
            </a:r>
            <a:r>
              <a:rPr lang="en-US" dirty="0"/>
              <a:t>fragments with </a:t>
            </a:r>
            <a:r>
              <a:rPr lang="en-US" dirty="0" smtClean="0"/>
              <a:t>Glide, with widened docking funnel;</a:t>
            </a:r>
          </a:p>
          <a:p>
            <a:pPr lvl="1"/>
            <a:r>
              <a:rPr lang="en-US" dirty="0" smtClean="0"/>
              <a:t>Scripts available for </a:t>
            </a:r>
            <a:r>
              <a:rPr lang="en-US" dirty="0"/>
              <a:t>working with fragments. For example, the "Combine Fragments" GUI can be used to generate new compounds from pre-positioned fragments that make favorable interactions with a target. These fragments could come from crystal structures of bound ligands, or from docking fragments with </a:t>
            </a:r>
            <a:r>
              <a:rPr lang="en-US" dirty="0" smtClean="0"/>
              <a:t>Glide;</a:t>
            </a:r>
            <a:endParaRPr lang="en-US" dirty="0"/>
          </a:p>
          <a:p>
            <a:pPr lvl="1"/>
            <a:r>
              <a:rPr lang="en-US" dirty="0" smtClean="0"/>
              <a:t>The </a:t>
            </a:r>
            <a:r>
              <a:rPr lang="en-US" dirty="0"/>
              <a:t>Glide fragment library is available for </a:t>
            </a:r>
            <a:r>
              <a:rPr lang="en-US" dirty="0" smtClean="0"/>
              <a:t>download. </a:t>
            </a:r>
          </a:p>
          <a:p>
            <a:pPr lvl="1"/>
            <a:r>
              <a:rPr lang="en-US" dirty="0" err="1" smtClean="0"/>
              <a:t>CombiGlide</a:t>
            </a:r>
            <a:r>
              <a:rPr lang="en-US" dirty="0" smtClean="0"/>
              <a:t> can use fragment library for combinatorial </a:t>
            </a:r>
            <a:r>
              <a:rPr lang="en-US" dirty="0"/>
              <a:t>screening tool. </a:t>
            </a:r>
            <a:r>
              <a:rPr lang="en-US" dirty="0" err="1" smtClean="0"/>
              <a:t>CombiGlide</a:t>
            </a:r>
            <a:r>
              <a:rPr lang="en-US" dirty="0" smtClean="0"/>
              <a:t> </a:t>
            </a:r>
            <a:r>
              <a:rPr lang="en-US" dirty="0"/>
              <a:t>performs rapid screening of the combinatorial space without requiring the docking of every member of </a:t>
            </a:r>
            <a:r>
              <a:rPr lang="en-US" dirty="0" smtClean="0"/>
              <a:t>combinatorial </a:t>
            </a:r>
            <a:r>
              <a:rPr lang="en-US" dirty="0"/>
              <a:t>library. A diverse side-chain collection is available on </a:t>
            </a:r>
            <a:r>
              <a:rPr lang="en-US" dirty="0" smtClean="0"/>
              <a:t>their </a:t>
            </a:r>
            <a:r>
              <a:rPr lang="en-US" dirty="0"/>
              <a:t>web </a:t>
            </a:r>
            <a:r>
              <a:rPr lang="en-US" dirty="0" smtClean="0"/>
              <a:t>site.</a:t>
            </a:r>
          </a:p>
          <a:p>
            <a:r>
              <a:rPr lang="en-US" dirty="0" err="1" smtClean="0"/>
              <a:t>Qikprop</a:t>
            </a:r>
            <a:r>
              <a:rPr lang="en-US" dirty="0" smtClean="0"/>
              <a:t> for estimate of molecular properties</a:t>
            </a:r>
            <a:endParaRPr lang="en-US" dirty="0"/>
          </a:p>
        </p:txBody>
      </p:sp>
    </p:spTree>
    <p:extLst>
      <p:ext uri="{BB962C8B-B14F-4D97-AF65-F5344CB8AC3E}">
        <p14:creationId xmlns:p14="http://schemas.microsoft.com/office/powerpoint/2010/main" val="26511122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Phase for filtering</a:t>
            </a:r>
            <a:endParaRPr lang="en-US" dirty="0"/>
          </a:p>
        </p:txBody>
      </p:sp>
      <p:sp>
        <p:nvSpPr>
          <p:cNvPr id="3" name="Content Placeholder 2"/>
          <p:cNvSpPr>
            <a:spLocks noGrp="1"/>
          </p:cNvSpPr>
          <p:nvPr>
            <p:ph idx="1"/>
          </p:nvPr>
        </p:nvSpPr>
        <p:spPr/>
        <p:txBody>
          <a:bodyPr/>
          <a:lstStyle/>
          <a:p>
            <a:r>
              <a:rPr lang="en-US" dirty="0" smtClean="0"/>
              <a:t>Make use of Schrodinger’s </a:t>
            </a:r>
            <a:r>
              <a:rPr lang="en-US" dirty="0" err="1" smtClean="0"/>
              <a:t>pharmacophore</a:t>
            </a:r>
            <a:r>
              <a:rPr lang="en-US" dirty="0" smtClean="0"/>
              <a:t> tool (Phase)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5181600" cy="3158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4152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0540" cy="639762"/>
          </a:xfrm>
        </p:spPr>
        <p:txBody>
          <a:bodyPr>
            <a:normAutofit fontScale="90000"/>
          </a:bodyPr>
          <a:lstStyle/>
          <a:p>
            <a:r>
              <a:rPr lang="en-US" dirty="0"/>
              <a:t>fragments </a:t>
            </a:r>
            <a:r>
              <a:rPr lang="en-US" dirty="0" smtClean="0"/>
              <a:t>extracted </a:t>
            </a:r>
            <a:r>
              <a:rPr lang="en-US" dirty="0"/>
              <a:t>from the FDA approved drugs</a:t>
            </a:r>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0" y="762000"/>
            <a:ext cx="8760540"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746462"/>
            <a:ext cx="3200400" cy="211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6379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Lead optimization with FEP</a:t>
            </a:r>
            <a:endParaRPr lang="en-US" dirty="0"/>
          </a:p>
        </p:txBody>
      </p:sp>
      <p:sp>
        <p:nvSpPr>
          <p:cNvPr id="3" name="Content Placeholder 2"/>
          <p:cNvSpPr>
            <a:spLocks noGrp="1"/>
          </p:cNvSpPr>
          <p:nvPr>
            <p:ph idx="1"/>
          </p:nvPr>
        </p:nvSpPr>
        <p:spPr/>
        <p:txBody>
          <a:bodyPr/>
          <a:lstStyle/>
          <a:p>
            <a:r>
              <a:rPr lang="en-US" dirty="0" smtClean="0"/>
              <a:t>The latest Schrodinger provides FEP with improved capability.</a:t>
            </a:r>
          </a:p>
          <a:p>
            <a:r>
              <a:rPr lang="en-US" dirty="0" smtClean="0"/>
              <a:t>The use of replica exchange w/ solute tempering (REST)</a:t>
            </a:r>
          </a:p>
          <a:p>
            <a:r>
              <a:rPr lang="en-US" dirty="0" smtClean="0"/>
              <a:t>The improve force field in OPLS2 (including CM1A-BCC charge method &amp; automatic force field parameter generation)</a:t>
            </a:r>
          </a:p>
          <a:p>
            <a:r>
              <a:rPr lang="en-US" dirty="0" smtClean="0"/>
              <a:t>FEP mapper for automatic and efficient calculation planning</a:t>
            </a:r>
            <a:endParaRPr lang="en-US" dirty="0"/>
          </a:p>
        </p:txBody>
      </p:sp>
    </p:spTree>
    <p:extLst>
      <p:ext uri="{BB962C8B-B14F-4D97-AF65-F5344CB8AC3E}">
        <p14:creationId xmlns:p14="http://schemas.microsoft.com/office/powerpoint/2010/main" val="26688775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FEP-Guided </a:t>
            </a:r>
            <a:r>
              <a:rPr lang="en-US" dirty="0" smtClean="0"/>
              <a:t>Optimization</a:t>
            </a:r>
            <a:endParaRPr lang="en-US" dirty="0"/>
          </a:p>
        </p:txBody>
      </p:sp>
      <p:sp>
        <p:nvSpPr>
          <p:cNvPr id="3" name="Content Placeholder 2"/>
          <p:cNvSpPr>
            <a:spLocks noGrp="1"/>
          </p:cNvSpPr>
          <p:nvPr>
            <p:ph idx="1"/>
          </p:nvPr>
        </p:nvSpPr>
        <p:spPr>
          <a:xfrm>
            <a:off x="457200" y="914400"/>
            <a:ext cx="3655244" cy="1524000"/>
          </a:xfrm>
        </p:spPr>
        <p:txBody>
          <a:bodyPr/>
          <a:lstStyle/>
          <a:p>
            <a:pPr lvl="1"/>
            <a:r>
              <a:rPr lang="en-US" dirty="0" err="1" smtClean="0"/>
              <a:t>Heterocycle</a:t>
            </a:r>
            <a:r>
              <a:rPr lang="en-US" dirty="0" smtClean="0"/>
              <a:t> scans</a:t>
            </a:r>
          </a:p>
          <a:p>
            <a:pPr lvl="1"/>
            <a:r>
              <a:rPr lang="en-US" dirty="0" smtClean="0"/>
              <a:t>Small group scans</a:t>
            </a:r>
          </a:p>
          <a:p>
            <a:pPr lvl="1"/>
            <a:r>
              <a:rPr lang="en-US" dirty="0" smtClean="0"/>
              <a:t>Small group and linker refinement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2444" y="923925"/>
            <a:ext cx="47534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724400" y="6024880"/>
            <a:ext cx="4267200" cy="523220"/>
          </a:xfrm>
          <a:prstGeom prst="rect">
            <a:avLst/>
          </a:prstGeom>
        </p:spPr>
        <p:txBody>
          <a:bodyPr wrap="square">
            <a:spAutoFit/>
          </a:bodyPr>
          <a:lstStyle/>
          <a:p>
            <a:r>
              <a:rPr lang="en-US" sz="1400" dirty="0"/>
              <a:t>Jorgensen, W. L. </a:t>
            </a:r>
            <a:r>
              <a:rPr lang="en-US" sz="1400" i="1" dirty="0"/>
              <a:t>Acc. Chem. Res.</a:t>
            </a:r>
            <a:r>
              <a:rPr lang="en-US" sz="1400" dirty="0"/>
              <a:t> </a:t>
            </a:r>
            <a:r>
              <a:rPr lang="en-US" sz="1400" b="1" dirty="0"/>
              <a:t>2009</a:t>
            </a:r>
            <a:r>
              <a:rPr lang="en-US" sz="1400" dirty="0"/>
              <a:t>, 42, 724– </a:t>
            </a:r>
            <a:r>
              <a:rPr lang="en-US" sz="1400" dirty="0" smtClean="0"/>
              <a:t>733</a:t>
            </a:r>
          </a:p>
          <a:p>
            <a:r>
              <a:rPr lang="en-US" sz="1400" dirty="0" err="1"/>
              <a:t>Bollini</a:t>
            </a:r>
            <a:r>
              <a:rPr lang="en-US" sz="1400" dirty="0"/>
              <a:t>, M.; </a:t>
            </a:r>
            <a:r>
              <a:rPr lang="en-US" sz="1400" dirty="0" smtClean="0"/>
              <a:t>et al. </a:t>
            </a:r>
            <a:r>
              <a:rPr lang="en-US" sz="1400" dirty="0"/>
              <a:t> </a:t>
            </a:r>
            <a:r>
              <a:rPr lang="en-US" sz="1400" i="1" dirty="0"/>
              <a:t>J. Med. Chem.</a:t>
            </a:r>
            <a:r>
              <a:rPr lang="en-US" sz="1400" dirty="0"/>
              <a:t> </a:t>
            </a:r>
            <a:r>
              <a:rPr lang="en-US" sz="1400" b="1" dirty="0"/>
              <a:t>2011</a:t>
            </a:r>
            <a:r>
              <a:rPr lang="en-US" sz="1400" dirty="0"/>
              <a:t>, 54, 8582– 8591</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50" y="2418622"/>
            <a:ext cx="3990905" cy="412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0337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9814" y="1356360"/>
            <a:ext cx="4343398"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Specify topology parameter file, prepare coordinate files </a:t>
            </a:r>
            <a:endParaRPr lang="en-US" dirty="0"/>
          </a:p>
        </p:txBody>
      </p:sp>
      <p:cxnSp>
        <p:nvCxnSpPr>
          <p:cNvPr id="4" name="Straight Arrow Connector 3"/>
          <p:cNvCxnSpPr>
            <a:stCxn id="2" idx="2"/>
          </p:cNvCxnSpPr>
          <p:nvPr/>
        </p:nvCxnSpPr>
        <p:spPr>
          <a:xfrm>
            <a:off x="3701513" y="2042160"/>
            <a:ext cx="1" cy="548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1529815" y="2575560"/>
            <a:ext cx="4343398"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 </a:t>
            </a:r>
            <a:r>
              <a:rPr lang="en-US" dirty="0" err="1" smtClean="0"/>
              <a:t>vmd</a:t>
            </a:r>
            <a:r>
              <a:rPr lang="en-US" dirty="0" smtClean="0"/>
              <a:t> to create interaction pairs and create </a:t>
            </a:r>
            <a:r>
              <a:rPr lang="en-US" dirty="0" err="1" smtClean="0"/>
              <a:t>namd</a:t>
            </a:r>
            <a:r>
              <a:rPr lang="en-US" dirty="0" smtClean="0"/>
              <a:t> input files for each pairs </a:t>
            </a:r>
            <a:endParaRPr lang="en-US" dirty="0"/>
          </a:p>
        </p:txBody>
      </p:sp>
      <p:cxnSp>
        <p:nvCxnSpPr>
          <p:cNvPr id="9" name="Straight Arrow Connector 8"/>
          <p:cNvCxnSpPr>
            <a:stCxn id="8" idx="2"/>
          </p:cNvCxnSpPr>
          <p:nvPr/>
        </p:nvCxnSpPr>
        <p:spPr>
          <a:xfrm>
            <a:off x="3701514" y="3261360"/>
            <a:ext cx="1405" cy="548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1529814" y="3794760"/>
            <a:ext cx="4343399"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Run </a:t>
            </a:r>
            <a:r>
              <a:rPr lang="en-US" dirty="0" err="1" smtClean="0"/>
              <a:t>namd</a:t>
            </a:r>
            <a:r>
              <a:rPr lang="en-US" dirty="0" smtClean="0"/>
              <a:t> calculations in multi-threads</a:t>
            </a:r>
            <a:endParaRPr lang="en-US" dirty="0"/>
          </a:p>
        </p:txBody>
      </p:sp>
      <p:cxnSp>
        <p:nvCxnSpPr>
          <p:cNvPr id="11" name="Straight Arrow Connector 10"/>
          <p:cNvCxnSpPr>
            <a:stCxn id="10" idx="2"/>
          </p:cNvCxnSpPr>
          <p:nvPr/>
        </p:nvCxnSpPr>
        <p:spPr>
          <a:xfrm flipH="1">
            <a:off x="3695700" y="4480560"/>
            <a:ext cx="0" cy="548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1524000" y="5029200"/>
            <a:ext cx="4343399"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Collect MM interactions from </a:t>
            </a:r>
            <a:r>
              <a:rPr lang="en-US" dirty="0" err="1" smtClean="0"/>
              <a:t>namd</a:t>
            </a:r>
            <a:r>
              <a:rPr lang="en-US" dirty="0" smtClean="0"/>
              <a:t> output files</a:t>
            </a:r>
            <a:endParaRPr lang="en-US" dirty="0"/>
          </a:p>
        </p:txBody>
      </p:sp>
      <p:cxnSp>
        <p:nvCxnSpPr>
          <p:cNvPr id="24" name="Straight Connector 23"/>
          <p:cNvCxnSpPr/>
          <p:nvPr/>
        </p:nvCxnSpPr>
        <p:spPr>
          <a:xfrm>
            <a:off x="5869201" y="4160520"/>
            <a:ext cx="228602"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133897" y="1524000"/>
            <a:ext cx="21336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run00.sh</a:t>
            </a:r>
            <a:endParaRPr lang="en-US" dirty="0"/>
          </a:p>
        </p:txBody>
      </p:sp>
      <p:cxnSp>
        <p:nvCxnSpPr>
          <p:cNvPr id="30" name="Straight Connector 29"/>
          <p:cNvCxnSpPr/>
          <p:nvPr/>
        </p:nvCxnSpPr>
        <p:spPr>
          <a:xfrm>
            <a:off x="5873213" y="1708083"/>
            <a:ext cx="228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41131" y="5350443"/>
            <a:ext cx="228602"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itle 32"/>
          <p:cNvSpPr>
            <a:spLocks noGrp="1"/>
          </p:cNvSpPr>
          <p:nvPr>
            <p:ph type="title"/>
          </p:nvPr>
        </p:nvSpPr>
        <p:spPr>
          <a:xfrm>
            <a:off x="304800" y="76200"/>
            <a:ext cx="8534400" cy="639762"/>
          </a:xfrm>
        </p:spPr>
        <p:txBody>
          <a:bodyPr>
            <a:normAutofit fontScale="90000"/>
          </a:bodyPr>
          <a:lstStyle/>
          <a:p>
            <a:r>
              <a:rPr lang="en-US" dirty="0" smtClean="0"/>
              <a:t>Workflow for residue pair interaction calculations</a:t>
            </a:r>
            <a:endParaRPr lang="en-US" dirty="0"/>
          </a:p>
        </p:txBody>
      </p:sp>
      <p:sp>
        <p:nvSpPr>
          <p:cNvPr id="35" name="Rectangle 34"/>
          <p:cNvSpPr/>
          <p:nvPr/>
        </p:nvSpPr>
        <p:spPr>
          <a:xfrm>
            <a:off x="6139914" y="2727960"/>
            <a:ext cx="21336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run01.sh</a:t>
            </a:r>
            <a:endParaRPr lang="en-US" dirty="0"/>
          </a:p>
        </p:txBody>
      </p:sp>
      <p:cxnSp>
        <p:nvCxnSpPr>
          <p:cNvPr id="36" name="Straight Connector 35"/>
          <p:cNvCxnSpPr/>
          <p:nvPr/>
        </p:nvCxnSpPr>
        <p:spPr>
          <a:xfrm>
            <a:off x="5879230" y="2912043"/>
            <a:ext cx="228602"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29489" y="3947160"/>
            <a:ext cx="21336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run02.sh</a:t>
            </a:r>
            <a:endParaRPr lang="en-US" dirty="0"/>
          </a:p>
        </p:txBody>
      </p:sp>
      <p:sp>
        <p:nvSpPr>
          <p:cNvPr id="38" name="Rectangle 37"/>
          <p:cNvSpPr/>
          <p:nvPr/>
        </p:nvSpPr>
        <p:spPr>
          <a:xfrm>
            <a:off x="6097803" y="5181600"/>
            <a:ext cx="21336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run03.sh</a:t>
            </a:r>
            <a:endParaRPr lang="en-US" dirty="0"/>
          </a:p>
        </p:txBody>
      </p:sp>
    </p:spTree>
    <p:extLst>
      <p:ext uri="{BB962C8B-B14F-4D97-AF65-F5344CB8AC3E}">
        <p14:creationId xmlns:p14="http://schemas.microsoft.com/office/powerpoint/2010/main" val="2401389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binding </a:t>
            </a:r>
            <a:r>
              <a:rPr lang="en-US" dirty="0"/>
              <a:t>affinity estimates for C pocket ligands</a:t>
            </a:r>
          </a:p>
        </p:txBody>
      </p:sp>
      <p:grpSp>
        <p:nvGrpSpPr>
          <p:cNvPr id="4" name="Group 3"/>
          <p:cNvGrpSpPr/>
          <p:nvPr/>
        </p:nvGrpSpPr>
        <p:grpSpPr>
          <a:xfrm>
            <a:off x="5923280" y="2743200"/>
            <a:ext cx="1138555" cy="1010285"/>
            <a:chOff x="0" y="0"/>
            <a:chExt cx="1138555" cy="1010449"/>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20261" cy="814754"/>
            </a:xfrm>
            <a:prstGeom prst="rect">
              <a:avLst/>
            </a:prstGeom>
            <a:noFill/>
            <a:ln>
              <a:noFill/>
            </a:ln>
            <a:effectLst/>
            <a:extLst/>
          </p:spPr>
        </p:pic>
        <p:sp>
          <p:nvSpPr>
            <p:cNvPr id="11" name="TextBox 9"/>
            <p:cNvSpPr txBox="1"/>
            <p:nvPr/>
          </p:nvSpPr>
          <p:spPr>
            <a:xfrm>
              <a:off x="0" y="779309"/>
              <a:ext cx="1138555" cy="231140"/>
            </a:xfrm>
            <a:prstGeom prst="rect">
              <a:avLst/>
            </a:prstGeom>
            <a:noFill/>
          </p:spPr>
          <p:txBody>
            <a:bodyPr wrap="none" rtlCol="0">
              <a:spAutoFit/>
            </a:bodyPr>
            <a:lstStyle/>
            <a:p>
              <a:pPr marL="0" marR="0" algn="ctr">
                <a:spcBef>
                  <a:spcPts val="0"/>
                </a:spcBef>
                <a:spcAft>
                  <a:spcPts val="0"/>
                </a:spcAft>
              </a:pPr>
              <a:r>
                <a:rPr lang="en-US" sz="900" kern="1200">
                  <a:solidFill>
                    <a:srgbClr val="000000"/>
                  </a:solidFill>
                  <a:effectLst/>
                  <a:latin typeface="Calibri"/>
                  <a:ea typeface="Times New Roman"/>
                  <a:cs typeface="Times New Roman"/>
                </a:rPr>
                <a:t>Nicotinamide (NAM)</a:t>
              </a:r>
              <a:endParaRPr lang="en-US" sz="1200">
                <a:effectLst/>
                <a:latin typeface="Times New Roman"/>
                <a:ea typeface="Times New Roman"/>
              </a:endParaRPr>
            </a:p>
          </p:txBody>
        </p:sp>
      </p:grpSp>
      <p:grpSp>
        <p:nvGrpSpPr>
          <p:cNvPr id="12" name="Group 11"/>
          <p:cNvGrpSpPr/>
          <p:nvPr/>
        </p:nvGrpSpPr>
        <p:grpSpPr>
          <a:xfrm>
            <a:off x="7187248" y="2743200"/>
            <a:ext cx="1440815" cy="1059815"/>
            <a:chOff x="0" y="0"/>
            <a:chExt cx="1440815" cy="1059815"/>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25" y="0"/>
              <a:ext cx="952500" cy="800100"/>
            </a:xfrm>
            <a:prstGeom prst="rect">
              <a:avLst/>
            </a:prstGeom>
            <a:noFill/>
            <a:ln>
              <a:noFill/>
            </a:ln>
            <a:effectLst/>
            <a:extLst/>
          </p:spPr>
        </p:pic>
        <p:sp>
          <p:nvSpPr>
            <p:cNvPr id="14" name="TextBox 10"/>
            <p:cNvSpPr txBox="1"/>
            <p:nvPr/>
          </p:nvSpPr>
          <p:spPr>
            <a:xfrm>
              <a:off x="0" y="828675"/>
              <a:ext cx="1440815" cy="231140"/>
            </a:xfrm>
            <a:prstGeom prst="rect">
              <a:avLst/>
            </a:prstGeom>
            <a:noFill/>
          </p:spPr>
          <p:txBody>
            <a:bodyPr wrap="none" rtlCol="0">
              <a:spAutoFit/>
            </a:bodyPr>
            <a:lstStyle/>
            <a:p>
              <a:pPr marL="0" marR="0" algn="ctr">
                <a:spcBef>
                  <a:spcPts val="0"/>
                </a:spcBef>
                <a:spcAft>
                  <a:spcPts val="0"/>
                </a:spcAft>
              </a:pPr>
              <a:r>
                <a:rPr lang="en-US" sz="900" kern="1200">
                  <a:solidFill>
                    <a:srgbClr val="000000"/>
                  </a:solidFill>
                  <a:effectLst/>
                  <a:latin typeface="Calibri"/>
                  <a:ea typeface="Times New Roman"/>
                  <a:cs typeface="Times New Roman"/>
                </a:rPr>
                <a:t>Iso-Nicotinamide (IsoNAM)</a:t>
              </a:r>
              <a:endParaRPr lang="en-US" sz="1200">
                <a:effectLst/>
                <a:latin typeface="Times New Roman"/>
                <a:ea typeface="Times New Roman"/>
              </a:endParaRPr>
            </a:p>
          </p:txBody>
        </p:sp>
      </p:grpSp>
      <p:grpSp>
        <p:nvGrpSpPr>
          <p:cNvPr id="15" name="Group 14"/>
          <p:cNvGrpSpPr/>
          <p:nvPr/>
        </p:nvGrpSpPr>
        <p:grpSpPr>
          <a:xfrm>
            <a:off x="6209348" y="3918585"/>
            <a:ext cx="952500" cy="993140"/>
            <a:chOff x="0" y="0"/>
            <a:chExt cx="952500" cy="99314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52500" cy="771525"/>
            </a:xfrm>
            <a:prstGeom prst="rect">
              <a:avLst/>
            </a:prstGeom>
            <a:noFill/>
            <a:ln>
              <a:noFill/>
            </a:ln>
            <a:effectLst/>
            <a:extLst/>
          </p:spPr>
        </p:pic>
        <p:sp>
          <p:nvSpPr>
            <p:cNvPr id="17" name="TextBox 11"/>
            <p:cNvSpPr txBox="1"/>
            <p:nvPr/>
          </p:nvSpPr>
          <p:spPr>
            <a:xfrm>
              <a:off x="66675" y="762000"/>
              <a:ext cx="817245" cy="231140"/>
            </a:xfrm>
            <a:prstGeom prst="rect">
              <a:avLst/>
            </a:prstGeom>
            <a:noFill/>
          </p:spPr>
          <p:txBody>
            <a:bodyPr wrap="none" rtlCol="0">
              <a:spAutoFit/>
            </a:bodyPr>
            <a:lstStyle/>
            <a:p>
              <a:pPr marL="0" marR="0" algn="ctr">
                <a:spcBef>
                  <a:spcPts val="0"/>
                </a:spcBef>
                <a:spcAft>
                  <a:spcPts val="0"/>
                </a:spcAft>
              </a:pPr>
              <a:r>
                <a:rPr lang="en-US" sz="900" kern="1200">
                  <a:solidFill>
                    <a:srgbClr val="000000"/>
                  </a:solidFill>
                  <a:effectLst/>
                  <a:latin typeface="Calibri"/>
                  <a:ea typeface="Times New Roman"/>
                  <a:cs typeface="Times New Roman"/>
                </a:rPr>
                <a:t>Nicotinic Acid </a:t>
              </a:r>
              <a:endParaRPr lang="en-US" sz="1200">
                <a:effectLst/>
                <a:latin typeface="Times New Roman"/>
                <a:ea typeface="Times New Roman"/>
              </a:endParaRPr>
            </a:p>
          </p:txBody>
        </p:sp>
      </p:grpSp>
      <p:grpSp>
        <p:nvGrpSpPr>
          <p:cNvPr id="18" name="Group 17"/>
          <p:cNvGrpSpPr/>
          <p:nvPr/>
        </p:nvGrpSpPr>
        <p:grpSpPr>
          <a:xfrm>
            <a:off x="7433628" y="3984033"/>
            <a:ext cx="1020445" cy="878840"/>
            <a:chOff x="0" y="0"/>
            <a:chExt cx="1020445" cy="87884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19175" cy="762000"/>
            </a:xfrm>
            <a:prstGeom prst="rect">
              <a:avLst/>
            </a:prstGeom>
            <a:noFill/>
            <a:ln>
              <a:noFill/>
            </a:ln>
            <a:effectLst/>
            <a:extLst/>
          </p:spPr>
        </p:pic>
        <p:sp>
          <p:nvSpPr>
            <p:cNvPr id="20" name="TextBox 12"/>
            <p:cNvSpPr txBox="1"/>
            <p:nvPr/>
          </p:nvSpPr>
          <p:spPr>
            <a:xfrm>
              <a:off x="57150" y="647700"/>
              <a:ext cx="963295" cy="231140"/>
            </a:xfrm>
            <a:prstGeom prst="rect">
              <a:avLst/>
            </a:prstGeom>
            <a:noFill/>
          </p:spPr>
          <p:txBody>
            <a:bodyPr wrap="none" rtlCol="0">
              <a:spAutoFit/>
            </a:bodyPr>
            <a:lstStyle/>
            <a:p>
              <a:pPr marL="0" marR="0" algn="ctr">
                <a:spcBef>
                  <a:spcPts val="0"/>
                </a:spcBef>
                <a:spcAft>
                  <a:spcPts val="0"/>
                </a:spcAft>
              </a:pPr>
              <a:r>
                <a:rPr lang="en-US" sz="900" kern="1200">
                  <a:solidFill>
                    <a:srgbClr val="000000"/>
                  </a:solidFill>
                  <a:effectLst/>
                  <a:latin typeface="Calibri"/>
                  <a:ea typeface="Times New Roman"/>
                  <a:cs typeface="Times New Roman"/>
                </a:rPr>
                <a:t>Pyridine, 1-oxide</a:t>
              </a:r>
              <a:endParaRPr lang="en-US" sz="1200">
                <a:effectLst/>
                <a:latin typeface="Times New Roman"/>
                <a:ea typeface="Times New Roman"/>
              </a:endParaRPr>
            </a:p>
          </p:txBody>
        </p:sp>
      </p:grpSp>
      <p:grpSp>
        <p:nvGrpSpPr>
          <p:cNvPr id="24" name="Group 23"/>
          <p:cNvGrpSpPr/>
          <p:nvPr/>
        </p:nvGrpSpPr>
        <p:grpSpPr>
          <a:xfrm>
            <a:off x="6009323" y="5238793"/>
            <a:ext cx="1352550" cy="993140"/>
            <a:chOff x="0" y="0"/>
            <a:chExt cx="1352550" cy="993140"/>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0"/>
              <a:ext cx="1104900" cy="819150"/>
            </a:xfrm>
            <a:prstGeom prst="rect">
              <a:avLst/>
            </a:prstGeom>
            <a:noFill/>
            <a:ln>
              <a:noFill/>
            </a:ln>
            <a:effectLst/>
            <a:extLst/>
          </p:spPr>
        </p:pic>
        <p:sp>
          <p:nvSpPr>
            <p:cNvPr id="26" name="TextBox 14"/>
            <p:cNvSpPr txBox="1"/>
            <p:nvPr/>
          </p:nvSpPr>
          <p:spPr>
            <a:xfrm>
              <a:off x="0" y="762000"/>
              <a:ext cx="1352550" cy="231140"/>
            </a:xfrm>
            <a:prstGeom prst="rect">
              <a:avLst/>
            </a:prstGeom>
            <a:noFill/>
          </p:spPr>
          <p:txBody>
            <a:bodyPr wrap="none" rtlCol="0">
              <a:spAutoFit/>
            </a:bodyPr>
            <a:lstStyle/>
            <a:p>
              <a:pPr marL="0" marR="0" algn="ctr">
                <a:spcBef>
                  <a:spcPts val="0"/>
                </a:spcBef>
                <a:spcAft>
                  <a:spcPts val="0"/>
                </a:spcAft>
              </a:pPr>
              <a:r>
                <a:rPr lang="en-US" sz="900" kern="1200">
                  <a:solidFill>
                    <a:srgbClr val="000000"/>
                  </a:solidFill>
                  <a:effectLst/>
                  <a:latin typeface="Calibri"/>
                  <a:ea typeface="Times New Roman"/>
                  <a:cs typeface="Times New Roman"/>
                </a:rPr>
                <a:t>N(1)-methylnicotinamide</a:t>
              </a:r>
              <a:endParaRPr lang="en-US" sz="1200">
                <a:effectLst/>
                <a:latin typeface="Times New Roman"/>
                <a:ea typeface="Times New Roman"/>
              </a:endParaRPr>
            </a:p>
          </p:txBody>
        </p:sp>
      </p:grpSp>
      <p:grpSp>
        <p:nvGrpSpPr>
          <p:cNvPr id="27" name="Group 26"/>
          <p:cNvGrpSpPr/>
          <p:nvPr/>
        </p:nvGrpSpPr>
        <p:grpSpPr>
          <a:xfrm>
            <a:off x="7474269" y="5081313"/>
            <a:ext cx="1219200" cy="1164590"/>
            <a:chOff x="0" y="0"/>
            <a:chExt cx="1219200" cy="1164590"/>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975" y="0"/>
              <a:ext cx="1038225" cy="771525"/>
            </a:xfrm>
            <a:prstGeom prst="rect">
              <a:avLst/>
            </a:prstGeom>
            <a:noFill/>
            <a:ln>
              <a:noFill/>
            </a:ln>
            <a:effectLst/>
            <a:extLst/>
          </p:spPr>
        </p:pic>
        <p:sp>
          <p:nvSpPr>
            <p:cNvPr id="29" name="TextBox 15"/>
            <p:cNvSpPr txBox="1"/>
            <p:nvPr/>
          </p:nvSpPr>
          <p:spPr>
            <a:xfrm>
              <a:off x="0" y="933450"/>
              <a:ext cx="1217930" cy="231140"/>
            </a:xfrm>
            <a:prstGeom prst="rect">
              <a:avLst/>
            </a:prstGeom>
            <a:noFill/>
          </p:spPr>
          <p:txBody>
            <a:bodyPr wrap="none" rtlCol="0">
              <a:spAutoFit/>
            </a:bodyPr>
            <a:lstStyle/>
            <a:p>
              <a:pPr marL="0" marR="0" algn="ctr">
                <a:spcBef>
                  <a:spcPts val="0"/>
                </a:spcBef>
                <a:spcAft>
                  <a:spcPts val="0"/>
                </a:spcAft>
              </a:pPr>
              <a:r>
                <a:rPr lang="en-US" sz="900" kern="1200">
                  <a:solidFill>
                    <a:srgbClr val="000000"/>
                  </a:solidFill>
                  <a:effectLst/>
                  <a:latin typeface="Calibri"/>
                  <a:ea typeface="Times New Roman"/>
                  <a:cs typeface="Times New Roman"/>
                </a:rPr>
                <a:t>Nicotinic Acid, 1-oxide</a:t>
              </a:r>
              <a:endParaRPr lang="en-US" sz="1200">
                <a:effectLst/>
                <a:latin typeface="Times New Roman"/>
                <a:ea typeface="Times New Roman"/>
              </a:endParaRPr>
            </a:p>
          </p:txBody>
        </p:sp>
      </p:grpSp>
      <p:pic>
        <p:nvPicPr>
          <p:cNvPr id="30" name="Picture 29"/>
          <p:cNvPicPr/>
          <p:nvPr/>
        </p:nvPicPr>
        <p:blipFill>
          <a:blip r:embed="rId8">
            <a:extLst>
              <a:ext uri="{28A0092B-C50C-407E-A947-70E740481C1C}">
                <a14:useLocalDpi xmlns:a14="http://schemas.microsoft.com/office/drawing/2010/main" val="0"/>
              </a:ext>
            </a:extLst>
          </a:blip>
          <a:stretch>
            <a:fillRect/>
          </a:stretch>
        </p:blipFill>
        <p:spPr>
          <a:xfrm>
            <a:off x="152400" y="3206115"/>
            <a:ext cx="5132070" cy="2800350"/>
          </a:xfrm>
          <a:prstGeom prst="rect">
            <a:avLst/>
          </a:prstGeom>
        </p:spPr>
      </p:pic>
      <p:pic>
        <p:nvPicPr>
          <p:cNvPr id="31" name="Content Placeholder 30"/>
          <p:cNvPicPr>
            <a:picLocks noGrp="1"/>
          </p:cNvPicPr>
          <p:nvPr>
            <p:ph idx="1"/>
          </p:nvPr>
        </p:nvPicPr>
        <p:blipFill>
          <a:blip r:embed="rId9">
            <a:extLst>
              <a:ext uri="{28A0092B-C50C-407E-A947-70E740481C1C}">
                <a14:useLocalDpi xmlns:a14="http://schemas.microsoft.com/office/drawing/2010/main" val="0"/>
              </a:ext>
            </a:extLst>
          </a:blip>
          <a:stretch>
            <a:fillRect/>
          </a:stretch>
        </p:blipFill>
        <p:spPr>
          <a:xfrm>
            <a:off x="914400" y="3463161"/>
            <a:ext cx="4648200" cy="2861440"/>
          </a:xfrm>
          <a:prstGeom prst="rect">
            <a:avLst/>
          </a:prstGeom>
        </p:spPr>
      </p:pic>
      <p:graphicFrame>
        <p:nvGraphicFramePr>
          <p:cNvPr id="14336" name="Table 14335"/>
          <p:cNvGraphicFramePr>
            <a:graphicFrameLocks noGrp="1"/>
          </p:cNvGraphicFramePr>
          <p:nvPr>
            <p:extLst>
              <p:ext uri="{D42A27DB-BD31-4B8C-83A1-F6EECF244321}">
                <p14:modId xmlns:p14="http://schemas.microsoft.com/office/powerpoint/2010/main" val="3899712672"/>
              </p:ext>
            </p:extLst>
          </p:nvPr>
        </p:nvGraphicFramePr>
        <p:xfrm>
          <a:off x="605472" y="1066800"/>
          <a:ext cx="7848601" cy="1417319"/>
        </p:xfrm>
        <a:graphic>
          <a:graphicData uri="http://schemas.openxmlformats.org/drawingml/2006/table">
            <a:tbl>
              <a:tblPr>
                <a:tableStyleId>{5C22544A-7EE6-4342-B048-85BDC9FD1C3A}</a:tableStyleId>
              </a:tblPr>
              <a:tblGrid>
                <a:gridCol w="685801"/>
                <a:gridCol w="1219200"/>
                <a:gridCol w="838200"/>
                <a:gridCol w="990600"/>
                <a:gridCol w="914400"/>
                <a:gridCol w="838200"/>
                <a:gridCol w="1066800"/>
                <a:gridCol w="1295400"/>
              </a:tblGrid>
              <a:tr h="222075">
                <a:tc>
                  <a:txBody>
                    <a:bodyPr/>
                    <a:lstStyle/>
                    <a:p>
                      <a:pPr algn="ctr" fontAlgn="b"/>
                      <a:r>
                        <a:rPr lang="en-US" sz="900" u="none" strike="noStrike" dirty="0">
                          <a:effectLst/>
                        </a:rPr>
                        <a:t>pIC50</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SIRT3 (4FVT), w/o water</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a:effectLst/>
                        </a:rPr>
                        <a:t>SIRT3 (3GLS)</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SIRT3 (4BVG)</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dirty="0">
                          <a:effectLst/>
                        </a:rPr>
                        <a:t>SIRT3 (4JSR)</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a:effectLst/>
                        </a:rPr>
                        <a:t>SIRT3 (4BN5)</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SIRT3 (4BVG) with Int</a:t>
                      </a:r>
                      <a:endParaRPr lang="en-US" sz="900" b="0" i="0" u="none" strike="noStrike">
                        <a:solidFill>
                          <a:srgbClr val="000000"/>
                        </a:solidFill>
                        <a:effectLst/>
                        <a:latin typeface="Calibri"/>
                      </a:endParaRPr>
                    </a:p>
                  </a:txBody>
                  <a:tcPr marL="0" marR="0" marT="0" marB="0"/>
                </a:tc>
                <a:tc>
                  <a:txBody>
                    <a:bodyPr/>
                    <a:lstStyle/>
                    <a:p>
                      <a:pPr algn="ctr" fontAlgn="b"/>
                      <a:endParaRPr lang="en-US" sz="900" b="0" i="0" u="none" strike="noStrike">
                        <a:solidFill>
                          <a:srgbClr val="000000"/>
                        </a:solidFill>
                        <a:effectLst/>
                        <a:latin typeface="Calibri"/>
                      </a:endParaRPr>
                    </a:p>
                  </a:txBody>
                  <a:tcPr marL="0" marR="0" marT="0" marB="0"/>
                </a:tc>
              </a:tr>
              <a:tr h="131967">
                <a:tc>
                  <a:txBody>
                    <a:bodyPr/>
                    <a:lstStyle/>
                    <a:p>
                      <a:pPr algn="ctr" fontAlgn="b"/>
                      <a:r>
                        <a:rPr lang="en-US" sz="900" u="none" strike="noStrike" dirty="0">
                          <a:effectLst/>
                        </a:rPr>
                        <a:t>-1.6180</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-24.24</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a:effectLst/>
                        </a:rPr>
                        <a:t>-21.71</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-26.74</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-27.14</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-19.71</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-27.34</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Pyridine, 1-oxide</a:t>
                      </a:r>
                      <a:endParaRPr lang="en-US" sz="900" b="0" i="0" u="none" strike="noStrike">
                        <a:solidFill>
                          <a:srgbClr val="000000"/>
                        </a:solidFill>
                        <a:effectLst/>
                        <a:latin typeface="Calibri"/>
                      </a:endParaRPr>
                    </a:p>
                  </a:txBody>
                  <a:tcPr marL="0" marR="0" marT="0" marB="0"/>
                </a:tc>
              </a:tr>
              <a:tr h="222075">
                <a:tc>
                  <a:txBody>
                    <a:bodyPr/>
                    <a:lstStyle/>
                    <a:p>
                      <a:pPr algn="ctr" fontAlgn="b"/>
                      <a:r>
                        <a:rPr lang="en-US" sz="900" u="none" strike="noStrike" dirty="0">
                          <a:effectLst/>
                        </a:rPr>
                        <a:t>-1.8386</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-34.89</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-32.80</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a:effectLst/>
                        </a:rPr>
                        <a:t>-36.59</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-46.72</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-29.40</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-36.73</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Nicotinic Acid (neutral)</a:t>
                      </a:r>
                      <a:endParaRPr lang="en-US" sz="900" b="0" i="0" u="none" strike="noStrike">
                        <a:solidFill>
                          <a:srgbClr val="000000"/>
                        </a:solidFill>
                        <a:effectLst/>
                        <a:latin typeface="Calibri"/>
                      </a:endParaRPr>
                    </a:p>
                  </a:txBody>
                  <a:tcPr marL="0" marR="0" marT="0" marB="0"/>
                </a:tc>
              </a:tr>
              <a:tr h="131967">
                <a:tc>
                  <a:txBody>
                    <a:bodyPr/>
                    <a:lstStyle/>
                    <a:p>
                      <a:pPr algn="ctr" fontAlgn="b"/>
                      <a:r>
                        <a:rPr lang="en-US" sz="900" u="none" strike="noStrike">
                          <a:effectLst/>
                        </a:rPr>
                        <a:t>-1.8601</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dirty="0">
                          <a:effectLst/>
                        </a:rPr>
                        <a:t>-31.54</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a:effectLst/>
                        </a:rPr>
                        <a:t>-31.53</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dirty="0">
                          <a:effectLst/>
                        </a:rPr>
                        <a:t>-34.68</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a:effectLst/>
                        </a:rPr>
                        <a:t>-38.50</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-28.70</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-32.36</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Iso-NAM</a:t>
                      </a:r>
                      <a:endParaRPr lang="en-US" sz="900" b="0" i="0" u="none" strike="noStrike">
                        <a:solidFill>
                          <a:srgbClr val="000000"/>
                        </a:solidFill>
                        <a:effectLst/>
                        <a:latin typeface="Calibri"/>
                      </a:endParaRPr>
                    </a:p>
                  </a:txBody>
                  <a:tcPr marL="0" marR="0" marT="0" marB="0"/>
                </a:tc>
              </a:tr>
              <a:tr h="222075">
                <a:tc>
                  <a:txBody>
                    <a:bodyPr/>
                    <a:lstStyle/>
                    <a:p>
                      <a:pPr algn="ctr" fontAlgn="b"/>
                      <a:r>
                        <a:rPr lang="en-US" sz="900" u="none" strike="noStrike">
                          <a:effectLst/>
                        </a:rPr>
                        <a:t>-1.8861</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-30.05</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dirty="0">
                          <a:effectLst/>
                        </a:rPr>
                        <a:t>-30.39</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-33.06</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-35.30</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a:effectLst/>
                        </a:rPr>
                        <a:t>-27.70</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-34.16</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Nicotinic Acid, 1-oxide</a:t>
                      </a:r>
                      <a:endParaRPr lang="en-US" sz="900" b="0" i="0" u="none" strike="noStrike">
                        <a:solidFill>
                          <a:srgbClr val="000000"/>
                        </a:solidFill>
                        <a:effectLst/>
                        <a:latin typeface="Calibri"/>
                      </a:endParaRPr>
                    </a:p>
                  </a:txBody>
                  <a:tcPr marL="0" marR="0" marT="0" marB="0"/>
                </a:tc>
              </a:tr>
              <a:tr h="202454">
                <a:tc>
                  <a:txBody>
                    <a:bodyPr/>
                    <a:lstStyle/>
                    <a:p>
                      <a:pPr algn="ctr" fontAlgn="b"/>
                      <a:r>
                        <a:rPr lang="en-US" sz="900" u="none" strike="noStrike" dirty="0">
                          <a:effectLst/>
                        </a:rPr>
                        <a:t>-2.0362</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-40.03</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-34.52</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-48.04</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-44.83</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-37.19</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-44.51</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N(1)-</a:t>
                      </a:r>
                      <a:r>
                        <a:rPr lang="en-US" sz="900" u="none" strike="noStrike" dirty="0" err="1">
                          <a:effectLst/>
                        </a:rPr>
                        <a:t>methylnicotinamide</a:t>
                      </a:r>
                      <a:endParaRPr lang="en-US" sz="900" b="0" i="0" u="none" strike="noStrike" dirty="0">
                        <a:solidFill>
                          <a:srgbClr val="000000"/>
                        </a:solidFill>
                        <a:effectLst/>
                        <a:latin typeface="Calibri"/>
                      </a:endParaRPr>
                    </a:p>
                  </a:txBody>
                  <a:tcPr marL="0" marR="0" marT="0" marB="0"/>
                </a:tc>
              </a:tr>
              <a:tr h="131967">
                <a:tc>
                  <a:txBody>
                    <a:bodyPr/>
                    <a:lstStyle/>
                    <a:p>
                      <a:pPr algn="ctr" fontAlgn="b"/>
                      <a:r>
                        <a:rPr lang="en-US" sz="900" u="none" strike="noStrike">
                          <a:effectLst/>
                        </a:rPr>
                        <a:t>-4.565</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-61.16</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-65.98</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-78.54</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dirty="0">
                          <a:effectLst/>
                        </a:rPr>
                        <a:t>-67.82</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a:effectLst/>
                        </a:rPr>
                        <a:t>-74.38</a:t>
                      </a:r>
                      <a:endParaRPr lang="en-US" sz="900" b="0" i="0" u="none" strike="noStrike">
                        <a:solidFill>
                          <a:srgbClr val="000000"/>
                        </a:solidFill>
                        <a:effectLst/>
                        <a:latin typeface="Calibri"/>
                      </a:endParaRPr>
                    </a:p>
                  </a:txBody>
                  <a:tcPr marL="0" marR="0" marT="0" marB="0"/>
                </a:tc>
                <a:tc>
                  <a:txBody>
                    <a:bodyPr/>
                    <a:lstStyle/>
                    <a:p>
                      <a:pPr algn="ctr" fontAlgn="b"/>
                      <a:endParaRPr lang="en-US" sz="900" b="0" i="0" u="none" strike="noStrike" dirty="0">
                        <a:solidFill>
                          <a:srgbClr val="000000"/>
                        </a:solidFill>
                        <a:effectLst/>
                        <a:latin typeface="Calibri"/>
                      </a:endParaRPr>
                    </a:p>
                  </a:txBody>
                  <a:tcPr marL="0" marR="0" marT="0" marB="0"/>
                </a:tc>
                <a:tc>
                  <a:txBody>
                    <a:bodyPr/>
                    <a:lstStyle/>
                    <a:p>
                      <a:pPr algn="ctr" fontAlgn="b"/>
                      <a:endParaRPr lang="en-US" sz="900" b="0" i="0" u="none" strike="noStrike">
                        <a:solidFill>
                          <a:srgbClr val="000000"/>
                        </a:solidFill>
                        <a:effectLst/>
                        <a:latin typeface="Calibri"/>
                      </a:endParaRPr>
                    </a:p>
                  </a:txBody>
                  <a:tcPr marL="0" marR="0" marT="0" marB="0"/>
                </a:tc>
              </a:tr>
              <a:tr h="131967">
                <a:tc>
                  <a:txBody>
                    <a:bodyPr/>
                    <a:lstStyle/>
                    <a:p>
                      <a:pPr algn="ctr" fontAlgn="b"/>
                      <a:r>
                        <a:rPr lang="en-US" sz="900" u="none" strike="noStrike">
                          <a:effectLst/>
                        </a:rPr>
                        <a:t>-4.740</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-101.05</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-80.27</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a:effectLst/>
                        </a:rPr>
                        <a:t>-89.31</a:t>
                      </a:r>
                      <a:endParaRPr lang="en-US" sz="900" b="0" i="0" u="none" strike="noStrike">
                        <a:solidFill>
                          <a:srgbClr val="000000"/>
                        </a:solidFill>
                        <a:effectLst/>
                        <a:latin typeface="Calibri"/>
                      </a:endParaRPr>
                    </a:p>
                  </a:txBody>
                  <a:tcPr marL="0" marR="0" marT="0" marB="0"/>
                </a:tc>
                <a:tc>
                  <a:txBody>
                    <a:bodyPr/>
                    <a:lstStyle/>
                    <a:p>
                      <a:pPr algn="ctr" fontAlgn="b"/>
                      <a:r>
                        <a:rPr lang="en-US" sz="900" u="none" strike="noStrike" dirty="0">
                          <a:effectLst/>
                        </a:rPr>
                        <a:t>-93.32</a:t>
                      </a:r>
                      <a:endParaRPr lang="en-US" sz="900" b="0" i="0" u="none" strike="noStrike" dirty="0">
                        <a:solidFill>
                          <a:srgbClr val="000000"/>
                        </a:solidFill>
                        <a:effectLst/>
                        <a:latin typeface="Calibri"/>
                      </a:endParaRPr>
                    </a:p>
                  </a:txBody>
                  <a:tcPr marL="0" marR="0" marT="0" marB="0"/>
                </a:tc>
                <a:tc>
                  <a:txBody>
                    <a:bodyPr/>
                    <a:lstStyle/>
                    <a:p>
                      <a:pPr algn="ctr" fontAlgn="b"/>
                      <a:r>
                        <a:rPr lang="en-US" sz="900" u="none" strike="noStrike" dirty="0">
                          <a:effectLst/>
                        </a:rPr>
                        <a:t>-88.71</a:t>
                      </a:r>
                      <a:endParaRPr lang="en-US" sz="900" b="0" i="0" u="none" strike="noStrike" dirty="0">
                        <a:solidFill>
                          <a:srgbClr val="000000"/>
                        </a:solidFill>
                        <a:effectLst/>
                        <a:latin typeface="Calibri"/>
                      </a:endParaRPr>
                    </a:p>
                  </a:txBody>
                  <a:tcPr marL="0" marR="0" marT="0" marB="0"/>
                </a:tc>
                <a:tc>
                  <a:txBody>
                    <a:bodyPr/>
                    <a:lstStyle/>
                    <a:p>
                      <a:pPr algn="ctr" fontAlgn="b"/>
                      <a:endParaRPr lang="en-US" sz="900" b="0" i="0" u="none" strike="noStrike" dirty="0">
                        <a:solidFill>
                          <a:srgbClr val="000000"/>
                        </a:solidFill>
                        <a:effectLst/>
                        <a:latin typeface="Calibri"/>
                      </a:endParaRPr>
                    </a:p>
                  </a:txBody>
                  <a:tcPr marL="0" marR="0" marT="0" marB="0"/>
                </a:tc>
                <a:tc>
                  <a:txBody>
                    <a:bodyPr/>
                    <a:lstStyle/>
                    <a:p>
                      <a:pPr algn="ctr" fontAlgn="b"/>
                      <a:endParaRPr lang="en-US" sz="900" b="0" i="0" u="none" strike="noStrike" dirty="0">
                        <a:solidFill>
                          <a:srgbClr val="000000"/>
                        </a:solidFill>
                        <a:effectLst/>
                        <a:latin typeface="Calibri"/>
                      </a:endParaRPr>
                    </a:p>
                  </a:txBody>
                  <a:tcPr marL="0" marR="0" marT="0" marB="0"/>
                </a:tc>
              </a:tr>
            </a:tbl>
          </a:graphicData>
        </a:graphic>
      </p:graphicFrame>
      <p:graphicFrame>
        <p:nvGraphicFramePr>
          <p:cNvPr id="34" name="Chart 33"/>
          <p:cNvGraphicFramePr>
            <a:graphicFrameLocks/>
          </p:cNvGraphicFramePr>
          <p:nvPr>
            <p:extLst>
              <p:ext uri="{D42A27DB-BD31-4B8C-83A1-F6EECF244321}">
                <p14:modId xmlns:p14="http://schemas.microsoft.com/office/powerpoint/2010/main" val="1800392277"/>
              </p:ext>
            </p:extLst>
          </p:nvPr>
        </p:nvGraphicFramePr>
        <p:xfrm>
          <a:off x="628649" y="2286000"/>
          <a:ext cx="7825424" cy="4276768"/>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37345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00400"/>
            <a:ext cx="729955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Calculating residue pair interactions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Create </a:t>
            </a:r>
            <a:r>
              <a:rPr lang="en-US" dirty="0" err="1" smtClean="0"/>
              <a:t>vmd</a:t>
            </a:r>
            <a:r>
              <a:rPr lang="en-US" dirty="0" smtClean="0"/>
              <a:t> scripts to create pairs in </a:t>
            </a:r>
            <a:r>
              <a:rPr lang="en-US" dirty="0" err="1" smtClean="0"/>
              <a:t>pdb</a:t>
            </a:r>
            <a:r>
              <a:rPr lang="en-US" dirty="0" smtClean="0"/>
              <a:t> format;</a:t>
            </a:r>
          </a:p>
          <a:p>
            <a:pPr marL="457200" indent="-457200">
              <a:buFont typeface="+mj-lt"/>
              <a:buAutoNum type="arabicPeriod"/>
            </a:pPr>
            <a:r>
              <a:rPr lang="en-US" dirty="0" smtClean="0"/>
              <a:t>Create NAMD input to calculate MM energies between pairs;</a:t>
            </a:r>
          </a:p>
          <a:p>
            <a:pPr marL="457200" indent="-457200">
              <a:buFont typeface="+mj-lt"/>
              <a:buAutoNum type="arabicPeriod"/>
            </a:pPr>
            <a:r>
              <a:rPr lang="en-US" dirty="0" smtClean="0"/>
              <a:t>Run NAMD for each pairs and selected trajectories;</a:t>
            </a:r>
          </a:p>
          <a:p>
            <a:pPr marL="457200" indent="-457200">
              <a:buFont typeface="+mj-lt"/>
              <a:buAutoNum type="arabicPeriod"/>
            </a:pPr>
            <a:r>
              <a:rPr lang="en-US" dirty="0"/>
              <a:t>E</a:t>
            </a:r>
            <a:r>
              <a:rPr lang="en-US" dirty="0" smtClean="0"/>
              <a:t>xtract residue pair energy terms;</a:t>
            </a:r>
          </a:p>
          <a:p>
            <a:pPr marL="457200" indent="-457200">
              <a:buFont typeface="+mj-lt"/>
              <a:buAutoNum type="arabicPeriod"/>
            </a:pPr>
            <a:r>
              <a:rPr lang="en-US" dirty="0" smtClean="0"/>
              <a:t>Run statistics to calculate the mean and standard deviation.</a:t>
            </a:r>
          </a:p>
          <a:p>
            <a:pPr marL="457200" indent="-457200">
              <a:buFont typeface="+mj-lt"/>
              <a:buAutoNum type="arabicPeriod"/>
            </a:pP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4820425" cy="601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7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9218"/>
                                        </p:tgtEl>
                                        <p:attrNameLst>
                                          <p:attrName>ppt_x</p:attrName>
                                        </p:attrNameLst>
                                      </p:cBhvr>
                                      <p:tavLst>
                                        <p:tav tm="0">
                                          <p:val>
                                            <p:strVal val="ppt_x"/>
                                          </p:val>
                                        </p:tav>
                                        <p:tav tm="100000">
                                          <p:val>
                                            <p:strVal val="ppt_x"/>
                                          </p:val>
                                        </p:tav>
                                      </p:tavLst>
                                    </p:anim>
                                    <p:anim calcmode="lin" valueType="num">
                                      <p:cBhvr additive="base">
                                        <p:cTn id="13" dur="500"/>
                                        <p:tgtEl>
                                          <p:spTgt spid="9218"/>
                                        </p:tgtEl>
                                        <p:attrNameLst>
                                          <p:attrName>ppt_y</p:attrName>
                                        </p:attrNameLst>
                                      </p:cBhvr>
                                      <p:tavLst>
                                        <p:tav tm="0">
                                          <p:val>
                                            <p:strVal val="ppt_y"/>
                                          </p:val>
                                        </p:tav>
                                        <p:tav tm="100000">
                                          <p:val>
                                            <p:strVal val="1+ppt_h/2"/>
                                          </p:val>
                                        </p:tav>
                                      </p:tavLst>
                                    </p:anim>
                                    <p:set>
                                      <p:cBhvr>
                                        <p:cTn id="14" dur="1" fill="hold">
                                          <p:stCondLst>
                                            <p:cond delay="499"/>
                                          </p:stCondLst>
                                        </p:cTn>
                                        <p:tgtEl>
                                          <p:spTgt spid="92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anim calcmode="lin" valueType="num">
                                      <p:cBhvr additive="base">
                                        <p:cTn id="19" dur="500" fill="hold"/>
                                        <p:tgtEl>
                                          <p:spTgt spid="9219"/>
                                        </p:tgtEl>
                                        <p:attrNameLst>
                                          <p:attrName>ppt_x</p:attrName>
                                        </p:attrNameLst>
                                      </p:cBhvr>
                                      <p:tavLst>
                                        <p:tav tm="0">
                                          <p:val>
                                            <p:strVal val="#ppt_x"/>
                                          </p:val>
                                        </p:tav>
                                        <p:tav tm="100000">
                                          <p:val>
                                            <p:strVal val="#ppt_x"/>
                                          </p:val>
                                        </p:tav>
                                      </p:tavLst>
                                    </p:anim>
                                    <p:anim calcmode="lin" valueType="num">
                                      <p:cBhvr additive="base">
                                        <p:cTn id="20"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9219"/>
                                        </p:tgtEl>
                                        <p:attrNameLst>
                                          <p:attrName>ppt_x</p:attrName>
                                        </p:attrNameLst>
                                      </p:cBhvr>
                                      <p:tavLst>
                                        <p:tav tm="0">
                                          <p:val>
                                            <p:strVal val="ppt_x"/>
                                          </p:val>
                                        </p:tav>
                                        <p:tav tm="100000">
                                          <p:val>
                                            <p:strVal val="ppt_x"/>
                                          </p:val>
                                        </p:tav>
                                      </p:tavLst>
                                    </p:anim>
                                    <p:anim calcmode="lin" valueType="num">
                                      <p:cBhvr additive="base">
                                        <p:cTn id="25" dur="500"/>
                                        <p:tgtEl>
                                          <p:spTgt spid="9219"/>
                                        </p:tgtEl>
                                        <p:attrNameLst>
                                          <p:attrName>ppt_y</p:attrName>
                                        </p:attrNameLst>
                                      </p:cBhvr>
                                      <p:tavLst>
                                        <p:tav tm="0">
                                          <p:val>
                                            <p:strVal val="ppt_y"/>
                                          </p:val>
                                        </p:tav>
                                        <p:tav tm="100000">
                                          <p:val>
                                            <p:strVal val="1+ppt_h/2"/>
                                          </p:val>
                                        </p:tav>
                                      </p:tavLst>
                                    </p:anim>
                                    <p:set>
                                      <p:cBhvr>
                                        <p:cTn id="26" dur="1" fill="hold">
                                          <p:stCondLst>
                                            <p:cond delay="499"/>
                                          </p:stCondLst>
                                        </p:cTn>
                                        <p:tgtEl>
                                          <p:spTgt spid="9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exploration of </a:t>
            </a:r>
            <a:r>
              <a:rPr lang="en-US" dirty="0" err="1" smtClean="0"/>
              <a:t>indoles</a:t>
            </a:r>
            <a:r>
              <a:rPr lang="en-US" dirty="0" smtClean="0"/>
              <a:t> as SIRT1 inhibitor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07461"/>
            <a:ext cx="4137033" cy="407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33" y="1431131"/>
            <a:ext cx="4397367" cy="375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67141" y="6215102"/>
            <a:ext cx="4746749" cy="369332"/>
          </a:xfrm>
          <a:prstGeom prst="rect">
            <a:avLst/>
          </a:prstGeom>
        </p:spPr>
        <p:txBody>
          <a:bodyPr wrap="none">
            <a:spAutoFit/>
          </a:bodyPr>
          <a:lstStyle/>
          <a:p>
            <a:r>
              <a:rPr lang="en-US" i="1" dirty="0" err="1"/>
              <a:t>Napper</a:t>
            </a:r>
            <a:r>
              <a:rPr lang="en-US" i="1" dirty="0"/>
              <a:t> et al</a:t>
            </a:r>
            <a:r>
              <a:rPr lang="en-US" i="1" dirty="0" smtClean="0"/>
              <a:t>. </a:t>
            </a:r>
            <a:r>
              <a:rPr lang="en-US" i="1" dirty="0"/>
              <a:t>J. Med. Chem. </a:t>
            </a:r>
            <a:r>
              <a:rPr lang="en-US" b="1" dirty="0"/>
              <a:t>2005, </a:t>
            </a:r>
            <a:r>
              <a:rPr lang="en-US" i="1" dirty="0"/>
              <a:t>48, </a:t>
            </a:r>
            <a:r>
              <a:rPr lang="en-US" dirty="0"/>
              <a:t>8045-8054</a:t>
            </a:r>
          </a:p>
        </p:txBody>
      </p:sp>
    </p:spTree>
    <p:extLst>
      <p:ext uri="{BB962C8B-B14F-4D97-AF65-F5344CB8AC3E}">
        <p14:creationId xmlns:p14="http://schemas.microsoft.com/office/powerpoint/2010/main" val="182580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 novo drug design of SIRT3 modulator</a:t>
            </a:r>
            <a:endParaRPr lang="en-US" dirty="0"/>
          </a:p>
        </p:txBody>
      </p:sp>
      <p:sp>
        <p:nvSpPr>
          <p:cNvPr id="3" name="Content Placeholder 2"/>
          <p:cNvSpPr>
            <a:spLocks noGrp="1"/>
          </p:cNvSpPr>
          <p:nvPr>
            <p:ph idx="1"/>
          </p:nvPr>
        </p:nvSpPr>
        <p:spPr>
          <a:xfrm>
            <a:off x="533400" y="914400"/>
            <a:ext cx="8229600" cy="5486400"/>
          </a:xfrm>
        </p:spPr>
        <p:txBody>
          <a:bodyPr>
            <a:normAutofit/>
          </a:bodyPr>
          <a:lstStyle/>
          <a:p>
            <a:r>
              <a:rPr lang="en-US" dirty="0" smtClean="0"/>
              <a:t>Using the inhibition mechanism revealed in PNAS paper, three possible receptors are targeted.</a:t>
            </a:r>
          </a:p>
          <a:p>
            <a:pPr marL="457200" indent="-457200">
              <a:buFont typeface="+mj-lt"/>
              <a:buAutoNum type="arabicPeriod"/>
            </a:pPr>
            <a:r>
              <a:rPr lang="en-US" dirty="0" smtClean="0"/>
              <a:t>SIRT3/ac-ADPR</a:t>
            </a:r>
          </a:p>
          <a:p>
            <a:pPr marL="457200" indent="-457200">
              <a:buFont typeface="+mj-lt"/>
              <a:buAutoNum type="arabicPeriod"/>
            </a:pPr>
            <a:r>
              <a:rPr lang="en-US" dirty="0" smtClean="0"/>
              <a:t>SIRT3/NAD+</a:t>
            </a:r>
          </a:p>
          <a:p>
            <a:pPr marL="457200" indent="-457200">
              <a:buFont typeface="+mj-lt"/>
              <a:buAutoNum type="arabicPeriod"/>
            </a:pPr>
            <a:r>
              <a:rPr lang="en-US" dirty="0" smtClean="0"/>
              <a:t>SIRT3/intermediate</a:t>
            </a:r>
          </a:p>
          <a:p>
            <a:r>
              <a:rPr lang="en-US" dirty="0" smtClean="0"/>
              <a:t>The first two targets are for inhibitions; the third target is for inhibiting the second-step of the </a:t>
            </a:r>
            <a:r>
              <a:rPr lang="en-US" dirty="0" err="1" smtClean="0"/>
              <a:t>deacetylation</a:t>
            </a:r>
            <a:endParaRPr lang="en-US" dirty="0" smtClean="0"/>
          </a:p>
          <a:p>
            <a:endParaRPr lang="en-US" dirty="0"/>
          </a:p>
          <a:p>
            <a:r>
              <a:rPr lang="en-US" dirty="0" smtClean="0"/>
              <a:t>The approach: structure-based scaffold hopping</a:t>
            </a:r>
          </a:p>
          <a:p>
            <a:pPr lvl="1"/>
            <a:r>
              <a:rPr lang="en-US" dirty="0" smtClean="0"/>
              <a:t>Based on hits from previous database screening (Ex-243 in our case)</a:t>
            </a:r>
          </a:p>
        </p:txBody>
      </p:sp>
    </p:spTree>
    <p:extLst>
      <p:ext uri="{BB962C8B-B14F-4D97-AF65-F5344CB8AC3E}">
        <p14:creationId xmlns:p14="http://schemas.microsoft.com/office/powerpoint/2010/main" val="4239453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Scaffold hopping: Example with HIV protease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66591595"/>
              </p:ext>
            </p:extLst>
          </p:nvPr>
        </p:nvGraphicFramePr>
        <p:xfrm>
          <a:off x="2590800" y="1610287"/>
          <a:ext cx="6172700" cy="2743200"/>
        </p:xfrm>
        <a:graphic>
          <a:graphicData uri="http://schemas.openxmlformats.org/presentationml/2006/ole">
            <mc:AlternateContent xmlns:mc="http://schemas.openxmlformats.org/markup-compatibility/2006">
              <mc:Choice xmlns:v="urn:schemas-microsoft-com:vml" Requires="v">
                <p:oleObj spid="_x0000_s7182" name="ISIS/Draw Sketch" r:id="rId3" imgW="7550150" imgH="3366770" progId="ISISServer">
                  <p:embed/>
                </p:oleObj>
              </mc:Choice>
              <mc:Fallback>
                <p:oleObj name="ISIS/Draw Sketch" r:id="rId3" imgW="7550150" imgH="3366770" progId="ISISServer">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0287"/>
                        <a:ext cx="6172700" cy="2743200"/>
                      </a:xfrm>
                      <a:prstGeom prst="rect">
                        <a:avLst/>
                      </a:prstGeom>
                      <a:noFill/>
                      <a:ln>
                        <a:noFill/>
                      </a:ln>
                    </p:spPr>
                  </p:pic>
                </p:oleObj>
              </mc:Fallback>
            </mc:AlternateContent>
          </a:graphicData>
        </a:graphic>
      </p:graphicFrame>
      <p:pic>
        <p:nvPicPr>
          <p:cNvPr id="5" name="Picture 4" descr="hiv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41" y="3733800"/>
            <a:ext cx="2208212" cy="1519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iv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990600"/>
            <a:ext cx="2212975" cy="1528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876800"/>
            <a:ext cx="494506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8"/>
          <p:cNvSpPr txBox="1">
            <a:spLocks noChangeArrowheads="1"/>
          </p:cNvSpPr>
          <p:nvPr/>
        </p:nvSpPr>
        <p:spPr bwMode="auto">
          <a:xfrm>
            <a:off x="3962400" y="6407149"/>
            <a:ext cx="49617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ct val="50000"/>
              </a:spcBef>
            </a:pPr>
            <a:r>
              <a:rPr lang="en-US" sz="1400" dirty="0"/>
              <a:t>Bergmann R. et al., </a:t>
            </a:r>
            <a:r>
              <a:rPr lang="en-US" sz="1400" dirty="0" smtClean="0"/>
              <a:t>J. Med</a:t>
            </a:r>
            <a:r>
              <a:rPr lang="en-US" sz="1400" dirty="0"/>
              <a:t>. Chem. 2007. 50(11): 2708-2717</a:t>
            </a:r>
          </a:p>
        </p:txBody>
      </p:sp>
    </p:spTree>
    <p:extLst>
      <p:ext uri="{BB962C8B-B14F-4D97-AF65-F5344CB8AC3E}">
        <p14:creationId xmlns:p14="http://schemas.microsoft.com/office/powerpoint/2010/main" val="2181952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2622</TotalTime>
  <Words>3951</Words>
  <Application>Microsoft Office PowerPoint</Application>
  <PresentationFormat>On-screen Show (4:3)</PresentationFormat>
  <Paragraphs>1151</Paragraphs>
  <Slides>59</Slides>
  <Notes>10</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Office Theme</vt:lpstr>
      <vt:lpstr>ISIS/Draw Sketch</vt:lpstr>
      <vt:lpstr>SIRT3 Inhibition: mechanistic study and de novo drug design</vt:lpstr>
      <vt:lpstr>Ex-527 is a selective Sirtuins inhibitor</vt:lpstr>
      <vt:lpstr>Crystallization conditions</vt:lpstr>
      <vt:lpstr>Mechanistic study using MD/MM-PB(GB)SA</vt:lpstr>
      <vt:lpstr>Residue interaction with Ex-527</vt:lpstr>
      <vt:lpstr>Calculating residue pair interactions</vt:lpstr>
      <vt:lpstr>Early exploration of indoles as SIRT1 inhibitor </vt:lpstr>
      <vt:lpstr>De novo drug design of SIRT3 modulator</vt:lpstr>
      <vt:lpstr>Scaffold hopping: Example with HIV protease</vt:lpstr>
      <vt:lpstr>MOE workflow for scaffold replacement and ligand optimization</vt:lpstr>
      <vt:lpstr>Fragment library in MOE</vt:lpstr>
      <vt:lpstr>Filtering rules and synthetic feasibility </vt:lpstr>
      <vt:lpstr>Testing with MOE</vt:lpstr>
      <vt:lpstr>Testing with MOE (cont.)</vt:lpstr>
      <vt:lpstr>Schrodinger’s Core Hopping method</vt:lpstr>
      <vt:lpstr>Ligand-based core hopping, trial 1</vt:lpstr>
      <vt:lpstr>Ligand-based core hopping, trial 1 (cont.)</vt:lpstr>
      <vt:lpstr>PowerPoint Presentation</vt:lpstr>
      <vt:lpstr>Ligand-based core hopping, trial 1 (cont.)</vt:lpstr>
      <vt:lpstr>Structure-based core hopping, trial 2</vt:lpstr>
      <vt:lpstr>PowerPoint Presentation</vt:lpstr>
      <vt:lpstr>Trail 2 (cont.)</vt:lpstr>
      <vt:lpstr>Some Ex-527-like hits</vt:lpstr>
      <vt:lpstr>PowerPoint Presentation</vt:lpstr>
      <vt:lpstr>Trail 2 (cont.)</vt:lpstr>
      <vt:lpstr>Some promising new scaffolds</vt:lpstr>
      <vt:lpstr>look-alikes</vt:lpstr>
      <vt:lpstr>Ex-527 mimics</vt:lpstr>
      <vt:lpstr>Structure-based core hopping, trial 3</vt:lpstr>
      <vt:lpstr>PowerPoint Presentation</vt:lpstr>
      <vt:lpstr>Isosteric-matching core hopping, trial 4</vt:lpstr>
      <vt:lpstr>Trial 4 (cont.)</vt:lpstr>
      <vt:lpstr>Isosteric-matching core hopping, trial 5</vt:lpstr>
      <vt:lpstr>PowerPoint Presentation</vt:lpstr>
      <vt:lpstr>Current status</vt:lpstr>
      <vt:lpstr>Suggested plan</vt:lpstr>
      <vt:lpstr>Customerize core library using corefinder.py</vt:lpstr>
      <vt:lpstr>LEA3D Workflow for lead generation</vt:lpstr>
      <vt:lpstr>Fragment library creation</vt:lpstr>
      <vt:lpstr>Fitness Function</vt:lpstr>
      <vt:lpstr>Genetic Algorithm</vt:lpstr>
      <vt:lpstr>Tools used in LEA3D &amp; Property Filters</vt:lpstr>
      <vt:lpstr>LEA3D example 1</vt:lpstr>
      <vt:lpstr>LEA3D example 2</vt:lpstr>
      <vt:lpstr>Comparison between MOE, Schrodinger, LEA3D</vt:lpstr>
      <vt:lpstr>Supplementary materials</vt:lpstr>
      <vt:lpstr>PowerPoint Presentation</vt:lpstr>
      <vt:lpstr>PowerPoint Presentation</vt:lpstr>
      <vt:lpstr>MD simulation of SIRT3/ac-ADPR binary complex</vt:lpstr>
      <vt:lpstr>SIRT3 interactions with Ex-527 (Ex-243)</vt:lpstr>
      <vt:lpstr>Comparison between 4BV3 and 4BVH</vt:lpstr>
      <vt:lpstr>MM-GBSA for Ex-243 in-place or Glide XP docked</vt:lpstr>
      <vt:lpstr>Other tools from Schrodinger</vt:lpstr>
      <vt:lpstr>Using Phase for filtering</vt:lpstr>
      <vt:lpstr>fragments extracted from the FDA approved drugs</vt:lpstr>
      <vt:lpstr>Lead optimization with FEP</vt:lpstr>
      <vt:lpstr>FEP-Guided Optimization</vt:lpstr>
      <vt:lpstr>Workflow for residue pair interaction calculations</vt:lpstr>
      <vt:lpstr>binding affinity estimates for C pocket ligands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SIRT3 Inhibition: mechanistic study and de novo drug design</dc:title>
  <dc:creator>Ping Lin</dc:creator>
  <cp:lastModifiedBy>Ping Lin</cp:lastModifiedBy>
  <cp:revision>76</cp:revision>
  <dcterms:created xsi:type="dcterms:W3CDTF">2014-05-29T12:35:53Z</dcterms:created>
  <dcterms:modified xsi:type="dcterms:W3CDTF">2014-06-03T15:34:24Z</dcterms:modified>
</cp:coreProperties>
</file>