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6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3D1AD5-0F6E-47EA-941B-81ACF7D1EE2E}" type="datetimeFigureOut">
              <a:rPr lang="en-US" smtClean="0"/>
              <a:t>4/2/2013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E6853-0206-4C47-933F-92B7008927E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defTabSz="914381">
              <a:defRPr/>
            </a:pPr>
            <a:r>
              <a:rPr lang="en-US" dirty="0" smtClean="0">
                <a:latin typeface="Calibri" pitchFamily="34" charset="0"/>
              </a:rPr>
              <a:t>There are seven human </a:t>
            </a:r>
            <a:r>
              <a:rPr lang="en-US" dirty="0" err="1" smtClean="0">
                <a:latin typeface="Calibri" pitchFamily="34" charset="0"/>
              </a:rPr>
              <a:t>sirtuins</a:t>
            </a:r>
            <a:r>
              <a:rPr lang="en-US" dirty="0" smtClean="0">
                <a:latin typeface="Calibri" pitchFamily="34" charset="0"/>
              </a:rPr>
              <a:t>, SIRT1–7 with diverse </a:t>
            </a:r>
            <a:r>
              <a:rPr lang="en-US" dirty="0" err="1" smtClean="0">
                <a:latin typeface="Calibri" pitchFamily="34" charset="0"/>
              </a:rPr>
              <a:t>subcellular</a:t>
            </a:r>
            <a:r>
              <a:rPr lang="en-US" dirty="0" smtClean="0">
                <a:latin typeface="Calibri" pitchFamily="34" charset="0"/>
              </a:rPr>
              <a:t> localization. </a:t>
            </a:r>
            <a:r>
              <a:rPr lang="en-US" dirty="0" smtClean="0"/>
              <a:t>SIRT1,</a:t>
            </a:r>
            <a:r>
              <a:rPr lang="en-US" baseline="0" dirty="0" smtClean="0"/>
              <a:t> SIRT6, and SIRT7 are nuclear proteins. SIRT1 can also shuttle between </a:t>
            </a:r>
            <a:r>
              <a:rPr lang="en-US" baseline="0" dirty="0" err="1" smtClean="0"/>
              <a:t>cytosol</a:t>
            </a:r>
            <a:r>
              <a:rPr lang="en-US" baseline="0" dirty="0" smtClean="0"/>
              <a:t> and the </a:t>
            </a:r>
            <a:r>
              <a:rPr lang="en-US" baseline="0" dirty="0" err="1" smtClean="0"/>
              <a:t>nucleoplasm</a:t>
            </a:r>
            <a:r>
              <a:rPr lang="en-US" baseline="0" dirty="0" smtClean="0"/>
              <a:t>. SIRT3, SIRT4, and SIRT5 are found in mitochondria, and SIRT2 is primarily in cytoplasm. </a:t>
            </a:r>
          </a:p>
          <a:p>
            <a:pPr defTabSz="914381">
              <a:defRPr/>
            </a:pPr>
            <a:endParaRPr lang="en-US" dirty="0" smtClean="0"/>
          </a:p>
          <a:p>
            <a:pPr defTabSz="914381">
              <a:defRPr/>
            </a:pPr>
            <a:r>
              <a:rPr lang="en-US" dirty="0" smtClean="0"/>
              <a:t>The Sirt1 enzyme is the best characterized </a:t>
            </a:r>
            <a:r>
              <a:rPr lang="en-US" dirty="0" err="1" smtClean="0"/>
              <a:t>Sirtuin</a:t>
            </a:r>
            <a:r>
              <a:rPr lang="en-US" dirty="0" smtClean="0"/>
              <a:t>, </a:t>
            </a:r>
            <a:r>
              <a:rPr lang="en-US" dirty="0" err="1" smtClean="0"/>
              <a:t>deacetylating</a:t>
            </a:r>
            <a:r>
              <a:rPr lang="en-US" dirty="0" smtClean="0"/>
              <a:t> other proteins and thereby altering their behavior. Metabolic functions of </a:t>
            </a:r>
            <a:r>
              <a:rPr lang="en-US" dirty="0" err="1" smtClean="0"/>
              <a:t>mamalian</a:t>
            </a:r>
            <a:r>
              <a:rPr lang="en-US" dirty="0" smtClean="0"/>
              <a:t> </a:t>
            </a:r>
            <a:r>
              <a:rPr lang="en-US" dirty="0" err="1" smtClean="0"/>
              <a:t>sirtuins</a:t>
            </a:r>
            <a:r>
              <a:rPr lang="en-US" dirty="0" smtClean="0"/>
              <a:t> in different tissues. Brain, Liver, Pancreas, Adipose Tissue, Skeletal muscles.</a:t>
            </a:r>
          </a:p>
          <a:p>
            <a:pPr defTabSz="914381">
              <a:defRPr/>
            </a:pPr>
            <a:endParaRPr lang="en-US" dirty="0" smtClean="0"/>
          </a:p>
          <a:p>
            <a:pPr defTabSz="914381">
              <a:defRPr/>
            </a:pPr>
            <a:r>
              <a:rPr lang="en-US" dirty="0" smtClean="0"/>
              <a:t>Among </a:t>
            </a:r>
            <a:r>
              <a:rPr lang="en-US" dirty="0" smtClean="0"/>
              <a:t>these 7 </a:t>
            </a:r>
            <a:r>
              <a:rPr lang="en-US" dirty="0" err="1" smtClean="0"/>
              <a:t>sirtuins</a:t>
            </a:r>
            <a:r>
              <a:rPr lang="en-US" dirty="0" smtClean="0"/>
              <a:t>, only SIRT3 has been reported to be associated with an extended lifespan of man by regulating its expression. Increasing SIRT3 activity will promote breast cancer, oral cancer and direct liver injury. Understanding the properties of the inhibitory mechanism will give support to the elucidation of the mechanism of SIRT3 mediated </a:t>
            </a:r>
            <a:r>
              <a:rPr lang="en-US" dirty="0" err="1" smtClean="0"/>
              <a:t>deacetylation</a:t>
            </a:r>
            <a:r>
              <a:rPr lang="en-US" dirty="0" smtClean="0"/>
              <a:t> and allow improvements in inhibitor selectivity and affinity. </a:t>
            </a:r>
            <a:r>
              <a:rPr lang="en-US" dirty="0" smtClean="0"/>
              <a:t>In this way, its inhibitors are of interest not only as tools for elucidating in detail the biological functions of the enzyme, but also as potential therapeutic agents</a:t>
            </a:r>
            <a:r>
              <a:rPr lang="en-US" dirty="0" smtClean="0"/>
              <a:t>.</a:t>
            </a:r>
            <a:endParaRPr lang="en-US" dirty="0" smtClean="0"/>
          </a:p>
        </p:txBody>
      </p:sp>
      <p:sp>
        <p:nvSpPr>
          <p:cNvPr id="25604" name="Slide Number Placeholder 3"/>
          <p:cNvSpPr txBox="1">
            <a:spLocks noGrp="1"/>
          </p:cNvSpPr>
          <p:nvPr/>
        </p:nvSpPr>
        <p:spPr bwMode="auto">
          <a:xfrm>
            <a:off x="3884614" y="8685213"/>
            <a:ext cx="2971800" cy="457200"/>
          </a:xfrm>
          <a:prstGeom prst="rect">
            <a:avLst/>
          </a:prstGeom>
          <a:noFill/>
          <a:ln w="9525">
            <a:noFill/>
            <a:miter lim="800000"/>
            <a:headEnd/>
            <a:tailEnd/>
          </a:ln>
        </p:spPr>
        <p:txBody>
          <a:bodyPr lIns="91438" tIns="45719" rIns="91438" bIns="45719" anchor="b"/>
          <a:lstStyle/>
          <a:p>
            <a:pPr algn="r"/>
            <a:fld id="{6B15087D-7F36-45B3-8E17-AA3C35504213}" type="slidenum">
              <a:rPr lang="en-US" sz="1200"/>
              <a:pPr algn="r"/>
              <a:t>1</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B60A69-941A-48E0-A17B-03AA4D114382}"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60A69-941A-48E0-A17B-03AA4D114382}"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60A69-941A-48E0-A17B-03AA4D114382}"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60A69-941A-48E0-A17B-03AA4D114382}"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B60A69-941A-48E0-A17B-03AA4D114382}"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B60A69-941A-48E0-A17B-03AA4D114382}"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B60A69-941A-48E0-A17B-03AA4D114382}" type="datetimeFigureOut">
              <a:rPr lang="en-US" smtClean="0"/>
              <a:t>4/2/2013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B60A69-941A-48E0-A17B-03AA4D114382}" type="datetimeFigureOut">
              <a:rPr lang="en-US" smtClean="0"/>
              <a:t>4/2/2013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60A69-941A-48E0-A17B-03AA4D114382}" type="datetimeFigureOut">
              <a:rPr lang="en-US" smtClean="0"/>
              <a:t>4/2/2013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60A69-941A-48E0-A17B-03AA4D114382}"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60A69-941A-48E0-A17B-03AA4D114382}"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A4FDD-5F56-42C4-8596-CDA5F090BD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60A69-941A-48E0-A17B-03AA4D114382}" type="datetimeFigureOut">
              <a:rPr lang="en-US" smtClean="0"/>
              <a:t>4/2/2013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4A4FDD-5F56-42C4-8596-CDA5F090BD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idx="4294967295"/>
          </p:nvPr>
        </p:nvSpPr>
        <p:spPr>
          <a:xfrm>
            <a:off x="152400" y="0"/>
            <a:ext cx="8229600" cy="762000"/>
          </a:xfrm>
        </p:spPr>
        <p:txBody>
          <a:bodyPr>
            <a:normAutofit/>
          </a:bodyPr>
          <a:lstStyle/>
          <a:p>
            <a:pPr algn="l"/>
            <a:r>
              <a:rPr lang="en-US" sz="2700" b="1" dirty="0" err="1" smtClean="0">
                <a:latin typeface="+mn-lt"/>
                <a:cs typeface="Arial" pitchFamily="34" charset="0"/>
              </a:rPr>
              <a:t>Sirtuin</a:t>
            </a:r>
            <a:r>
              <a:rPr lang="en-US" sz="2700" b="1" dirty="0" smtClean="0">
                <a:latin typeface="+mn-lt"/>
                <a:cs typeface="Arial" pitchFamily="34" charset="0"/>
              </a:rPr>
              <a:t> Family</a:t>
            </a:r>
          </a:p>
        </p:txBody>
      </p:sp>
      <p:sp>
        <p:nvSpPr>
          <p:cNvPr id="9" name="Subtitle 2"/>
          <p:cNvSpPr txBox="1">
            <a:spLocks/>
          </p:cNvSpPr>
          <p:nvPr/>
        </p:nvSpPr>
        <p:spPr>
          <a:xfrm>
            <a:off x="0" y="0"/>
            <a:ext cx="5867400" cy="1676400"/>
          </a:xfrm>
          <a:prstGeom prst="rect">
            <a:avLst/>
          </a:prstGeom>
        </p:spPr>
        <p:txBody>
          <a:bodyPr/>
          <a:lstStyle/>
          <a:p>
            <a:pPr marR="0" lvl="0" algn="l" defTabSz="914400" rtl="0" eaLnBrk="1" fontAlgn="auto" latinLnBrk="0" hangingPunct="1">
              <a:lnSpc>
                <a:spcPct val="100000"/>
              </a:lnSpc>
              <a:spcBef>
                <a:spcPct val="20000"/>
              </a:spcBef>
              <a:spcAft>
                <a:spcPts val="0"/>
              </a:spcAft>
              <a:buClrTx/>
              <a:buSzTx/>
              <a:tabLst/>
              <a:defRPr/>
            </a:pPr>
            <a:endParaRPr kumimoji="0" lang="en-US" sz="2700" b="1" i="0" u="none" strike="noStrike" kern="1200" cap="none" spc="0" normalizeH="0" baseline="0" noProof="0" dirty="0" smtClean="0">
              <a:ln>
                <a:noFill/>
              </a:ln>
              <a:solidFill>
                <a:schemeClr val="tx1"/>
              </a:solidFill>
              <a:uLnTx/>
              <a:uFillTx/>
              <a:latin typeface="+mn-lt"/>
              <a:ea typeface="+mn-ea"/>
              <a:cs typeface="+mn-cs"/>
            </a:endParaRPr>
          </a:p>
        </p:txBody>
      </p:sp>
      <p:pic>
        <p:nvPicPr>
          <p:cNvPr id="29697" name="Picture 1"/>
          <p:cNvPicPr>
            <a:picLocks noChangeAspect="1" noChangeArrowheads="1"/>
          </p:cNvPicPr>
          <p:nvPr/>
        </p:nvPicPr>
        <p:blipFill>
          <a:blip r:embed="rId3"/>
          <a:srcRect/>
          <a:stretch>
            <a:fillRect/>
          </a:stretch>
        </p:blipFill>
        <p:spPr bwMode="auto">
          <a:xfrm>
            <a:off x="0" y="723261"/>
            <a:ext cx="9144000" cy="4991739"/>
          </a:xfrm>
          <a:prstGeom prst="rect">
            <a:avLst/>
          </a:prstGeom>
          <a:noFill/>
          <a:ln w="9525">
            <a:noFill/>
            <a:miter lim="800000"/>
            <a:headEnd/>
            <a:tailEnd/>
          </a:ln>
          <a:effectLst/>
        </p:spPr>
      </p:pic>
      <p:pic>
        <p:nvPicPr>
          <p:cNvPr id="167938" name="Picture 2"/>
          <p:cNvPicPr>
            <a:picLocks noChangeAspect="1" noChangeArrowheads="1"/>
          </p:cNvPicPr>
          <p:nvPr/>
        </p:nvPicPr>
        <p:blipFill>
          <a:blip r:embed="rId4"/>
          <a:srcRect/>
          <a:stretch>
            <a:fillRect/>
          </a:stretch>
        </p:blipFill>
        <p:spPr bwMode="auto">
          <a:xfrm>
            <a:off x="0" y="685800"/>
            <a:ext cx="9144000" cy="5581650"/>
          </a:xfrm>
          <a:prstGeom prst="rect">
            <a:avLst/>
          </a:prstGeom>
          <a:noFill/>
          <a:ln w="9525">
            <a:noFill/>
            <a:miter lim="800000"/>
            <a:headEnd/>
            <a:tailEnd/>
          </a:ln>
          <a:effectLst/>
        </p:spPr>
      </p:pic>
      <p:grpSp>
        <p:nvGrpSpPr>
          <p:cNvPr id="2" name="Group 14"/>
          <p:cNvGrpSpPr/>
          <p:nvPr/>
        </p:nvGrpSpPr>
        <p:grpSpPr>
          <a:xfrm>
            <a:off x="0" y="762000"/>
            <a:ext cx="9144000" cy="5638800"/>
            <a:chOff x="0" y="685800"/>
            <a:chExt cx="9144000" cy="5638800"/>
          </a:xfrm>
        </p:grpSpPr>
        <p:grpSp>
          <p:nvGrpSpPr>
            <p:cNvPr id="3" name="Group 11"/>
            <p:cNvGrpSpPr/>
            <p:nvPr/>
          </p:nvGrpSpPr>
          <p:grpSpPr>
            <a:xfrm>
              <a:off x="0" y="685800"/>
              <a:ext cx="9144000" cy="5638800"/>
              <a:chOff x="3429000" y="914400"/>
              <a:chExt cx="9144000" cy="5486400"/>
            </a:xfrm>
          </p:grpSpPr>
          <p:sp>
            <p:nvSpPr>
              <p:cNvPr id="11" name="Rectangle 10"/>
              <p:cNvSpPr/>
              <p:nvPr/>
            </p:nvSpPr>
            <p:spPr>
              <a:xfrm>
                <a:off x="3429000" y="914400"/>
                <a:ext cx="91440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769" name="Picture 1"/>
              <p:cNvPicPr>
                <a:picLocks noChangeAspect="1" noChangeArrowheads="1"/>
              </p:cNvPicPr>
              <p:nvPr/>
            </p:nvPicPr>
            <p:blipFill>
              <a:blip r:embed="rId5"/>
              <a:srcRect/>
              <a:stretch>
                <a:fillRect/>
              </a:stretch>
            </p:blipFill>
            <p:spPr bwMode="auto">
              <a:xfrm>
                <a:off x="3505201" y="1219200"/>
                <a:ext cx="5486400" cy="4402667"/>
              </a:xfrm>
              <a:prstGeom prst="rect">
                <a:avLst/>
              </a:prstGeom>
              <a:noFill/>
              <a:ln w="9525">
                <a:noFill/>
                <a:miter lim="800000"/>
                <a:headEnd/>
                <a:tailEnd/>
              </a:ln>
              <a:effectLst/>
            </p:spPr>
          </p:pic>
        </p:grpSp>
        <p:sp>
          <p:nvSpPr>
            <p:cNvPr id="14" name="Rectangle 13"/>
            <p:cNvSpPr/>
            <p:nvPr/>
          </p:nvSpPr>
          <p:spPr>
            <a:xfrm>
              <a:off x="5562600" y="1905000"/>
              <a:ext cx="3581400" cy="2862322"/>
            </a:xfrm>
            <a:prstGeom prst="rect">
              <a:avLst/>
            </a:prstGeom>
          </p:spPr>
          <p:txBody>
            <a:bodyPr wrap="square">
              <a:spAutoFit/>
            </a:bodyPr>
            <a:lstStyle/>
            <a:p>
              <a:r>
                <a:rPr lang="en-US" dirty="0" smtClean="0"/>
                <a:t>Only </a:t>
              </a:r>
              <a:r>
                <a:rPr lang="en-US" dirty="0" smtClean="0"/>
                <a:t>SIRT3 has been reported to be associated with an extended lifespan of man by </a:t>
              </a:r>
              <a:r>
                <a:rPr lang="en-US" dirty="0" smtClean="0"/>
                <a:t>regulating its expression.</a:t>
              </a:r>
            </a:p>
            <a:p>
              <a:endParaRPr lang="en-US" dirty="0" smtClean="0"/>
            </a:p>
            <a:p>
              <a:r>
                <a:rPr lang="en-US" dirty="0" smtClean="0"/>
                <a:t>Increased level of SIRT3 associated with node-positive breast cancer; oral </a:t>
              </a:r>
              <a:r>
                <a:rPr lang="en-US" dirty="0" err="1" smtClean="0"/>
                <a:t>squamlors</a:t>
              </a:r>
              <a:r>
                <a:rPr lang="en-US" dirty="0" smtClean="0"/>
                <a:t> cell carcinoma; as well as acetaminophen-induced liver injury.</a:t>
              </a:r>
            </a:p>
          </p:txBody>
        </p:sp>
      </p:grpSp>
      <p:sp>
        <p:nvSpPr>
          <p:cNvPr id="8" name="Rectangle 5"/>
          <p:cNvSpPr>
            <a:spLocks noChangeArrowheads="1"/>
          </p:cNvSpPr>
          <p:nvPr/>
        </p:nvSpPr>
        <p:spPr bwMode="auto">
          <a:xfrm>
            <a:off x="0" y="6150114"/>
            <a:ext cx="9220200" cy="707886"/>
          </a:xfrm>
          <a:prstGeom prst="rect">
            <a:avLst/>
          </a:prstGeom>
          <a:noFill/>
          <a:ln w="9525">
            <a:noFill/>
            <a:miter lim="800000"/>
            <a:headEnd/>
            <a:tailEnd/>
          </a:ln>
        </p:spPr>
        <p:txBody>
          <a:bodyPr wrap="square">
            <a:spAutoFit/>
          </a:bodyPr>
          <a:lstStyle/>
          <a:p>
            <a:r>
              <a:rPr lang="en-US" sz="1000" i="1" dirty="0" smtClean="0">
                <a:latin typeface="Calibri" pitchFamily="34" charset="0"/>
              </a:rPr>
              <a:t>Sinclair, DA and </a:t>
            </a:r>
            <a:r>
              <a:rPr lang="en-US" sz="1000" i="1" dirty="0" err="1" smtClean="0">
                <a:latin typeface="Calibri" pitchFamily="34" charset="0"/>
              </a:rPr>
              <a:t>Guarente</a:t>
            </a:r>
            <a:r>
              <a:rPr lang="en-US" sz="1000" i="1" dirty="0" smtClean="0">
                <a:latin typeface="Calibri" pitchFamily="34" charset="0"/>
              </a:rPr>
              <a:t> L (2006) Scientific American 48-57.</a:t>
            </a:r>
          </a:p>
          <a:p>
            <a:r>
              <a:rPr lang="en-US" sz="1000" i="1" dirty="0" smtClean="0">
                <a:latin typeface="Calibri" pitchFamily="34" charset="0"/>
              </a:rPr>
              <a:t>Frye</a:t>
            </a:r>
            <a:r>
              <a:rPr lang="en-US" sz="1000" i="1" dirty="0">
                <a:latin typeface="Calibri" pitchFamily="34" charset="0"/>
              </a:rPr>
              <a:t>, R.A. (2000) Biochemical and Biophysical Research Communications, 273, 793–798.</a:t>
            </a:r>
          </a:p>
          <a:p>
            <a:r>
              <a:rPr lang="en-US" sz="1000" i="1" dirty="0" err="1">
                <a:latin typeface="Calibri" pitchFamily="34" charset="0"/>
              </a:rPr>
              <a:t>Alhazzazi</a:t>
            </a:r>
            <a:r>
              <a:rPr lang="en-US" sz="1000" i="1" dirty="0">
                <a:latin typeface="Calibri" pitchFamily="34" charset="0"/>
              </a:rPr>
              <a:t> TY  et al. (2011) </a:t>
            </a:r>
            <a:r>
              <a:rPr lang="en-US" sz="1000" i="1" dirty="0" err="1">
                <a:latin typeface="Calibri" pitchFamily="34" charset="0"/>
              </a:rPr>
              <a:t>Biochim</a:t>
            </a:r>
            <a:r>
              <a:rPr lang="en-US" sz="1000" i="1" dirty="0">
                <a:latin typeface="Calibri" pitchFamily="34" charset="0"/>
              </a:rPr>
              <a:t> </a:t>
            </a:r>
            <a:r>
              <a:rPr lang="en-US" sz="1000" i="1" dirty="0" err="1">
                <a:latin typeface="Calibri" pitchFamily="34" charset="0"/>
              </a:rPr>
              <a:t>Biophy</a:t>
            </a:r>
            <a:r>
              <a:rPr lang="en-US" sz="1000" i="1" dirty="0">
                <a:latin typeface="Calibri" pitchFamily="34" charset="0"/>
              </a:rPr>
              <a:t> </a:t>
            </a:r>
            <a:r>
              <a:rPr lang="en-US" sz="1000" i="1" dirty="0" err="1">
                <a:latin typeface="Calibri" pitchFamily="34" charset="0"/>
              </a:rPr>
              <a:t>Acta</a:t>
            </a:r>
            <a:r>
              <a:rPr lang="en-US" sz="1000" i="1" dirty="0">
                <a:latin typeface="Calibri" pitchFamily="34" charset="0"/>
              </a:rPr>
              <a:t>. 1816, 80-88. </a:t>
            </a:r>
            <a:endParaRPr lang="en-US" sz="1000" i="1" dirty="0" smtClean="0">
              <a:latin typeface="Calibri" pitchFamily="34" charset="0"/>
            </a:endParaRPr>
          </a:p>
          <a:p>
            <a:r>
              <a:rPr lang="en-US" sz="1000" i="1" dirty="0" smtClean="0">
                <a:latin typeface="Calibri" pitchFamily="34" charset="0"/>
              </a:rPr>
              <a:t>Lu Z et al (2011) EMBO Rep 12:840-846.</a:t>
            </a:r>
          </a:p>
        </p:txBody>
      </p:sp>
      <p:sp>
        <p:nvSpPr>
          <p:cNvPr id="16" name="Rounded Rectangle 15"/>
          <p:cNvSpPr/>
          <p:nvPr/>
        </p:nvSpPr>
        <p:spPr>
          <a:xfrm>
            <a:off x="5562600" y="1828800"/>
            <a:ext cx="3581400" cy="3581400"/>
          </a:xfrm>
          <a:prstGeom prst="roundRect">
            <a:avLst>
              <a:gd name="adj" fmla="val 920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Understanding the properties of the inhibitory mechanism </a:t>
            </a:r>
            <a:endParaRPr lang="en-US" sz="2000" dirty="0" smtClean="0">
              <a:solidFill>
                <a:schemeClr val="tx1"/>
              </a:solidFill>
            </a:endParaRPr>
          </a:p>
          <a:p>
            <a:endParaRPr lang="en-US" sz="2000" dirty="0" smtClean="0">
              <a:solidFill>
                <a:schemeClr val="tx1"/>
              </a:solidFill>
            </a:endParaRPr>
          </a:p>
          <a:p>
            <a:pPr>
              <a:buFont typeface="Wingdings" pitchFamily="2" charset="2"/>
              <a:buChar char="Ø"/>
            </a:pPr>
            <a:r>
              <a:rPr lang="en-US" sz="2000" dirty="0" smtClean="0">
                <a:solidFill>
                  <a:schemeClr val="tx1"/>
                </a:solidFill>
              </a:rPr>
              <a:t> Elucidation </a:t>
            </a:r>
            <a:r>
              <a:rPr lang="en-US" sz="2000" dirty="0" smtClean="0">
                <a:solidFill>
                  <a:schemeClr val="tx1"/>
                </a:solidFill>
              </a:rPr>
              <a:t>of the mechanism of SIRT3 mediated </a:t>
            </a:r>
            <a:r>
              <a:rPr lang="en-US" sz="2000" dirty="0" err="1" smtClean="0">
                <a:solidFill>
                  <a:schemeClr val="tx1"/>
                </a:solidFill>
              </a:rPr>
              <a:t>deacetylation</a:t>
            </a:r>
            <a:endParaRPr lang="en-US" sz="2000" dirty="0" smtClean="0">
              <a:solidFill>
                <a:schemeClr val="tx1"/>
              </a:solidFill>
            </a:endParaRPr>
          </a:p>
          <a:p>
            <a:pPr>
              <a:buFont typeface="Wingdings" pitchFamily="2" charset="2"/>
              <a:buChar char="Ø"/>
            </a:pPr>
            <a:r>
              <a:rPr lang="en-US" sz="2000" dirty="0" smtClean="0">
                <a:solidFill>
                  <a:schemeClr val="tx1"/>
                </a:solidFill>
              </a:rPr>
              <a:t> </a:t>
            </a:r>
            <a:r>
              <a:rPr lang="en-US" sz="2000" dirty="0" smtClean="0">
                <a:solidFill>
                  <a:schemeClr val="tx1"/>
                </a:solidFill>
              </a:rPr>
              <a:t>Improvements </a:t>
            </a:r>
            <a:r>
              <a:rPr lang="en-US" sz="2000" dirty="0" smtClean="0">
                <a:solidFill>
                  <a:schemeClr val="tx1"/>
                </a:solidFill>
              </a:rPr>
              <a:t>in inhibitor selectivity and </a:t>
            </a:r>
            <a:r>
              <a:rPr lang="en-US" sz="2000" dirty="0" smtClean="0">
                <a:solidFill>
                  <a:schemeClr val="tx1"/>
                </a:solidFill>
              </a:rPr>
              <a:t>affinity</a:t>
            </a:r>
          </a:p>
          <a:p>
            <a:pPr>
              <a:buFont typeface="Wingdings" pitchFamily="2" charset="2"/>
              <a:buChar char="Ø"/>
            </a:pPr>
            <a:r>
              <a:rPr lang="en-US" sz="2000" dirty="0" smtClean="0">
                <a:solidFill>
                  <a:schemeClr val="tx1"/>
                </a:solidFill>
              </a:rPr>
              <a:t> </a:t>
            </a:r>
            <a:r>
              <a:rPr lang="en-US" sz="2000" dirty="0" smtClean="0">
                <a:solidFill>
                  <a:schemeClr val="tx1"/>
                </a:solidFill>
              </a:rPr>
              <a:t>Potential </a:t>
            </a:r>
            <a:r>
              <a:rPr lang="en-US" sz="2000" dirty="0" smtClean="0">
                <a:solidFill>
                  <a:schemeClr val="tx1"/>
                </a:solidFill>
              </a:rPr>
              <a:t>therapeutic agents.</a:t>
            </a:r>
            <a:endParaRPr lang="en-US"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500" fill="hold"/>
                                        <p:tgtEl>
                                          <p:spTgt spid="167938"/>
                                        </p:tgtEl>
                                        <p:attrNameLst>
                                          <p:attrName>ppt_w</p:attrName>
                                        </p:attrNameLst>
                                      </p:cBhvr>
                                      <p:tavLst>
                                        <p:tav tm="0">
                                          <p:val>
                                            <p:fltVal val="0"/>
                                          </p:val>
                                        </p:tav>
                                        <p:tav tm="100000">
                                          <p:val>
                                            <p:strVal val="#ppt_w"/>
                                          </p:val>
                                        </p:tav>
                                      </p:tavLst>
                                    </p:anim>
                                    <p:anim calcmode="lin" valueType="num">
                                      <p:cBhvr>
                                        <p:cTn id="8" dur="500" fill="hold"/>
                                        <p:tgtEl>
                                          <p:spTgt spid="1679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ppt_x</p:attrName>
                                        </p:attrNameLst>
                                      </p:cBhvr>
                                      <p:tavLst>
                                        <p:tav tm="0">
                                          <p:val>
                                            <p:strVal val="#ppt_x-.2"/>
                                          </p:val>
                                        </p:tav>
                                        <p:tav tm="100000">
                                          <p:val>
                                            <p:strVal val="#ppt_x"/>
                                          </p:val>
                                        </p:tav>
                                      </p:tavLst>
                                    </p:anim>
                                    <p:anim calcmode="lin" valueType="num">
                                      <p:cBhvr>
                                        <p:cTn id="14"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1000" fill="hold"/>
                                        <p:tgtEl>
                                          <p:spTgt spid="16"/>
                                        </p:tgtEl>
                                        <p:attrNameLst>
                                          <p:attrName>ppt_x</p:attrName>
                                        </p:attrNameLst>
                                      </p:cBhvr>
                                      <p:tavLst>
                                        <p:tav tm="0">
                                          <p:val>
                                            <p:strVal val="#ppt_x-.2"/>
                                          </p:val>
                                        </p:tav>
                                        <p:tav tm="100000">
                                          <p:val>
                                            <p:strVal val="#ppt_x"/>
                                          </p:val>
                                        </p:tav>
                                      </p:tavLst>
                                    </p:anim>
                                    <p:anim calcmode="lin" valueType="num">
                                      <p:cBhvr>
                                        <p:cTn id="21"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2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317</Words>
  <Application>Microsoft Office PowerPoint</Application>
  <PresentationFormat>On-screen Show (4:3)</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Sirtuin Family</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Sirtuin Family</dc:title>
  <dc:creator>xguan</dc:creator>
  <cp:lastModifiedBy>xguan</cp:lastModifiedBy>
  <cp:revision>1</cp:revision>
  <dcterms:created xsi:type="dcterms:W3CDTF">2013-04-02T20:46:48Z</dcterms:created>
  <dcterms:modified xsi:type="dcterms:W3CDTF">2013-04-02T20:47:48Z</dcterms:modified>
</cp:coreProperties>
</file>